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4"/>
  </p:notesMasterIdLst>
  <p:sldIdLst>
    <p:sldId id="257" r:id="rId2"/>
    <p:sldId id="4954" r:id="rId3"/>
    <p:sldId id="302" r:id="rId4"/>
    <p:sldId id="258" r:id="rId5"/>
    <p:sldId id="260" r:id="rId6"/>
    <p:sldId id="366" r:id="rId7"/>
    <p:sldId id="2076137120" r:id="rId8"/>
    <p:sldId id="2076137122" r:id="rId9"/>
    <p:sldId id="2076137121" r:id="rId10"/>
    <p:sldId id="2076137126" r:id="rId11"/>
    <p:sldId id="2076137124" r:id="rId12"/>
    <p:sldId id="2076137178" r:id="rId13"/>
    <p:sldId id="303" r:id="rId14"/>
    <p:sldId id="4958" r:id="rId15"/>
    <p:sldId id="1794" r:id="rId16"/>
    <p:sldId id="2076137187" r:id="rId17"/>
    <p:sldId id="2076137186" r:id="rId18"/>
    <p:sldId id="2076137184" r:id="rId19"/>
    <p:sldId id="2076137185" r:id="rId20"/>
    <p:sldId id="2076137158" r:id="rId21"/>
    <p:sldId id="2076137159" r:id="rId22"/>
    <p:sldId id="1797" r:id="rId23"/>
    <p:sldId id="2076137160" r:id="rId24"/>
    <p:sldId id="2076137161" r:id="rId25"/>
    <p:sldId id="2076137162" r:id="rId26"/>
    <p:sldId id="2076137163" r:id="rId27"/>
    <p:sldId id="2076137164" r:id="rId28"/>
    <p:sldId id="2076137165" r:id="rId29"/>
    <p:sldId id="2076137179" r:id="rId30"/>
    <p:sldId id="1770" r:id="rId31"/>
    <p:sldId id="1771" r:id="rId32"/>
    <p:sldId id="1772" r:id="rId33"/>
    <p:sldId id="1773" r:id="rId34"/>
    <p:sldId id="1778" r:id="rId35"/>
    <p:sldId id="2076137180" r:id="rId36"/>
    <p:sldId id="1783" r:id="rId37"/>
    <p:sldId id="2076137167" r:id="rId38"/>
    <p:sldId id="1787" r:id="rId39"/>
    <p:sldId id="1820" r:id="rId40"/>
    <p:sldId id="1818" r:id="rId41"/>
    <p:sldId id="1776" r:id="rId42"/>
    <p:sldId id="1788" r:id="rId43"/>
    <p:sldId id="1789" r:id="rId44"/>
    <p:sldId id="2076137168" r:id="rId45"/>
    <p:sldId id="1791" r:id="rId46"/>
    <p:sldId id="2076137169" r:id="rId47"/>
    <p:sldId id="2076137170" r:id="rId48"/>
    <p:sldId id="2076137171" r:id="rId49"/>
    <p:sldId id="2076137172" r:id="rId50"/>
    <p:sldId id="2076137173" r:id="rId51"/>
    <p:sldId id="2076137174" r:id="rId52"/>
    <p:sldId id="2076137175" r:id="rId53"/>
    <p:sldId id="2076137176" r:id="rId54"/>
    <p:sldId id="1815" r:id="rId55"/>
    <p:sldId id="2076137177" r:id="rId56"/>
    <p:sldId id="1810" r:id="rId57"/>
    <p:sldId id="1811" r:id="rId58"/>
    <p:sldId id="2076137181" r:id="rId59"/>
    <p:sldId id="2076137149" r:id="rId60"/>
    <p:sldId id="1781" r:id="rId61"/>
    <p:sldId id="2076137150" r:id="rId62"/>
    <p:sldId id="2076137151" r:id="rId63"/>
    <p:sldId id="2076137152" r:id="rId64"/>
    <p:sldId id="1795" r:id="rId65"/>
    <p:sldId id="2076137153" r:id="rId66"/>
    <p:sldId id="2076137154" r:id="rId67"/>
    <p:sldId id="2076137155" r:id="rId68"/>
    <p:sldId id="1792" r:id="rId69"/>
    <p:sldId id="2076137156" r:id="rId70"/>
    <p:sldId id="2076137182" r:id="rId71"/>
    <p:sldId id="1747" r:id="rId72"/>
    <p:sldId id="1798" r:id="rId73"/>
    <p:sldId id="1799" r:id="rId74"/>
    <p:sldId id="1800" r:id="rId75"/>
    <p:sldId id="1801" r:id="rId76"/>
    <p:sldId id="1796" r:id="rId77"/>
    <p:sldId id="1790" r:id="rId78"/>
    <p:sldId id="1807" r:id="rId79"/>
    <p:sldId id="1802" r:id="rId80"/>
    <p:sldId id="1805" r:id="rId81"/>
    <p:sldId id="1806" r:id="rId82"/>
    <p:sldId id="1754" r:id="rId83"/>
    <p:sldId id="2076137183" r:id="rId84"/>
    <p:sldId id="1775" r:id="rId85"/>
    <p:sldId id="1803" r:id="rId86"/>
    <p:sldId id="1804" r:id="rId87"/>
    <p:sldId id="2076137144" r:id="rId88"/>
    <p:sldId id="2076137145" r:id="rId89"/>
    <p:sldId id="2076137146" r:id="rId90"/>
    <p:sldId id="2076137147" r:id="rId91"/>
    <p:sldId id="1808" r:id="rId92"/>
    <p:sldId id="1809" r:id="rId93"/>
    <p:sldId id="1779" r:id="rId94"/>
    <p:sldId id="1757" r:id="rId95"/>
    <p:sldId id="1758" r:id="rId96"/>
    <p:sldId id="1759" r:id="rId97"/>
    <p:sldId id="1760" r:id="rId98"/>
    <p:sldId id="4950" r:id="rId99"/>
    <p:sldId id="4926" r:id="rId100"/>
    <p:sldId id="4994" r:id="rId101"/>
    <p:sldId id="4928" r:id="rId102"/>
    <p:sldId id="4995" r:id="rId103"/>
    <p:sldId id="4929" r:id="rId104"/>
    <p:sldId id="4999" r:id="rId105"/>
    <p:sldId id="5027" r:id="rId106"/>
    <p:sldId id="2076137128" r:id="rId107"/>
    <p:sldId id="5000" r:id="rId108"/>
    <p:sldId id="2076137129" r:id="rId109"/>
    <p:sldId id="2076137130" r:id="rId110"/>
    <p:sldId id="2076137131" r:id="rId111"/>
    <p:sldId id="2076137132" r:id="rId112"/>
    <p:sldId id="2076137133" r:id="rId113"/>
    <p:sldId id="2076137134" r:id="rId114"/>
    <p:sldId id="2076137135" r:id="rId115"/>
    <p:sldId id="2076137136" r:id="rId116"/>
    <p:sldId id="2076137137" r:id="rId117"/>
    <p:sldId id="2076137138" r:id="rId118"/>
    <p:sldId id="2076137139" r:id="rId119"/>
    <p:sldId id="2076137140" r:id="rId120"/>
    <p:sldId id="2076137141" r:id="rId121"/>
    <p:sldId id="2076137143" r:id="rId122"/>
    <p:sldId id="2076137142" r:id="rId123"/>
  </p:sldIdLst>
  <p:sldSz cx="9144000" cy="5143500" type="screen16x9"/>
  <p:notesSz cx="7315200" cy="96012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7E830623-EF35-4A38-A24A-70AB310C1BFD}">
          <p14:sldIdLst>
            <p14:sldId id="257"/>
            <p14:sldId id="4954"/>
            <p14:sldId id="302"/>
            <p14:sldId id="258"/>
            <p14:sldId id="260"/>
            <p14:sldId id="366"/>
            <p14:sldId id="2076137120"/>
            <p14:sldId id="2076137122"/>
            <p14:sldId id="2076137121"/>
            <p14:sldId id="2076137126"/>
            <p14:sldId id="2076137124"/>
            <p14:sldId id="2076137178"/>
            <p14:sldId id="303"/>
          </p14:sldIdLst>
        </p14:section>
        <p14:section name="Power Platform" id="{9886DA2F-5C5E-40E8-85B9-77BDB9517942}">
          <p14:sldIdLst>
            <p14:sldId id="4958"/>
            <p14:sldId id="1794"/>
            <p14:sldId id="2076137187"/>
            <p14:sldId id="2076137186"/>
            <p14:sldId id="2076137184"/>
            <p14:sldId id="2076137185"/>
            <p14:sldId id="2076137158"/>
            <p14:sldId id="2076137159"/>
            <p14:sldId id="1797"/>
            <p14:sldId id="2076137160"/>
            <p14:sldId id="2076137161"/>
            <p14:sldId id="2076137162"/>
            <p14:sldId id="2076137163"/>
            <p14:sldId id="2076137164"/>
            <p14:sldId id="2076137165"/>
            <p14:sldId id="2076137179"/>
            <p14:sldId id="1770"/>
            <p14:sldId id="1771"/>
            <p14:sldId id="1772"/>
            <p14:sldId id="1773"/>
            <p14:sldId id="1778"/>
          </p14:sldIdLst>
        </p14:section>
        <p14:section name="Power Apps" id="{BD559662-EAD0-4144-86B4-5D7318329D5F}">
          <p14:sldIdLst>
            <p14:sldId id="2076137180"/>
            <p14:sldId id="1783"/>
            <p14:sldId id="2076137167"/>
            <p14:sldId id="1787"/>
            <p14:sldId id="1820"/>
            <p14:sldId id="1818"/>
            <p14:sldId id="1776"/>
            <p14:sldId id="1788"/>
            <p14:sldId id="1789"/>
            <p14:sldId id="2076137168"/>
            <p14:sldId id="1791"/>
            <p14:sldId id="2076137169"/>
            <p14:sldId id="2076137170"/>
            <p14:sldId id="2076137171"/>
            <p14:sldId id="2076137172"/>
            <p14:sldId id="2076137173"/>
            <p14:sldId id="2076137174"/>
            <p14:sldId id="2076137175"/>
            <p14:sldId id="2076137176"/>
            <p14:sldId id="1815"/>
            <p14:sldId id="2076137177"/>
            <p14:sldId id="1810"/>
            <p14:sldId id="1811"/>
          </p14:sldIdLst>
        </p14:section>
        <p14:section name="Power Virtual Agents" id="{13DF154E-FE1F-48B3-ADD4-C33271E31C56}">
          <p14:sldIdLst>
            <p14:sldId id="2076137181"/>
            <p14:sldId id="2076137149"/>
            <p14:sldId id="1781"/>
            <p14:sldId id="2076137150"/>
            <p14:sldId id="2076137151"/>
            <p14:sldId id="2076137152"/>
            <p14:sldId id="1795"/>
            <p14:sldId id="2076137153"/>
            <p14:sldId id="2076137154"/>
            <p14:sldId id="2076137155"/>
            <p14:sldId id="1792"/>
            <p14:sldId id="2076137156"/>
          </p14:sldIdLst>
        </p14:section>
        <p14:section name="Power Automate" id="{ACB2432A-58DF-489B-BAAB-D516A825BE90}">
          <p14:sldIdLst>
            <p14:sldId id="2076137182"/>
            <p14:sldId id="1747"/>
            <p14:sldId id="1798"/>
            <p14:sldId id="1799"/>
            <p14:sldId id="1800"/>
            <p14:sldId id="1801"/>
            <p14:sldId id="1796"/>
            <p14:sldId id="1790"/>
            <p14:sldId id="1807"/>
            <p14:sldId id="1802"/>
            <p14:sldId id="1805"/>
            <p14:sldId id="1806"/>
            <p14:sldId id="1754"/>
          </p14:sldIdLst>
        </p14:section>
        <p14:section name="Power BI" id="{582215DC-3F70-4162-A15C-C2D8230C3C3B}">
          <p14:sldIdLst>
            <p14:sldId id="2076137183"/>
            <p14:sldId id="1775"/>
            <p14:sldId id="1803"/>
            <p14:sldId id="1804"/>
            <p14:sldId id="2076137144"/>
            <p14:sldId id="2076137145"/>
            <p14:sldId id="2076137146"/>
            <p14:sldId id="2076137147"/>
            <p14:sldId id="1808"/>
            <p14:sldId id="1809"/>
            <p14:sldId id="1779"/>
            <p14:sldId id="1757"/>
            <p14:sldId id="1758"/>
            <p14:sldId id="1759"/>
            <p14:sldId id="1760"/>
          </p14:sldIdLst>
        </p14:section>
        <p14:section name="Practice Questions" id="{1F755BCC-0605-48ED-8EB4-9CFBFC389A26}">
          <p14:sldIdLst>
            <p14:sldId id="4950"/>
            <p14:sldId id="4926"/>
            <p14:sldId id="4994"/>
            <p14:sldId id="4928"/>
            <p14:sldId id="4995"/>
            <p14:sldId id="4929"/>
            <p14:sldId id="4999"/>
            <p14:sldId id="5027"/>
            <p14:sldId id="2076137128"/>
            <p14:sldId id="5000"/>
            <p14:sldId id="2076137129"/>
            <p14:sldId id="2076137130"/>
            <p14:sldId id="2076137131"/>
            <p14:sldId id="2076137132"/>
            <p14:sldId id="2076137133"/>
            <p14:sldId id="2076137134"/>
            <p14:sldId id="2076137135"/>
            <p14:sldId id="2076137136"/>
            <p14:sldId id="2076137137"/>
            <p14:sldId id="2076137138"/>
            <p14:sldId id="2076137139"/>
            <p14:sldId id="2076137140"/>
            <p14:sldId id="2076137141"/>
            <p14:sldId id="2076137143"/>
            <p14:sldId id="2076137142"/>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860" autoAdjust="0"/>
    <p:restoredTop sz="95256" autoAdjust="0"/>
  </p:normalViewPr>
  <p:slideViewPr>
    <p:cSldViewPr snapToGrid="0" snapToObjects="1">
      <p:cViewPr varScale="1">
        <p:scale>
          <a:sx n="151" d="100"/>
          <a:sy n="151" d="100"/>
        </p:scale>
        <p:origin x="690" y="168"/>
      </p:cViewPr>
      <p:guideLst>
        <p:guide orient="horz" pos="1620"/>
        <p:guide pos="2880"/>
      </p:guideLst>
    </p:cSldViewPr>
  </p:slideViewPr>
  <p:notesTextViewPr>
    <p:cViewPr>
      <p:scale>
        <a:sx n="100" d="100"/>
        <a:sy n="100" d="100"/>
      </p:scale>
      <p:origin x="0" y="0"/>
    </p:cViewPr>
  </p:notesTextViewPr>
  <p:sorterViewPr>
    <p:cViewPr varScale="1">
      <p:scale>
        <a:sx n="106" d="100"/>
        <a:sy n="106" d="100"/>
      </p:scale>
      <p:origin x="0" y="-22344"/>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slide" Target="slides/slide117.xml"/><Relationship Id="rId12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8101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4143375" y="0"/>
            <a:ext cx="3170238" cy="481013"/>
          </a:xfrm>
          <a:prstGeom prst="rect">
            <a:avLst/>
          </a:prstGeom>
        </p:spPr>
        <p:txBody>
          <a:bodyPr vert="horz" lIns="91440" tIns="45720" rIns="91440" bIns="45720" rtlCol="0"/>
          <a:lstStyle>
            <a:lvl1pPr algn="r">
              <a:defRPr sz="1200"/>
            </a:lvl1pPr>
          </a:lstStyle>
          <a:p>
            <a:fld id="{A0423246-C931-4730-A4A2-BFED4E238903}" type="datetimeFigureOut">
              <a:rPr lang="en-US" smtClean="0"/>
              <a:t>6/10/2021</a:t>
            </a:fld>
            <a:endParaRPr lang="en-US"/>
          </a:p>
        </p:txBody>
      </p:sp>
      <p:sp>
        <p:nvSpPr>
          <p:cNvPr id="4" name="Slide Image Placeholder 3"/>
          <p:cNvSpPr>
            <a:spLocks noGrp="1" noRot="1" noChangeAspect="1"/>
          </p:cNvSpPr>
          <p:nvPr>
            <p:ph type="sldImg" idx="2"/>
          </p:nvPr>
        </p:nvSpPr>
        <p:spPr>
          <a:xfrm>
            <a:off x="777875" y="1200150"/>
            <a:ext cx="5759450" cy="3240088"/>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31838" y="4621213"/>
            <a:ext cx="5851525" cy="377983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20188"/>
            <a:ext cx="3170238" cy="481012"/>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4143375" y="9120188"/>
            <a:ext cx="3170238" cy="481012"/>
          </a:xfrm>
          <a:prstGeom prst="rect">
            <a:avLst/>
          </a:prstGeom>
        </p:spPr>
        <p:txBody>
          <a:bodyPr vert="horz" lIns="91440" tIns="45720" rIns="91440" bIns="45720" rtlCol="0" anchor="b"/>
          <a:lstStyle>
            <a:lvl1pPr algn="r">
              <a:defRPr sz="1200"/>
            </a:lvl1pPr>
          </a:lstStyle>
          <a:p>
            <a:fld id="{3ECB9C95-065E-427E-B067-A9D5E8863451}" type="slidenum">
              <a:rPr lang="en-US" smtClean="0"/>
              <a:t>‹#›</a:t>
            </a:fld>
            <a:endParaRPr lang="en-US"/>
          </a:p>
        </p:txBody>
      </p:sp>
    </p:spTree>
    <p:extLst>
      <p:ext uri="{BB962C8B-B14F-4D97-AF65-F5344CB8AC3E}">
        <p14:creationId xmlns:p14="http://schemas.microsoft.com/office/powerpoint/2010/main" val="3900604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www.microsoft.com/TrustCenter/Privacy/gdpr/default.aspx" TargetMode="External"/><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aka.ms/CoEStarterKitDownload" TargetMode="External"/><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make.powerapps.com/" TargetMode="External"/><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make.powerapps.com/" TargetMode="External"/><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3" Type="http://schemas.openxmlformats.org/officeDocument/2006/relationships/hyperlink" Target="https://make.powerapps.com/" TargetMode="External"/><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3" Type="http://schemas.openxmlformats.org/officeDocument/2006/relationships/hyperlink" Target="https://youtu.be/J5i7h4Uzju4" TargetMode="External"/><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3" Type="http://schemas.openxmlformats.org/officeDocument/2006/relationships/hyperlink" Target="https://aka.ms/TryPVA" TargetMode="External"/><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3" Type="http://schemas.openxmlformats.org/officeDocument/2006/relationships/hyperlink" Target="https://ms.flow.microsoft.com/en-us/" TargetMode="External"/><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3" Type="http://schemas.openxmlformats.org/officeDocument/2006/relationships/hyperlink" Target="https://docs.microsoft.com/en-us/power-bi/desktop-tutorial-analyzing-sales-data-from-excel-and-an-odata-feed/" TargetMode="External"/><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3" Type="http://schemas.openxmlformats.org/officeDocument/2006/relationships/hyperlink" Target="https://docs.microsoft.com/en-us/power-bi/transform-model/desktop-measures" TargetMode="External"/><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3" Type="http://schemas.openxmlformats.org/officeDocument/2006/relationships/hyperlink" Target="https://docs.microsoft.com/en-us/learn/modules/build-simple-dashboard/3-transform-data" TargetMode="External"/><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3" Type="http://schemas.openxmlformats.org/officeDocument/2006/relationships/hyperlink" Target="https://docs.microsoft.com/en-us/learn/modules/build-simple-dashboard/4-visualize-data" TargetMode="External"/><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3" Type="http://schemas.openxmlformats.org/officeDocument/2006/relationships/hyperlink" Target="https://docs.microsoft.com/en-us/learn/modules/build-simple-dashboard/5-build-dashboard" TargetMode="External"/><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3" Type="http://schemas.openxmlformats.org/officeDocument/2006/relationships/hyperlink" Target="https://docs.microsoft.com/en-us/learn/modules/build-simple-dashboard/6-collaborate-share" TargetMode="External"/><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CB9C95-065E-427E-B067-A9D5E8863451}" type="slidenum">
              <a:rPr lang="en-US" smtClean="0"/>
              <a:t>1</a:t>
            </a:fld>
            <a:endParaRPr lang="en-US"/>
          </a:p>
        </p:txBody>
      </p:sp>
    </p:spTree>
    <p:extLst>
      <p:ext uri="{BB962C8B-B14F-4D97-AF65-F5344CB8AC3E}">
        <p14:creationId xmlns:p14="http://schemas.microsoft.com/office/powerpoint/2010/main" val="29270543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rPr>
              <a:t>Power Platform is comprised of four key products: Power Apps, Power Automate, and Power BI and Power Virtual Agents.</a:t>
            </a:r>
          </a:p>
          <a:p>
            <a:endParaRPr lang="en-US" b="1" dirty="0">
              <a:effectLst/>
            </a:endParaRPr>
          </a:p>
          <a:p>
            <a:r>
              <a:rPr lang="en-US" b="1" dirty="0">
                <a:effectLst/>
              </a:rPr>
              <a:t>Power Apps</a:t>
            </a:r>
            <a:r>
              <a:rPr lang="en-US" dirty="0">
                <a:effectLst/>
              </a:rPr>
              <a:t> provides a rapid low code development environment for building custom apps for business needs. It has services, connectors, and a scalable data service and app platform (Dataverse) to allow simple integration and interaction with existing data. Power Apps enables the creation of web and mobile applications that run on all devices. People use apps for every area of their lives, and business should be no exception. Most out of the box solutions do not meet exact business needs or integrate well with other business programs. Power Apps eases users into app development with a simple interface so that every business user or pro developer can build custom apps.</a:t>
            </a:r>
          </a:p>
          <a:p>
            <a:endParaRPr lang="en-US" b="1" dirty="0">
              <a:effectLst/>
            </a:endParaRPr>
          </a:p>
          <a:p>
            <a:r>
              <a:rPr lang="en-US" b="1" dirty="0">
                <a:effectLst/>
              </a:rPr>
              <a:t>Power Automate</a:t>
            </a:r>
            <a:r>
              <a:rPr lang="en-US" dirty="0">
                <a:effectLst/>
              </a:rPr>
              <a:t> lets users create automated workflows between applications and services. It helps automate repetitive business processes such as communication, data collections, and decision approvals. If you have ever been performing a repetitive task for work and think, “This is so easy a monkey could do it,” Power Automate is your new best friend. Don't waste important productive hours on drafting the same email for a weekly update or walking approvals through. Not only for the individual user, Power Automate allows for the creation of enterprise-grade process automation. Power </a:t>
            </a:r>
            <a:r>
              <a:rPr lang="en-US" dirty="0" err="1">
                <a:effectLst/>
              </a:rPr>
              <a:t>Automate's</a:t>
            </a:r>
            <a:r>
              <a:rPr lang="en-US" dirty="0">
                <a:effectLst/>
              </a:rPr>
              <a:t> simple interface allows every level of user to automate work tasks from beginners to seasoned developers.</a:t>
            </a:r>
          </a:p>
          <a:p>
            <a:endParaRPr lang="en-US" b="1" dirty="0">
              <a:effectLst/>
            </a:endParaRPr>
          </a:p>
          <a:p>
            <a:r>
              <a:rPr lang="en-US" b="1" dirty="0">
                <a:effectLst/>
              </a:rPr>
              <a:t>Power BI</a:t>
            </a:r>
            <a:r>
              <a:rPr lang="en-US" dirty="0">
                <a:effectLst/>
              </a:rPr>
              <a:t> (Business Intelligence) is a business analytics service that delivers insights for analyzing data. It can share those insights through data visualizations which make up reports and dashboards to enable fast, informed decisions. Power BI scales across an organization, and it has built-in governance and security allowing businesses to focus on using data more than managing it. You can consider Power BI as the analysis and insights leg of the Power Platform. It takes business data and allows you to display it in ways that makes the most sense to users. A Power BI dashboard could potentially replace a standing meeting to report out on company metrics such as sales data, progress against goals, or employee performance.</a:t>
            </a:r>
          </a:p>
          <a:p>
            <a:endParaRPr lang="en-US" b="1" dirty="0">
              <a:effectLst/>
            </a:endParaRPr>
          </a:p>
          <a:p>
            <a:r>
              <a:rPr lang="en-US" b="1" dirty="0">
                <a:effectLst/>
              </a:rPr>
              <a:t>Power Virtual Agents</a:t>
            </a:r>
            <a:r>
              <a:rPr lang="en-US" dirty="0">
                <a:effectLst/>
              </a:rPr>
              <a:t> enables anyone to create powerful chatbots using a guided, no-code graphical interface, without the need for data scientists or developers. Power virtual agents addresses many of the major issues with chatbot building. It eliminates the gap between subject matter experts and the development teams building the chatbots. It removes the complexity of exposing teams to the nuances of conversational AI and the need to write complex code. It minimizes the IT effort required to deploy and maintain a custom conversational solution by empowering subject matter experts to build and maintain their own conversational solutions.</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6/10/2021 7:37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15</a:t>
            </a:fld>
            <a:endParaRPr lang="en-US"/>
          </a:p>
        </p:txBody>
      </p:sp>
    </p:spTree>
    <p:extLst>
      <p:ext uri="{BB962C8B-B14F-4D97-AF65-F5344CB8AC3E}">
        <p14:creationId xmlns:p14="http://schemas.microsoft.com/office/powerpoint/2010/main" val="2211421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1" i="0" u="none" strike="noStrike" kern="1200" dirty="0">
                <a:solidFill>
                  <a:schemeClr val="tx1"/>
                </a:solidFill>
                <a:effectLst/>
                <a:latin typeface="Segoe UI Light" pitchFamily="34" charset="0"/>
                <a:ea typeface="+mn-ea"/>
                <a:cs typeface="+mn-cs"/>
              </a:rPr>
              <a:t>Power Apps</a:t>
            </a:r>
            <a:r>
              <a:rPr lang="en-US" sz="882" b="0" i="0" u="none" strike="noStrike" kern="1200" dirty="0">
                <a:solidFill>
                  <a:schemeClr val="tx1"/>
                </a:solidFill>
                <a:effectLst/>
                <a:latin typeface="Segoe UI Light" pitchFamily="34" charset="0"/>
                <a:ea typeface="+mn-ea"/>
                <a:cs typeface="+mn-cs"/>
              </a:rPr>
              <a:t> provides a rapid low code development environment for building custom apps for business needs. It has services, connectors, and a scalable data service and app platform (Dataverse) to allow simple integration and interaction with existing data. Power Apps enables the creation of web and mobile applications that run on all devices.</a:t>
            </a:r>
          </a:p>
          <a:p>
            <a:endParaRPr lang="en-US" sz="882" b="0" i="0" u="none" strike="noStrike" kern="1200" dirty="0">
              <a:solidFill>
                <a:schemeClr val="tx1"/>
              </a:solidFill>
              <a:effectLst/>
              <a:latin typeface="Segoe UI Light" pitchFamily="34" charset="0"/>
              <a:ea typeface="+mn-ea"/>
              <a:cs typeface="+mn-cs"/>
            </a:endParaRPr>
          </a:p>
          <a:p>
            <a:r>
              <a:rPr lang="en-US" sz="882" b="0" i="0" u="none" strike="noStrike" kern="1200" dirty="0">
                <a:solidFill>
                  <a:schemeClr val="tx1"/>
                </a:solidFill>
                <a:effectLst/>
                <a:latin typeface="Segoe UI Light" pitchFamily="34" charset="0"/>
                <a:ea typeface="+mn-ea"/>
                <a:cs typeface="+mn-cs"/>
              </a:rPr>
              <a:t>People use apps for every area of their lives, and business should be no exception. Most out of the box solutions do not meet exact business needs or integrate well with other business programs. Power Apps eases users into app development with a simple interface so that every business user or pro developer can build custom apps.</a:t>
            </a:r>
          </a:p>
          <a:p>
            <a:endParaRPr lang="en-US" dirty="0"/>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D4F38C9A-47B1-4C1B-BC8F-E2D495F6A1C9}"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982081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1" i="0" u="none" strike="noStrike" kern="1200" dirty="0">
                <a:solidFill>
                  <a:schemeClr val="tx1"/>
                </a:solidFill>
                <a:effectLst/>
                <a:latin typeface="Segoe UI Light" pitchFamily="34" charset="0"/>
                <a:ea typeface="+mn-ea"/>
                <a:cs typeface="+mn-cs"/>
              </a:rPr>
              <a:t>Power Automate</a:t>
            </a:r>
            <a:r>
              <a:rPr lang="en-US" sz="882" b="0" i="0" u="none" strike="noStrike" kern="1200" dirty="0">
                <a:solidFill>
                  <a:schemeClr val="tx1"/>
                </a:solidFill>
                <a:effectLst/>
                <a:latin typeface="Segoe UI Light" pitchFamily="34" charset="0"/>
                <a:ea typeface="+mn-ea"/>
                <a:cs typeface="+mn-cs"/>
              </a:rPr>
              <a:t> lets users create automated workflows between applications and services. It helps automate repetitive business processes such as communication, data collections, and decision approvals.</a:t>
            </a:r>
          </a:p>
          <a:p>
            <a:endParaRPr lang="en-US" sz="882" b="0" i="0" u="none" strike="noStrike" kern="1200" dirty="0">
              <a:solidFill>
                <a:schemeClr val="tx1"/>
              </a:solidFill>
              <a:effectLst/>
              <a:latin typeface="Segoe UI Light" pitchFamily="34" charset="0"/>
              <a:ea typeface="+mn-ea"/>
              <a:cs typeface="+mn-cs"/>
            </a:endParaRPr>
          </a:p>
          <a:p>
            <a:r>
              <a:rPr lang="en-US" sz="882" b="0" i="0" u="none" strike="noStrike" kern="1200" dirty="0">
                <a:solidFill>
                  <a:schemeClr val="tx1"/>
                </a:solidFill>
                <a:effectLst/>
                <a:latin typeface="Segoe UI Light" pitchFamily="34" charset="0"/>
                <a:ea typeface="+mn-ea"/>
                <a:cs typeface="+mn-cs"/>
              </a:rPr>
              <a:t>You can avoid </a:t>
            </a:r>
            <a:r>
              <a:rPr lang="en-US" sz="882" b="0" i="0" u="none" strike="noStrike" kern="1200" dirty="0" err="1">
                <a:solidFill>
                  <a:schemeClr val="tx1"/>
                </a:solidFill>
                <a:effectLst/>
                <a:latin typeface="Segoe UI Light" pitchFamily="34" charset="0"/>
                <a:ea typeface="+mn-ea"/>
                <a:cs typeface="+mn-cs"/>
              </a:rPr>
              <a:t>wasiting</a:t>
            </a:r>
            <a:r>
              <a:rPr lang="en-US" sz="882" b="0" i="0" u="none" strike="noStrike" kern="1200" dirty="0">
                <a:solidFill>
                  <a:schemeClr val="tx1"/>
                </a:solidFill>
                <a:effectLst/>
                <a:latin typeface="Segoe UI Light" pitchFamily="34" charset="0"/>
                <a:ea typeface="+mn-ea"/>
                <a:cs typeface="+mn-cs"/>
              </a:rPr>
              <a:t> important productive hours on drafting the same email for a weekly update or walking approvals through. Not only for the individual user, Power Automate allows for the creation of enterprise-grade process automation. Power </a:t>
            </a:r>
            <a:r>
              <a:rPr lang="en-US" sz="882" b="0" i="0" u="none" strike="noStrike" kern="1200" dirty="0" err="1">
                <a:solidFill>
                  <a:schemeClr val="tx1"/>
                </a:solidFill>
                <a:effectLst/>
                <a:latin typeface="Segoe UI Light" pitchFamily="34" charset="0"/>
                <a:ea typeface="+mn-ea"/>
                <a:cs typeface="+mn-cs"/>
              </a:rPr>
              <a:t>Automate's</a:t>
            </a:r>
            <a:r>
              <a:rPr lang="en-US" sz="882" b="0" i="0" u="none" strike="noStrike" kern="1200" dirty="0">
                <a:solidFill>
                  <a:schemeClr val="tx1"/>
                </a:solidFill>
                <a:effectLst/>
                <a:latin typeface="Segoe UI Light" pitchFamily="34" charset="0"/>
                <a:ea typeface="+mn-ea"/>
                <a:cs typeface="+mn-cs"/>
              </a:rPr>
              <a:t> simple interface allows every level of user to automate work tasks from beginners to seasoned developers.</a:t>
            </a:r>
          </a:p>
          <a:p>
            <a:endParaRPr lang="en-US" dirty="0"/>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D4F38C9A-47B1-4C1B-BC8F-E2D495F6A1C9}"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670925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1" i="0" u="none" strike="noStrike" kern="1200">
                <a:solidFill>
                  <a:schemeClr val="tx1"/>
                </a:solidFill>
                <a:effectLst/>
                <a:latin typeface="Segoe UI Light" pitchFamily="34" charset="0"/>
                <a:ea typeface="+mn-ea"/>
                <a:cs typeface="+mn-cs"/>
              </a:rPr>
              <a:t>Power BI</a:t>
            </a:r>
            <a:r>
              <a:rPr lang="en-US" sz="882" b="0" i="0" u="none" strike="noStrike" kern="1200">
                <a:solidFill>
                  <a:schemeClr val="tx1"/>
                </a:solidFill>
                <a:effectLst/>
                <a:latin typeface="Segoe UI Light" pitchFamily="34" charset="0"/>
                <a:ea typeface="+mn-ea"/>
                <a:cs typeface="+mn-cs"/>
              </a:rPr>
              <a:t> (Business Intelligence) is a business analytics service that delivers insights for analyzing data. It can share those insights through data visualizations which make up reports and dashboards to enable fast, informed decisions. Power BI scales across an organization, and it has built-in governance and security allowing businesses to focus on using data more than managing it.</a:t>
            </a:r>
          </a:p>
          <a:p>
            <a:endParaRPr lang="en-US" sz="882" b="0" i="0" u="none" strike="noStrike" kern="1200">
              <a:solidFill>
                <a:schemeClr val="tx1"/>
              </a:solidFill>
              <a:effectLst/>
              <a:latin typeface="Segoe UI Light" pitchFamily="34" charset="0"/>
              <a:ea typeface="+mn-ea"/>
              <a:cs typeface="+mn-cs"/>
            </a:endParaRPr>
          </a:p>
          <a:p>
            <a:r>
              <a:rPr lang="en-US" sz="882" b="0" i="0" u="none" strike="noStrike" kern="1200">
                <a:solidFill>
                  <a:schemeClr val="tx1"/>
                </a:solidFill>
                <a:effectLst/>
                <a:latin typeface="Segoe UI Light" pitchFamily="34" charset="0"/>
                <a:ea typeface="+mn-ea"/>
                <a:cs typeface="+mn-cs"/>
              </a:rPr>
              <a:t>You can consider Power BI as the analysis and insights leg of the Power Platform. It takes business data and allows you to display it in ways that makes the most sense to users. A Power BI dashboard could potentially replace a standing meeting to report out on company metrics such as sales data, progress against goals, or employee performance.</a:t>
            </a:r>
          </a:p>
          <a:p>
            <a:endParaRPr lang="en-US"/>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D4F38C9A-47B1-4C1B-BC8F-E2D495F6A1C9}"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885697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1" i="0" u="none" strike="noStrike" kern="1200" dirty="0">
                <a:solidFill>
                  <a:schemeClr val="tx1"/>
                </a:solidFill>
                <a:effectLst/>
                <a:latin typeface="Segoe UI Light" pitchFamily="34" charset="0"/>
                <a:ea typeface="+mn-ea"/>
                <a:cs typeface="+mn-cs"/>
              </a:rPr>
              <a:t>Power Virtual Agents</a:t>
            </a:r>
            <a:r>
              <a:rPr lang="en-US" sz="882" b="0" i="0" u="none" strike="noStrike" kern="1200" dirty="0">
                <a:solidFill>
                  <a:schemeClr val="tx1"/>
                </a:solidFill>
                <a:effectLst/>
                <a:latin typeface="Segoe UI Light" pitchFamily="34" charset="0"/>
                <a:ea typeface="+mn-ea"/>
                <a:cs typeface="+mn-cs"/>
              </a:rPr>
              <a:t> enables anyone to create powerful chatbots using a guided, no-code graphical interface, without the need for data scientists or developers.</a:t>
            </a:r>
          </a:p>
          <a:p>
            <a:endParaRPr lang="en-US" sz="882" b="0" i="0" u="none" strike="noStrike" kern="1200" dirty="0">
              <a:solidFill>
                <a:schemeClr val="tx1"/>
              </a:solidFill>
              <a:effectLst/>
              <a:latin typeface="Segoe UI Light" pitchFamily="34" charset="0"/>
              <a:ea typeface="+mn-ea"/>
              <a:cs typeface="+mn-cs"/>
            </a:endParaRPr>
          </a:p>
          <a:p>
            <a:r>
              <a:rPr lang="en-US" sz="882" b="0" i="0" u="none" strike="noStrike" kern="1200" dirty="0">
                <a:solidFill>
                  <a:schemeClr val="tx1"/>
                </a:solidFill>
                <a:effectLst/>
                <a:latin typeface="Segoe UI Light" pitchFamily="34" charset="0"/>
                <a:ea typeface="+mn-ea"/>
                <a:cs typeface="+mn-cs"/>
              </a:rPr>
              <a:t>Power virtual agents addresses many of the major issues with chatbot building. It eliminates the gap between subject matter experts and the development teams building the chatbots. It removes the complexity of exposing teams to the nuances of conversational AI and the need to write complex code. It minimizes the IT effort required to deploy and maintain a custom conversational solution by empowering subject matter experts to build and maintain their own conversational solutions.</a:t>
            </a:r>
          </a:p>
          <a:p>
            <a:endParaRPr lang="en-US" dirty="0"/>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D4F38C9A-47B1-4C1B-BC8F-E2D495F6A1C9}"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340344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1" i="0" u="none" strike="noStrike" kern="1200" dirty="0">
                <a:solidFill>
                  <a:schemeClr val="tx1"/>
                </a:solidFill>
                <a:effectLst/>
                <a:latin typeface="Segoe UI Light" pitchFamily="34" charset="0"/>
                <a:ea typeface="+mn-ea"/>
                <a:cs typeface="+mn-cs"/>
              </a:rPr>
              <a:t>Dataverse</a:t>
            </a:r>
            <a:r>
              <a:rPr lang="en-US" sz="882" b="0" i="0" u="none" strike="noStrike" kern="1200" dirty="0">
                <a:solidFill>
                  <a:schemeClr val="tx1"/>
                </a:solidFill>
                <a:effectLst/>
                <a:latin typeface="Segoe UI Light" pitchFamily="34" charset="0"/>
                <a:ea typeface="+mn-ea"/>
                <a:cs typeface="+mn-cs"/>
              </a:rPr>
              <a:t> is a scalable data service and app platform which lets users securely store and manage data from multiple sources and integrate that data in business applications using a common data model to ensure ease and consistency to users. Dataverse is the common currency that enables the components of Power Platform to work together. It’s the foundation that enables the consolidation, display, and manipulation of data.</a:t>
            </a:r>
          </a:p>
          <a:p>
            <a:endParaRPr lang="en-US" sz="882" b="0" i="0" u="none" strike="noStrike" kern="1200" dirty="0">
              <a:solidFill>
                <a:schemeClr val="tx1"/>
              </a:solidFill>
              <a:effectLst/>
              <a:latin typeface="Segoe UI Light" pitchFamily="34" charset="0"/>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D4F38C9A-47B1-4C1B-BC8F-E2D495F6A1C9}"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189426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u="none" strike="noStrike" kern="1200" dirty="0">
                <a:solidFill>
                  <a:schemeClr val="tx1"/>
                </a:solidFill>
                <a:effectLst/>
                <a:latin typeface="Segoe UI Light" pitchFamily="34" charset="0"/>
                <a:ea typeface="+mn-ea"/>
                <a:cs typeface="+mn-cs"/>
              </a:rPr>
              <a:t>Power Platform is made powerful by its ability to leverage data across many platforms. To do this, components of the Power Platform use connectors. You can think of connectors as a bridge from your data source to your app or workflow which allows information to be conveyed back and forth. Connectors allow you to extend your business solutions across platforms and add functionality for your users, and Power Platform has more than 275 connectors with the ability to build custom connectors as well.</a:t>
            </a:r>
          </a:p>
          <a:p>
            <a:r>
              <a:rPr lang="en-US" sz="882" b="0" i="0" u="none" strike="noStrike" kern="1200" dirty="0">
                <a:solidFill>
                  <a:schemeClr val="tx1"/>
                </a:solidFill>
                <a:effectLst/>
                <a:latin typeface="Segoe UI Light" pitchFamily="34" charset="0"/>
                <a:ea typeface="+mn-ea"/>
                <a:cs typeface="+mn-cs"/>
              </a:rPr>
              <a:t>It is important to note that premium connectors require a paid plan for use. The connector reference in the summary and resources unit lists all connectors and whether they are considered standard or premium. Custom connectors are also considered a premium feature.</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6/10/2021 7:37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25</a:t>
            </a:fld>
            <a:endParaRPr lang="en-US"/>
          </a:p>
        </p:txBody>
      </p:sp>
    </p:spTree>
    <p:extLst>
      <p:ext uri="{BB962C8B-B14F-4D97-AF65-F5344CB8AC3E}">
        <p14:creationId xmlns:p14="http://schemas.microsoft.com/office/powerpoint/2010/main" val="16724848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u="none" strike="noStrike" kern="1200" dirty="0">
                <a:solidFill>
                  <a:schemeClr val="tx1"/>
                </a:solidFill>
                <a:effectLst/>
                <a:latin typeface="Segoe UI Light" pitchFamily="34" charset="0"/>
                <a:ea typeface="+mn-ea"/>
                <a:cs typeface="+mn-cs"/>
              </a:rPr>
              <a:t>Both of these data source types are commonly used to bring data and additional functionality to your solutions.</a:t>
            </a:r>
          </a:p>
          <a:p>
            <a:r>
              <a:rPr lang="en-US" sz="882" b="0" i="0" u="none" strike="noStrike" kern="1200" dirty="0">
                <a:solidFill>
                  <a:schemeClr val="tx1"/>
                </a:solidFill>
                <a:effectLst/>
                <a:latin typeface="Segoe UI Light" pitchFamily="34" charset="0"/>
                <a:ea typeface="+mn-ea"/>
                <a:cs typeface="+mn-cs"/>
              </a:rPr>
              <a:t>As you can see, connecting to data sources allows you to integrate disparate parts of your business solutions to build them out cohesively.</a:t>
            </a:r>
          </a:p>
          <a:p>
            <a:endParaRPr lang="en-US" dirty="0"/>
          </a:p>
          <a:p>
            <a:r>
              <a:rPr lang="en-US" sz="900" b="1" dirty="0"/>
              <a:t>Tabular data</a:t>
            </a:r>
            <a:r>
              <a:rPr lang="en-US" sz="900" dirty="0"/>
              <a:t>: A tabular data source is one that returns data in a structured table format. Power Apps can directly read and display these tables through galleries, forms, and other controls. Additionally, if the data source supports it, Power Apps can create, edit, and delete data from these data sources. Examples include Dataverse, SharePoint, and SQL Server.</a:t>
            </a:r>
          </a:p>
          <a:p>
            <a:endParaRPr lang="en-US" sz="900" dirty="0"/>
          </a:p>
          <a:p>
            <a:r>
              <a:rPr lang="en-US" sz="900" b="1" dirty="0"/>
              <a:t>Function-based data</a:t>
            </a:r>
            <a:r>
              <a:rPr lang="en-US" sz="900" dirty="0"/>
              <a:t>: A function-based data source is one that uses functions to interact with the data source. These functions can be used to return a table of data, but offer more extensive action such as the ability to send an email, update permissions, or create a calendar event. Examples include Office 365 Users, Project Online, and Azure Blob Storage.</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6/10/2021 7:37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26</a:t>
            </a:fld>
            <a:endParaRPr lang="en-US"/>
          </a:p>
        </p:txBody>
      </p:sp>
    </p:spTree>
    <p:extLst>
      <p:ext uri="{BB962C8B-B14F-4D97-AF65-F5344CB8AC3E}">
        <p14:creationId xmlns:p14="http://schemas.microsoft.com/office/powerpoint/2010/main" val="40905813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dirty="0"/>
              <a:t>Triggers</a:t>
            </a:r>
            <a:r>
              <a:rPr lang="en-US" sz="900" dirty="0"/>
              <a:t> are only used in Power Automate and prompt a flow to begin. Triggers can be time based, such as a flow which begins every day at 8:00 am, or they could be based off of an action like creating a new record in a table or receiving an email. You will always need a trigger to tell your workflow when to run.</a:t>
            </a:r>
          </a:p>
          <a:p>
            <a:endParaRPr lang="en-US" sz="900" dirty="0"/>
          </a:p>
          <a:p>
            <a:r>
              <a:rPr lang="en-US" sz="900" b="1" dirty="0"/>
              <a:t>Actions</a:t>
            </a:r>
            <a:r>
              <a:rPr lang="en-US" sz="900" dirty="0"/>
              <a:t> are used in Power Automate and Power Apps. Actions are prompted by the user or a trigger and allow interaction with your data source by some function. For example, an action would be sending an email in your workflow or app or writing a new line to a data source.</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6/10/2021 7:37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186166243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1" i="0" u="none" strike="noStrike" kern="1200" dirty="0">
                <a:solidFill>
                  <a:schemeClr val="tx1"/>
                </a:solidFill>
                <a:effectLst/>
                <a:latin typeface="Segoe UI Light" pitchFamily="34" charset="0"/>
                <a:ea typeface="+mn-ea"/>
                <a:cs typeface="+mn-cs"/>
              </a:rPr>
              <a:t>Data Protection:</a:t>
            </a:r>
          </a:p>
          <a:p>
            <a:r>
              <a:rPr lang="en-US" sz="882" b="0" i="0" u="none" strike="noStrike" kern="1200" dirty="0">
                <a:solidFill>
                  <a:schemeClr val="tx1"/>
                </a:solidFill>
                <a:effectLst/>
                <a:latin typeface="Segoe UI Light" pitchFamily="34" charset="0"/>
                <a:ea typeface="+mn-ea"/>
                <a:cs typeface="+mn-cs"/>
              </a:rPr>
              <a:t>Data as it is in transit between user devices and the Microsoft datacenters are secured. Connections established between customers and Microsoft datacenters are encrypted, and all public endpoints are secured using industry-standard TLS. TLS effectively establishes a security-enhanced browser to server connection to help ensure data confidentiality and integrity between desktops and datacenters. API access from the customer endpoint to the server is also similarly protected. Currently, TLS 1.2 (or higher) is required for accessing the server endpoints.</a:t>
            </a:r>
          </a:p>
          <a:p>
            <a:endParaRPr lang="en-US" sz="882" b="0" i="0" u="none" strike="noStrike" kern="1200" dirty="0">
              <a:solidFill>
                <a:schemeClr val="tx1"/>
              </a:solidFill>
              <a:effectLst/>
              <a:latin typeface="Segoe UI Light" pitchFamily="34" charset="0"/>
              <a:ea typeface="+mn-ea"/>
              <a:cs typeface="+mn-cs"/>
            </a:endParaRPr>
          </a:p>
          <a:p>
            <a:pPr algn="l"/>
            <a:r>
              <a:rPr lang="en-US" b="1" i="0" dirty="0">
                <a:effectLst/>
                <a:latin typeface="Segoe UI" panose="020B0502040204020203" pitchFamily="34" charset="0"/>
              </a:rPr>
              <a:t>Resources to manage GDPR Compliance</a:t>
            </a:r>
          </a:p>
          <a:p>
            <a:pPr algn="l"/>
            <a:r>
              <a:rPr lang="en-US" b="0" i="0" dirty="0">
                <a:effectLst/>
                <a:latin typeface="Segoe UI" panose="020B0502040204020203" pitchFamily="34" charset="0"/>
              </a:rPr>
              <a:t>The European Union General Data Protection Regulation (GDPR) is one of the newest privacy regulations enacted that gives rights to people to manage their personal data. A complete discussion of GDPR is beyond the scope of this content, however the Power Platform does fully support the GDPR. For more GDPR resources and information, visit the Trust Center at </a:t>
            </a:r>
            <a:r>
              <a:rPr lang="en-US" b="0" i="0" u="none" strike="noStrike" dirty="0">
                <a:effectLst/>
                <a:latin typeface="Segoe UI" panose="020B0502040204020203" pitchFamily="34" charset="0"/>
                <a:hlinkClick r:id="rId3"/>
              </a:rPr>
              <a:t>https://www.microsoft.com/TrustCenter/Privacy/gdpr/default.aspx</a:t>
            </a:r>
            <a:r>
              <a:rPr lang="en-US" b="0" i="0" dirty="0">
                <a:effectLst/>
                <a:latin typeface="Segoe UI" panose="020B0502040204020203" pitchFamily="34" charset="0"/>
              </a:rPr>
              <a:t> .</a:t>
            </a:r>
          </a:p>
          <a:p>
            <a:br>
              <a:rPr lang="en-US" dirty="0"/>
            </a:br>
            <a:endParaRPr lang="en-US" sz="882" b="0" i="0" u="none" strike="noStrike" kern="1200" dirty="0">
              <a:solidFill>
                <a:schemeClr val="tx1"/>
              </a:solidFill>
              <a:effectLst/>
              <a:latin typeface="Segoe UI Light" pitchFamily="34" charset="0"/>
              <a:ea typeface="+mn-ea"/>
              <a:cs typeface="+mn-cs"/>
            </a:endParaRP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6/10/2021 7:37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28</a:t>
            </a:fld>
            <a:endParaRPr lang="en-US"/>
          </a:p>
        </p:txBody>
      </p:sp>
    </p:spTree>
    <p:extLst>
      <p:ext uri="{BB962C8B-B14F-4D97-AF65-F5344CB8AC3E}">
        <p14:creationId xmlns:p14="http://schemas.microsoft.com/office/powerpoint/2010/main" val="16724848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CB9C95-065E-427E-B067-A9D5E8863451}" type="slidenum">
              <a:rPr lang="en-US" smtClean="0"/>
              <a:t>2</a:t>
            </a:fld>
            <a:endParaRPr lang="en-US"/>
          </a:p>
        </p:txBody>
      </p:sp>
    </p:spTree>
    <p:extLst>
      <p:ext uri="{BB962C8B-B14F-4D97-AF65-F5344CB8AC3E}">
        <p14:creationId xmlns:p14="http://schemas.microsoft.com/office/powerpoint/2010/main" val="120326704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CB9C95-065E-427E-B067-A9D5E8863451}" type="slidenum">
              <a:rPr lang="en-US" smtClean="0"/>
              <a:t>29</a:t>
            </a:fld>
            <a:endParaRPr lang="en-US"/>
          </a:p>
        </p:txBody>
      </p:sp>
    </p:spTree>
    <p:extLst>
      <p:ext uri="{BB962C8B-B14F-4D97-AF65-F5344CB8AC3E}">
        <p14:creationId xmlns:p14="http://schemas.microsoft.com/office/powerpoint/2010/main" val="42818704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panose="020B0502040204020203" pitchFamily="34" charset="0"/>
              </a:rPr>
              <a:t>Dataverse is a cloud-based solution that easily structures a variety of data and business logic to support interconnected applications and processes in a secure and compliant manner. Managed and maintained by Microsoft, </a:t>
            </a:r>
            <a:r>
              <a:rPr lang="en-US" b="0" i="0" dirty="0" err="1">
                <a:effectLst/>
                <a:latin typeface="Segoe UI" panose="020B0502040204020203" pitchFamily="34" charset="0"/>
              </a:rPr>
              <a:t>Dataverseis</a:t>
            </a:r>
            <a:r>
              <a:rPr lang="en-US" b="0" i="0" dirty="0">
                <a:effectLst/>
                <a:latin typeface="Segoe UI" panose="020B0502040204020203" pitchFamily="34" charset="0"/>
              </a:rPr>
              <a:t> available globally but deployed geographically to comply with your potential data residency. It is not designed for stand-alone use on your servers, so you will need an internet connection to access and use it.</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Dataverse is designed to be your central data repository for business data, and you might even be using it already. Behind the scenes, it powers many Microsoft Dynamics 365 solutions such as Field Service, Marketing, Customer Service, and Sales. It is also available as part of Power Apps and Power Automate with native connectivity built right in. The AI Builder and Portals features of the Power Platform also utilize Dataverse.</a:t>
            </a:r>
          </a:p>
          <a:p>
            <a:endParaRPr lang="en-US" sz="882" kern="1200" dirty="0">
              <a:solidFill>
                <a:schemeClr val="tx1"/>
              </a:solidFill>
              <a:effectLst/>
              <a:latin typeface="Segoe UI Light" pitchFamily="34" charset="0"/>
              <a:ea typeface="+mn-ea"/>
              <a:cs typeface="+mn-cs"/>
            </a:endParaRPr>
          </a:p>
          <a:p>
            <a:pPr algn="l"/>
            <a:r>
              <a:rPr lang="en-US" b="0" i="0" dirty="0">
                <a:effectLst/>
                <a:latin typeface="Segoe UI" panose="020B0502040204020203" pitchFamily="34" charset="0"/>
              </a:rPr>
              <a:t>The ease of setting up a Dataverse database and standardized data model under it simplifies your ability to concentrate your efforts on building solutions without worrying about infrastructure, storage, and data integration. With your data stored in Dataverse, there are many different ways to access it. You can work with the data natively with tools such as Power Apps or Power Automate. Or through connectors and APIs you can connect to the Common Data Service from any business solution. With the power of features such as role-based security and business rules you can trust your data is safe no matter how it is accessed.</a:t>
            </a:r>
          </a:p>
          <a:p>
            <a:pPr algn="l"/>
            <a:br>
              <a:rPr lang="en-US" dirty="0"/>
            </a:br>
            <a:r>
              <a:rPr lang="en-US" b="1" i="0" dirty="0">
                <a:effectLst/>
                <a:latin typeface="Segoe UI" panose="020B0502040204020203" pitchFamily="34" charset="0"/>
              </a:rPr>
              <a:t>Microsoft Dataverse defined</a:t>
            </a:r>
          </a:p>
          <a:p>
            <a:pPr algn="l"/>
            <a:r>
              <a:rPr lang="en-US" b="0" i="0" dirty="0">
                <a:effectLst/>
                <a:latin typeface="Segoe UI" panose="020B0502040204020203" pitchFamily="34" charset="0"/>
              </a:rPr>
              <a:t>A Dataverse database is a single instance of Dataverse which stores data in a set of standard and custom data structures called tables. A table is a logical set of records (rows) that is used to store data. These are like tables in a relational database, but there are subtle differences. Rows (records) within a table contain many columns (fields) to manage individual pieces of information about a single row.</a:t>
            </a:r>
            <a:endParaRPr lang="en-US" sz="882" kern="1200" dirty="0">
              <a:solidFill>
                <a:schemeClr val="tx1"/>
              </a:solidFill>
              <a:effectLst/>
              <a:latin typeface="Segoe UI Light" pitchFamily="34" charset="0"/>
              <a:ea typeface="+mn-ea"/>
              <a:cs typeface="+mn-cs"/>
            </a:endParaRP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6/10/2021 7:37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30</a:t>
            </a:fld>
            <a:endParaRPr lang="en-US"/>
          </a:p>
        </p:txBody>
      </p:sp>
    </p:spTree>
    <p:extLst>
      <p:ext uri="{BB962C8B-B14F-4D97-AF65-F5344CB8AC3E}">
        <p14:creationId xmlns:p14="http://schemas.microsoft.com/office/powerpoint/2010/main" val="9602659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1" kern="1200" dirty="0">
                <a:solidFill>
                  <a:schemeClr val="tx1"/>
                </a:solidFill>
                <a:effectLst/>
                <a:latin typeface="Segoe UI Light" pitchFamily="34" charset="0"/>
                <a:ea typeface="+mn-ea"/>
                <a:cs typeface="+mn-cs"/>
              </a:rPr>
              <a:t>Types of tables</a:t>
            </a:r>
          </a:p>
          <a:p>
            <a:r>
              <a:rPr lang="en-US" sz="882" kern="1200" dirty="0">
                <a:solidFill>
                  <a:schemeClr val="tx1"/>
                </a:solidFill>
                <a:effectLst/>
                <a:latin typeface="Segoe UI Light" pitchFamily="34" charset="0"/>
                <a:ea typeface="+mn-ea"/>
                <a:cs typeface="+mn-cs"/>
              </a:rPr>
              <a:t>Some of the types of tables are:</a:t>
            </a:r>
          </a:p>
          <a:p>
            <a:pPr lvl="0"/>
            <a:r>
              <a:rPr lang="en-US" sz="882" b="1" kern="1200" dirty="0">
                <a:solidFill>
                  <a:schemeClr val="tx1"/>
                </a:solidFill>
                <a:effectLst/>
                <a:latin typeface="Segoe UI Light" pitchFamily="34" charset="0"/>
                <a:ea typeface="+mn-ea"/>
                <a:cs typeface="+mn-cs"/>
              </a:rPr>
              <a:t>Standard</a:t>
            </a:r>
            <a:r>
              <a:rPr lang="en-US" sz="882" kern="1200" dirty="0">
                <a:solidFill>
                  <a:schemeClr val="tx1"/>
                </a:solidFill>
                <a:effectLst/>
                <a:latin typeface="Segoe UI Light" pitchFamily="34" charset="0"/>
                <a:ea typeface="+mn-ea"/>
                <a:cs typeface="+mn-cs"/>
              </a:rPr>
              <a:t> - The base set of tables that are created for every instance of a Dataverse database. You can add more columns to any entity, but you can only delete columns from a custom entity.</a:t>
            </a:r>
          </a:p>
          <a:p>
            <a:pPr lvl="0"/>
            <a:r>
              <a:rPr lang="en-US" sz="882" b="1" kern="1200" dirty="0">
                <a:solidFill>
                  <a:schemeClr val="tx1"/>
                </a:solidFill>
                <a:effectLst/>
                <a:latin typeface="Segoe UI Light" pitchFamily="34" charset="0"/>
                <a:ea typeface="+mn-ea"/>
                <a:cs typeface="+mn-cs"/>
              </a:rPr>
              <a:t>Custom</a:t>
            </a:r>
            <a:r>
              <a:rPr lang="en-US" sz="882" kern="1200" dirty="0">
                <a:solidFill>
                  <a:schemeClr val="tx1"/>
                </a:solidFill>
                <a:effectLst/>
                <a:latin typeface="Segoe UI Light" pitchFamily="34" charset="0"/>
                <a:ea typeface="+mn-ea"/>
                <a:cs typeface="+mn-cs"/>
              </a:rPr>
              <a:t> - Custom tables are created for a specific business application. All licensed users of Dataverse can access custom tables if they are assigned proper security permissions to do so.</a:t>
            </a:r>
          </a:p>
          <a:p>
            <a:endParaRPr lang="en-US" i="1" dirty="0"/>
          </a:p>
          <a:p>
            <a:r>
              <a:rPr lang="en-US" b="1" i="0" dirty="0">
                <a:solidFill>
                  <a:srgbClr val="171717"/>
                </a:solidFill>
                <a:effectLst/>
                <a:latin typeface="Segoe UI" panose="020B0502040204020203" pitchFamily="34" charset="0"/>
              </a:rPr>
              <a:t>Complex</a:t>
            </a:r>
            <a:r>
              <a:rPr lang="en-US" b="0" i="0" dirty="0">
                <a:solidFill>
                  <a:srgbClr val="171717"/>
                </a:solidFill>
                <a:effectLst/>
                <a:latin typeface="Segoe UI" panose="020B0502040204020203" pitchFamily="34" charset="0"/>
              </a:rPr>
              <a:t> - Tables that contain complex, server-side business logic, including real-time workflows or plug-ins. Some of the tables that are used in Dynamics 365 applications are complex. Care must be taken if you add server-side logic to ensure that users have the proper license to use the complex entity. Additional information about complex tables can be accessed by following the link within the summary unit of this module. </a:t>
            </a:r>
            <a:endParaRPr lang="en-US" b="0" i="1" dirty="0">
              <a:solidFill>
                <a:srgbClr val="171717"/>
              </a:solidFill>
              <a:effectLst/>
              <a:latin typeface="Segoe UI" panose="020B0502040204020203" pitchFamily="34" charset="0"/>
            </a:endParaRPr>
          </a:p>
          <a:p>
            <a:endParaRPr lang="en-US" i="1"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sz="882" kern="1200" dirty="0">
                <a:solidFill>
                  <a:schemeClr val="tx1"/>
                </a:solidFill>
                <a:effectLst/>
                <a:latin typeface="Segoe UI Light" pitchFamily="34" charset="0"/>
                <a:ea typeface="+mn-ea"/>
                <a:cs typeface="+mn-cs"/>
              </a:rPr>
              <a:t>Always use standard tables and columns when possible. You can rename a table if that makes the table more understandable in the context of your solution. Always review the list of standard tables and make sure a standard table will not meet your needs before you create a new table.</a:t>
            </a:r>
          </a:p>
          <a:p>
            <a:endParaRPr lang="en-US" i="1"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6/10/2021 7:37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31</a:t>
            </a:fld>
            <a:endParaRPr lang="en-US"/>
          </a:p>
        </p:txBody>
      </p:sp>
    </p:spTree>
    <p:extLst>
      <p:ext uri="{BB962C8B-B14F-4D97-AF65-F5344CB8AC3E}">
        <p14:creationId xmlns:p14="http://schemas.microsoft.com/office/powerpoint/2010/main" val="27409059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kern="1200" dirty="0">
                <a:solidFill>
                  <a:schemeClr val="tx1"/>
                </a:solidFill>
                <a:effectLst/>
                <a:latin typeface="Segoe UI Light" pitchFamily="34" charset="0"/>
                <a:ea typeface="+mn-ea"/>
                <a:cs typeface="+mn-cs"/>
              </a:rPr>
              <a:t>Tables that relate to one another have a relational connection. Relationships between tables exist in many forms, but the two most common are one-to-many and many-to-many, both of which are supported by Dataverse.</a:t>
            </a:r>
          </a:p>
          <a:p>
            <a:endParaRPr lang="en-US" sz="882" kern="1200" dirty="0">
              <a:solidFill>
                <a:schemeClr val="tx1"/>
              </a:solidFill>
              <a:effectLst/>
              <a:latin typeface="Segoe UI Light" pitchFamily="34" charset="0"/>
              <a:ea typeface="+mn-ea"/>
              <a:cs typeface="+mn-cs"/>
            </a:endParaRPr>
          </a:p>
          <a:p>
            <a:r>
              <a:rPr lang="en-US" sz="882" kern="1200" dirty="0">
                <a:solidFill>
                  <a:schemeClr val="tx1"/>
                </a:solidFill>
                <a:effectLst/>
                <a:latin typeface="Segoe UI Light" pitchFamily="34" charset="0"/>
                <a:ea typeface="+mn-ea"/>
                <a:cs typeface="+mn-cs"/>
              </a:rPr>
              <a:t>One-to-many relationships are also known as parent-child relationships. In the previous invoice example, the invoice table would be the parent and the line items would be part of the child table. An invoice can have zero, one, or many line items (child rows), but the line item will always be related to just one invoice (parent record). Typically, the child records will not exist without a parent record.</a:t>
            </a:r>
          </a:p>
          <a:p>
            <a:endParaRPr lang="en-US" sz="882" kern="1200" dirty="0">
              <a:solidFill>
                <a:schemeClr val="tx1"/>
              </a:solidFill>
              <a:effectLst/>
              <a:latin typeface="Segoe UI Light" pitchFamily="34" charset="0"/>
              <a:ea typeface="+mn-ea"/>
              <a:cs typeface="+mn-cs"/>
            </a:endParaRPr>
          </a:p>
          <a:p>
            <a:r>
              <a:rPr lang="en-US" sz="882" kern="1200" dirty="0">
                <a:solidFill>
                  <a:schemeClr val="tx1"/>
                </a:solidFill>
                <a:effectLst/>
                <a:latin typeface="Segoe UI Light" pitchFamily="34" charset="0"/>
                <a:ea typeface="+mn-ea"/>
                <a:cs typeface="+mn-cs"/>
              </a:rPr>
              <a:t>A column that only allows unique values, such as invoice number, is used to identify the parent record. This unique field is called a key. The same value (the parent key) is stored in the related child rows. This field is called a foreign key when the child record is used to store the parent key value. Ingeniously, filtering is used to display child records with a value in the foreign key that matches the key value in the parent record. This allows applications to display the child records (line items in the previous example) that belong to a particular parent record (invoice in the previous example). This concept underlies many business software applications.</a:t>
            </a:r>
          </a:p>
          <a:p>
            <a:endParaRPr lang="en-US" i="1"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6/10/2021 7:37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32</a:t>
            </a:fld>
            <a:endParaRPr lang="en-US"/>
          </a:p>
        </p:txBody>
      </p:sp>
    </p:spTree>
    <p:extLst>
      <p:ext uri="{BB962C8B-B14F-4D97-AF65-F5344CB8AC3E}">
        <p14:creationId xmlns:p14="http://schemas.microsoft.com/office/powerpoint/2010/main" val="219773791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882" kern="1200" dirty="0">
                <a:solidFill>
                  <a:schemeClr val="tx1"/>
                </a:solidFill>
                <a:effectLst/>
                <a:latin typeface="Segoe UI Light" pitchFamily="34" charset="0"/>
                <a:ea typeface="+mn-ea"/>
                <a:cs typeface="+mn-cs"/>
              </a:rPr>
              <a:t>You can create more than one environment to manage solution development and data storage by setting up one environment for development, another for testing, and another for production use. Also, you can set up an environment based on a geographical location. For example, you might set up an environment for Europe and another for Asia. Each of these environments will have zero or only one instance of Dataverse.</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6/10/2021 7:37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33</a:t>
            </a:fld>
            <a:endParaRPr lang="en-US"/>
          </a:p>
        </p:txBody>
      </p:sp>
    </p:spTree>
    <p:extLst>
      <p:ext uri="{BB962C8B-B14F-4D97-AF65-F5344CB8AC3E}">
        <p14:creationId xmlns:p14="http://schemas.microsoft.com/office/powerpoint/2010/main" val="290191163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882" kern="1200" dirty="0">
                <a:solidFill>
                  <a:schemeClr val="tx1"/>
                </a:solidFill>
                <a:effectLst/>
                <a:latin typeface="Segoe UI Light" pitchFamily="34" charset="0"/>
                <a:ea typeface="+mn-ea"/>
                <a:cs typeface="+mn-cs"/>
              </a:rPr>
              <a:t>An example business rule usage is when they are in canvas or model-driven apps to set or clear values in one or many columns in a table. They can also be used to validate stored data or show error messages. Model-driven apps can use business rules to show or hide columns, enable or disable columns, and create recommendations based on business intelligence.</a:t>
            </a:r>
          </a:p>
          <a:p>
            <a:endParaRPr lang="en-US" dirty="0"/>
          </a:p>
          <a:p>
            <a:r>
              <a:rPr lang="en-US" sz="882" kern="1200" dirty="0">
                <a:solidFill>
                  <a:schemeClr val="tx1"/>
                </a:solidFill>
                <a:effectLst/>
                <a:latin typeface="Segoe UI Light" pitchFamily="34" charset="0"/>
                <a:ea typeface="+mn-ea"/>
                <a:cs typeface="+mn-cs"/>
              </a:rPr>
              <a:t>Model-driven apps can also use business rules to:</a:t>
            </a:r>
          </a:p>
          <a:p>
            <a:pPr lvl="0"/>
            <a:r>
              <a:rPr lang="en-US" sz="882" kern="1200" dirty="0">
                <a:solidFill>
                  <a:schemeClr val="tx1"/>
                </a:solidFill>
                <a:effectLst/>
                <a:latin typeface="Segoe UI Light" pitchFamily="34" charset="0"/>
                <a:ea typeface="+mn-ea"/>
                <a:cs typeface="+mn-cs"/>
              </a:rPr>
              <a:t>Show or hide columns (model-driven apps only)</a:t>
            </a:r>
          </a:p>
          <a:p>
            <a:pPr lvl="0"/>
            <a:r>
              <a:rPr lang="en-US" sz="882" kern="1200" dirty="0">
                <a:solidFill>
                  <a:schemeClr val="tx1"/>
                </a:solidFill>
                <a:effectLst/>
                <a:latin typeface="Segoe UI Light" pitchFamily="34" charset="0"/>
                <a:ea typeface="+mn-ea"/>
                <a:cs typeface="+mn-cs"/>
              </a:rPr>
              <a:t>Enable or disable columns (model-driven apps only)</a:t>
            </a:r>
          </a:p>
          <a:p>
            <a:pPr lvl="0"/>
            <a:r>
              <a:rPr lang="en-US" sz="882" kern="1200" dirty="0">
                <a:solidFill>
                  <a:schemeClr val="tx1"/>
                </a:solidFill>
                <a:effectLst/>
                <a:latin typeface="Segoe UI Light" pitchFamily="34" charset="0"/>
                <a:ea typeface="+mn-ea"/>
                <a:cs typeface="+mn-cs"/>
              </a:rPr>
              <a:t>Create business recommendations based on business intelligence (model-driven apps only)</a:t>
            </a:r>
          </a:p>
          <a:p>
            <a:pPr lvl="0"/>
            <a:endParaRPr lang="en-US" sz="882" kern="1200" dirty="0">
              <a:solidFill>
                <a:schemeClr val="tx1"/>
              </a:solidFill>
              <a:effectLst/>
              <a:latin typeface="Segoe UI Light" pitchFamily="34" charset="0"/>
              <a:ea typeface="+mn-ea"/>
              <a:cs typeface="+mn-cs"/>
            </a:endParaRPr>
          </a:p>
          <a:p>
            <a:pPr lvl="0"/>
            <a:r>
              <a:rPr lang="en-US" sz="882" b="1" kern="1200" dirty="0">
                <a:solidFill>
                  <a:schemeClr val="tx1"/>
                </a:solidFill>
                <a:effectLst/>
                <a:latin typeface="Segoe UI Light" pitchFamily="34" charset="0"/>
                <a:ea typeface="+mn-ea"/>
                <a:cs typeface="+mn-cs"/>
              </a:rPr>
              <a:t>Note</a:t>
            </a:r>
            <a:r>
              <a:rPr lang="en-US" sz="882" kern="1200" dirty="0">
                <a:solidFill>
                  <a:schemeClr val="tx1"/>
                </a:solidFill>
                <a:effectLst/>
                <a:latin typeface="Segoe UI Light" pitchFamily="34" charset="0"/>
                <a:ea typeface="+mn-ea"/>
                <a:cs typeface="+mn-cs"/>
              </a:rPr>
              <a:t> that columns were previously called fields, and you may see these terms used interchangeably in certain interfaces, such as when building a business rule. </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6/10/2021 7:37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34</a:t>
            </a:fld>
            <a:endParaRPr lang="en-US"/>
          </a:p>
        </p:txBody>
      </p:sp>
    </p:spTree>
    <p:extLst>
      <p:ext uri="{BB962C8B-B14F-4D97-AF65-F5344CB8AC3E}">
        <p14:creationId xmlns:p14="http://schemas.microsoft.com/office/powerpoint/2010/main" val="111529777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CB9C95-065E-427E-B067-A9D5E8863451}" type="slidenum">
              <a:rPr lang="en-US" smtClean="0"/>
              <a:t>35</a:t>
            </a:fld>
            <a:endParaRPr lang="en-US"/>
          </a:p>
        </p:txBody>
      </p:sp>
    </p:spTree>
    <p:extLst>
      <p:ext uri="{BB962C8B-B14F-4D97-AF65-F5344CB8AC3E}">
        <p14:creationId xmlns:p14="http://schemas.microsoft.com/office/powerpoint/2010/main" val="398380259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u="none" strike="noStrike" kern="1200" dirty="0">
                <a:solidFill>
                  <a:schemeClr val="tx1"/>
                </a:solidFill>
                <a:effectLst/>
                <a:latin typeface="Segoe UI Light" pitchFamily="34" charset="0"/>
                <a:ea typeface="+mn-ea"/>
                <a:cs typeface="+mn-cs"/>
              </a:rPr>
              <a:t>Do you have inefficient or legacy business processes that you would like to modernize? Are you still moving information around using paper or even a shared Excel workbook? Do you want to be able to perform these business processes from different devices like PCs or mobile phones? Then you need Power Apps.</a:t>
            </a:r>
          </a:p>
          <a:p>
            <a:r>
              <a:rPr lang="en-US" sz="882" b="0" i="0" u="none" strike="noStrike" kern="1200" dirty="0">
                <a:solidFill>
                  <a:schemeClr val="tx1"/>
                </a:solidFill>
                <a:effectLst/>
                <a:latin typeface="Segoe UI Light" pitchFamily="34" charset="0"/>
                <a:ea typeface="+mn-ea"/>
                <a:cs typeface="+mn-cs"/>
              </a:rPr>
              <a:t>Power Apps is a no-code/low-code platform for building apps that builds off of concepts similar to formulas in an excel workbook such as SUM and TEXT. You can use Power Apps to build simple solutions like vehicle inspection forms and status reports or complex business solutions for purchasing processes and inventory management. If you can envision an app to solve a business problem, then you can use your existing skills to build it. Although this module is geared towards business users with little background in computer science and coding, Power Apps offers advanced functionality and the ability for seasoned developers to design complex applications with ease.</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6/10/2021 7:37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36</a:t>
            </a:fld>
            <a:endParaRPr lang="en-US"/>
          </a:p>
        </p:txBody>
      </p:sp>
    </p:spTree>
    <p:extLst>
      <p:ext uri="{BB962C8B-B14F-4D97-AF65-F5344CB8AC3E}">
        <p14:creationId xmlns:p14="http://schemas.microsoft.com/office/powerpoint/2010/main" val="332763347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i="0" dirty="0">
                <a:effectLst/>
                <a:latin typeface="Segoe UI" panose="020B0502040204020203" pitchFamily="34" charset="0"/>
              </a:rPr>
              <a:t>Security and Administration</a:t>
            </a:r>
          </a:p>
          <a:p>
            <a:pPr algn="l"/>
            <a:r>
              <a:rPr lang="en-US" b="0" i="0" dirty="0">
                <a:effectLst/>
                <a:latin typeface="Segoe UI" panose="020B0502040204020203" pitchFamily="34" charset="0"/>
              </a:rPr>
              <a:t>In addition, in the Power Automate learn module, you will see that Power Automate has the ability to automate these tasks. You can download the </a:t>
            </a:r>
            <a:r>
              <a:rPr lang="en-US" b="0" i="0" u="none" strike="noStrike" dirty="0">
                <a:effectLst/>
                <a:latin typeface="Segoe UI" panose="020B0502040204020203" pitchFamily="34" charset="0"/>
                <a:hlinkClick r:id="rId3"/>
              </a:rPr>
              <a:t>Center of Excellence</a:t>
            </a:r>
            <a:r>
              <a:rPr lang="en-US" b="0" i="0" dirty="0">
                <a:effectLst/>
                <a:latin typeface="Segoe UI" panose="020B0502040204020203" pitchFamily="34" charset="0"/>
              </a:rPr>
              <a:t>  starter kit, a collection of components or tools that are designed to help get started with developing a strategy for adopting and supporting the Power Platform, with a focus on Power Apps and Power Automate.</a:t>
            </a:r>
          </a:p>
          <a:p>
            <a:br>
              <a:rPr lang="en-US" dirty="0"/>
            </a:br>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b="1" i="0" dirty="0">
                <a:effectLst/>
                <a:latin typeface="Segoe UI" panose="020B0502040204020203" pitchFamily="34" charset="0"/>
              </a:rPr>
              <a:t>Driving business value</a:t>
            </a:r>
          </a:p>
          <a:p>
            <a:r>
              <a:rPr lang="en-US" b="0" i="0" dirty="0">
                <a:effectLst/>
                <a:latin typeface="Segoe UI" panose="020B0502040204020203" pitchFamily="34" charset="0"/>
              </a:rPr>
              <a:t>By now you understand that Power Apps does not require traditional "code" like C#, making a low technology barrier to entry. If you know your business process, you can get started writing your first app. For many businesses, this means apps are not coming from IT but instead directly from frontline business users. The same way Finance builds their own Excel workbooks today, they can build their own Power Apps.</a:t>
            </a: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6/10/2021 7:37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40</a:t>
            </a:fld>
            <a:endParaRPr lang="en-US"/>
          </a:p>
        </p:txBody>
      </p:sp>
    </p:spTree>
    <p:extLst>
      <p:ext uri="{BB962C8B-B14F-4D97-AF65-F5344CB8AC3E}">
        <p14:creationId xmlns:p14="http://schemas.microsoft.com/office/powerpoint/2010/main" val="264787306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effectLst/>
              </a:rPr>
              <a:t>Power Apps Studio</a:t>
            </a:r>
          </a:p>
          <a:p>
            <a:r>
              <a:rPr lang="en-US" dirty="0">
                <a:effectLst/>
              </a:rPr>
              <a:t>Power Apps Studio is the name of the web interface you use to build your app. With Power Apps, there is no client to download or install for building apps. Everything is done from the browser by logging into </a:t>
            </a:r>
            <a:r>
              <a:rPr lang="en-US" dirty="0">
                <a:effectLst/>
                <a:hlinkClick r:id="rId3"/>
              </a:rPr>
              <a:t>https://make.PowerApps.com</a:t>
            </a:r>
            <a:r>
              <a:rPr lang="en-US" dirty="0">
                <a:effectLst/>
              </a:rPr>
              <a:t>.</a:t>
            </a:r>
          </a:p>
          <a:p>
            <a:r>
              <a:rPr lang="en-US" b="1" dirty="0">
                <a:effectLst/>
              </a:rPr>
              <a:t>App format</a:t>
            </a:r>
          </a:p>
          <a:p>
            <a:r>
              <a:rPr lang="en-US" dirty="0">
                <a:effectLst/>
              </a:rPr>
              <a:t>The first step in creating your app is to choose the format of your app: Mobile or Tablet. While both formats can be used interchangeably on a mobile device, a tablet, or a computer, each has different defaults around sizing of the screens and controls. Once you choose the format for an app, you cannot change it.</a:t>
            </a:r>
          </a:p>
          <a:p>
            <a:r>
              <a:rPr lang="en-US" b="1" dirty="0">
                <a:effectLst/>
              </a:rPr>
              <a:t>Galleries</a:t>
            </a:r>
          </a:p>
          <a:p>
            <a:r>
              <a:rPr lang="en-US" dirty="0">
                <a:effectLst/>
              </a:rPr>
              <a:t>The Gallery control is used to display records from a table of data. The display of a record is then defined by a template, which you can customize to meet your needs. This allows you to control which fields are shown and how they are formatted. Power Apps will then apply this template automatically to every record in your data.</a:t>
            </a:r>
          </a:p>
          <a:p>
            <a:r>
              <a:rPr lang="en-US" b="1" dirty="0">
                <a:effectLst/>
              </a:rPr>
              <a:t>Forms</a:t>
            </a:r>
          </a:p>
          <a:p>
            <a:r>
              <a:rPr lang="en-US" dirty="0">
                <a:effectLst/>
              </a:rPr>
              <a:t>Forms are focused on working with a specific table row (record), often based on a selection from a gallery. In this experience, a user browses a gallery to find and select the desired row displaying the details on the form. Forms enable a user to not only view detailed information, but to save new rows and edit existing ones. The various actions performed with forms are controlled by form modes allowing the form to serve many purposes.</a:t>
            </a:r>
          </a:p>
          <a:p>
            <a:r>
              <a:rPr lang="en-US" b="1" dirty="0">
                <a:effectLst/>
              </a:rPr>
              <a:t>Input Controls</a:t>
            </a:r>
          </a:p>
          <a:p>
            <a:r>
              <a:rPr lang="en-US" dirty="0">
                <a:effectLst/>
              </a:rPr>
              <a:t>To allow you maximum flexibility in customizing your apps, Power Apps has a large selection of Input controls. Text inputs, buttons, dropdowns, toggles, date pickers, and sliders are a few examples. You can add these controls to galleries, forms, and screens to build a functional and aesthetic experience for your app. All inputs have a multitude of settings for default data, formatting, and actions which allow you to build an app that has the right user experience for your business process.</a:t>
            </a:r>
          </a:p>
          <a:p>
            <a:r>
              <a:rPr lang="en-US" b="1" dirty="0">
                <a:effectLst/>
              </a:rPr>
              <a:t>Intelligent Controls</a:t>
            </a:r>
          </a:p>
          <a:p>
            <a:r>
              <a:rPr lang="en-US" dirty="0">
                <a:effectLst/>
              </a:rPr>
              <a:t>In addition to common inputs as covered above, Power Apps also provides a rich set of controls for more advanced operations. There are hardware-based controls which allow access to the camera, bar code scanner, GPS, and more hardware features. There are also service backed controls like the business card reader or object detector which allow you to add artificial intelligence to your app without writing code.</a:t>
            </a:r>
          </a:p>
          <a:p>
            <a:r>
              <a:rPr lang="en-US" b="1" dirty="0">
                <a:effectLst/>
              </a:rPr>
              <a:t>Functions</a:t>
            </a:r>
          </a:p>
          <a:p>
            <a:r>
              <a:rPr lang="en-US" dirty="0">
                <a:effectLst/>
              </a:rPr>
              <a:t>Functions are the glue that binds all these controls, inputs, and data sources together. You can use one or more functions to create formulas in your apps. These formulas are similar to the language you use in Excel and can be used for actions such as sending data to a data source, formatting information, creating animations, and more. No complicated code is necessary, simply powerful functions with straightforward inputs to enhance your app.</a:t>
            </a:r>
          </a:p>
          <a:p>
            <a:r>
              <a:rPr lang="en-US" dirty="0">
                <a:effectLst/>
              </a:rPr>
              <a:t>Now that you have an overview of some of the rich functionality you can achieve with Power Apps, the next section will walk you down the path of building your first app.</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6/10/2021 7:37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41</a:t>
            </a:fld>
            <a:endParaRPr lang="en-US"/>
          </a:p>
        </p:txBody>
      </p:sp>
    </p:spTree>
    <p:extLst>
      <p:ext uri="{BB962C8B-B14F-4D97-AF65-F5344CB8AC3E}">
        <p14:creationId xmlns:p14="http://schemas.microsoft.com/office/powerpoint/2010/main" val="34199510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CB9C95-065E-427E-B067-A9D5E8863451}" type="slidenum">
              <a:rPr lang="en-US" smtClean="0"/>
              <a:t>3</a:t>
            </a:fld>
            <a:endParaRPr lang="en-US"/>
          </a:p>
        </p:txBody>
      </p:sp>
    </p:spTree>
    <p:extLst>
      <p:ext uri="{BB962C8B-B14F-4D97-AF65-F5344CB8AC3E}">
        <p14:creationId xmlns:p14="http://schemas.microsoft.com/office/powerpoint/2010/main" val="133908999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1" i="0" u="none" strike="noStrike" kern="1200">
                <a:solidFill>
                  <a:schemeClr val="tx1"/>
                </a:solidFill>
                <a:effectLst/>
                <a:latin typeface="Segoe UI Light" pitchFamily="34" charset="0"/>
                <a:ea typeface="+mn-ea"/>
                <a:cs typeface="+mn-cs"/>
              </a:rPr>
              <a:t>Power Apps Studio</a:t>
            </a:r>
          </a:p>
          <a:p>
            <a:r>
              <a:rPr lang="en-US" sz="882" b="0" i="0" u="none" strike="noStrike" kern="1200">
                <a:solidFill>
                  <a:schemeClr val="tx1"/>
                </a:solidFill>
                <a:effectLst/>
                <a:latin typeface="Segoe UI Light" pitchFamily="34" charset="0"/>
                <a:ea typeface="+mn-ea"/>
                <a:cs typeface="+mn-cs"/>
              </a:rPr>
              <a:t>Power Apps Studio is the name of the web interface you use to build your app. With Power Apps, there is no client to download or install for building apps. Everything is done from the browser by logging into </a:t>
            </a:r>
            <a:r>
              <a:rPr lang="en-US" sz="882" b="0" i="0" u="sng" strike="noStrike" kern="1200">
                <a:solidFill>
                  <a:schemeClr val="tx1"/>
                </a:solidFill>
                <a:effectLst/>
                <a:latin typeface="Segoe UI Light" pitchFamily="34" charset="0"/>
                <a:ea typeface="+mn-ea"/>
                <a:cs typeface="+mn-cs"/>
                <a:hlinkClick r:id="rId3"/>
              </a:rPr>
              <a:t>https://make.PowerApps.com</a:t>
            </a:r>
            <a:r>
              <a:rPr lang="en-US" sz="882" b="0" i="0" u="none" strike="noStrike" kern="1200">
                <a:solidFill>
                  <a:schemeClr val="tx1"/>
                </a:solidFill>
                <a:effectLst/>
                <a:latin typeface="Segoe UI Light" pitchFamily="34" charset="0"/>
                <a:ea typeface="+mn-ea"/>
                <a:cs typeface="+mn-cs"/>
              </a:rPr>
              <a:t>.</a:t>
            </a:r>
          </a:p>
          <a:p>
            <a:endParaRPr lang="en-US" sz="882" b="0" i="0" u="none" strike="noStrike" kern="1200">
              <a:solidFill>
                <a:schemeClr val="tx1"/>
              </a:solidFill>
              <a:effectLst/>
              <a:latin typeface="Segoe UI Light" pitchFamily="34" charset="0"/>
              <a:ea typeface="+mn-ea"/>
              <a:cs typeface="+mn-cs"/>
            </a:endParaRPr>
          </a:p>
          <a:p>
            <a:r>
              <a:rPr lang="en-US" sz="882" b="0" i="0" kern="1200">
                <a:solidFill>
                  <a:schemeClr val="tx1"/>
                </a:solidFill>
                <a:effectLst/>
                <a:latin typeface="Segoe UI Light" pitchFamily="34" charset="0"/>
                <a:ea typeface="+mn-ea"/>
                <a:cs typeface="+mn-cs"/>
              </a:rPr>
              <a:t>The web studio is the premiere authoring experience for creating PowerApps and is the recommend way to build your apps.  </a:t>
            </a:r>
            <a:endParaRPr lang="en-US" sz="882" b="0" i="0" u="none" strike="noStrike" kern="1200">
              <a:solidFill>
                <a:schemeClr val="tx1"/>
              </a:solidFill>
              <a:effectLst/>
              <a:latin typeface="Segoe UI Light" pitchFamily="34" charset="0"/>
              <a:ea typeface="+mn-ea"/>
              <a:cs typeface="+mn-cs"/>
            </a:endParaRP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6/10/2021 7:37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42</a:t>
            </a:fld>
            <a:endParaRPr lang="en-US"/>
          </a:p>
        </p:txBody>
      </p:sp>
    </p:spTree>
    <p:extLst>
      <p:ext uri="{BB962C8B-B14F-4D97-AF65-F5344CB8AC3E}">
        <p14:creationId xmlns:p14="http://schemas.microsoft.com/office/powerpoint/2010/main" val="310875955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1" i="0" u="none" strike="noStrike" kern="1200">
                <a:solidFill>
                  <a:schemeClr val="tx1"/>
                </a:solidFill>
                <a:effectLst/>
                <a:latin typeface="Segoe UI Light" pitchFamily="34" charset="0"/>
                <a:ea typeface="+mn-ea"/>
                <a:cs typeface="+mn-cs"/>
              </a:rPr>
              <a:t>App format</a:t>
            </a:r>
          </a:p>
          <a:p>
            <a:r>
              <a:rPr lang="en-US" sz="882" b="0" i="0" u="none" strike="noStrike" kern="1200">
                <a:solidFill>
                  <a:schemeClr val="tx1"/>
                </a:solidFill>
                <a:effectLst/>
                <a:latin typeface="Segoe UI Light" pitchFamily="34" charset="0"/>
                <a:ea typeface="+mn-ea"/>
                <a:cs typeface="+mn-cs"/>
              </a:rPr>
              <a:t>The first step in creating your app is to choose the format of your app: Mobile or Tablet. While both formats can be used interchangeably on a mobile device, a tablet, or a computer, each has different defaults around sizing of the screens and controls. Once you choose the format for an app, you cannot change it.</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6/10/2021 7:37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43</a:t>
            </a:fld>
            <a:endParaRPr lang="en-US"/>
          </a:p>
        </p:txBody>
      </p:sp>
    </p:spTree>
    <p:extLst>
      <p:ext uri="{BB962C8B-B14F-4D97-AF65-F5344CB8AC3E}">
        <p14:creationId xmlns:p14="http://schemas.microsoft.com/office/powerpoint/2010/main" val="393811085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1" i="0" u="none" strike="noStrike" kern="1200" dirty="0">
                <a:solidFill>
                  <a:schemeClr val="tx1"/>
                </a:solidFill>
                <a:effectLst/>
                <a:latin typeface="Segoe UI Light" pitchFamily="34" charset="0"/>
                <a:ea typeface="+mn-ea"/>
                <a:cs typeface="+mn-cs"/>
              </a:rPr>
              <a:t>Galleries</a:t>
            </a:r>
          </a:p>
          <a:p>
            <a:r>
              <a:rPr lang="en-US" sz="882" b="0" i="0" u="none" strike="noStrike" kern="1200" dirty="0">
                <a:solidFill>
                  <a:schemeClr val="tx1"/>
                </a:solidFill>
                <a:effectLst/>
                <a:latin typeface="Segoe UI Light" pitchFamily="34" charset="0"/>
                <a:ea typeface="+mn-ea"/>
                <a:cs typeface="+mn-cs"/>
              </a:rPr>
              <a:t>The Gallery control is used to display rows from a table of data. The display of a row (or record) is then defined by a template, which you can customize to meet your needs. This allows you to control which columns are shown and how they are formatted. </a:t>
            </a:r>
            <a:r>
              <a:rPr lang="en-US" sz="882" b="1" i="0" u="none" strike="noStrike" kern="1200" dirty="0">
                <a:solidFill>
                  <a:schemeClr val="tx1"/>
                </a:solidFill>
                <a:effectLst/>
                <a:latin typeface="Segoe UI Light" pitchFamily="34" charset="0"/>
                <a:ea typeface="+mn-ea"/>
                <a:cs typeface="+mn-cs"/>
              </a:rPr>
              <a:t>Power Apps </a:t>
            </a:r>
            <a:r>
              <a:rPr lang="en-US" sz="882" b="0" i="0" u="none" strike="noStrike" kern="1200" dirty="0">
                <a:solidFill>
                  <a:schemeClr val="tx1"/>
                </a:solidFill>
                <a:effectLst/>
                <a:latin typeface="Segoe UI Light" pitchFamily="34" charset="0"/>
                <a:ea typeface="+mn-ea"/>
                <a:cs typeface="+mn-cs"/>
              </a:rPr>
              <a:t>will then apply this template automatically to every row in your data.</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6/10/2021 7:37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44</a:t>
            </a:fld>
            <a:endParaRPr lang="en-US"/>
          </a:p>
        </p:txBody>
      </p:sp>
    </p:spTree>
    <p:extLst>
      <p:ext uri="{BB962C8B-B14F-4D97-AF65-F5344CB8AC3E}">
        <p14:creationId xmlns:p14="http://schemas.microsoft.com/office/powerpoint/2010/main" val="218244837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1" i="0" u="none" strike="noStrike" kern="1200" dirty="0">
                <a:solidFill>
                  <a:schemeClr val="tx1"/>
                </a:solidFill>
                <a:effectLst/>
                <a:latin typeface="Segoe UI Light" pitchFamily="34" charset="0"/>
                <a:ea typeface="+mn-ea"/>
                <a:cs typeface="+mn-cs"/>
              </a:rPr>
              <a:t>Forms</a:t>
            </a:r>
          </a:p>
          <a:p>
            <a:r>
              <a:rPr lang="en-US" sz="882" b="0" i="0" u="none" strike="noStrike" kern="1200" dirty="0">
                <a:solidFill>
                  <a:schemeClr val="tx1"/>
                </a:solidFill>
                <a:effectLst/>
                <a:latin typeface="Segoe UI Light" pitchFamily="34" charset="0"/>
                <a:ea typeface="+mn-ea"/>
                <a:cs typeface="+mn-cs"/>
              </a:rPr>
              <a:t>Forms are focused on working with a specific table row, often based on a selection from a gallery. In this experience, a user browses a gallery to find and select the desired row displaying the details on the form. Forms enable a user to not only view detailed information, but to save new rows and edit existing ones. The various actions performed with forms are controlled by form modes allowing the form to serve many purposes.</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6/10/2021 7:37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45</a:t>
            </a:fld>
            <a:endParaRPr lang="en-US"/>
          </a:p>
        </p:txBody>
      </p:sp>
    </p:spTree>
    <p:extLst>
      <p:ext uri="{BB962C8B-B14F-4D97-AF65-F5344CB8AC3E}">
        <p14:creationId xmlns:p14="http://schemas.microsoft.com/office/powerpoint/2010/main" val="373198511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1" i="0" u="none" strike="noStrike" kern="1200" dirty="0">
                <a:solidFill>
                  <a:schemeClr val="tx1"/>
                </a:solidFill>
                <a:effectLst/>
                <a:latin typeface="Segoe UI Light" pitchFamily="34" charset="0"/>
                <a:ea typeface="+mn-ea"/>
                <a:cs typeface="+mn-cs"/>
              </a:rPr>
              <a:t>Input Controls</a:t>
            </a:r>
          </a:p>
          <a:p>
            <a:r>
              <a:rPr lang="en-US" sz="882" b="0" i="0" u="none" strike="noStrike" kern="1200" dirty="0">
                <a:solidFill>
                  <a:schemeClr val="tx1"/>
                </a:solidFill>
                <a:effectLst/>
                <a:latin typeface="Segoe UI Light" pitchFamily="34" charset="0"/>
                <a:ea typeface="+mn-ea"/>
                <a:cs typeface="+mn-cs"/>
              </a:rPr>
              <a:t>To allow you maximum flexibility in customizing your apps, </a:t>
            </a:r>
            <a:r>
              <a:rPr lang="en-US" sz="882" b="1" i="0" u="none" strike="noStrike" kern="1200" dirty="0">
                <a:solidFill>
                  <a:schemeClr val="tx1"/>
                </a:solidFill>
                <a:effectLst/>
                <a:latin typeface="Segoe UI Light" pitchFamily="34" charset="0"/>
                <a:ea typeface="+mn-ea"/>
                <a:cs typeface="+mn-cs"/>
              </a:rPr>
              <a:t>Power Apps </a:t>
            </a:r>
            <a:r>
              <a:rPr lang="en-US" sz="882" b="0" i="0" u="none" strike="noStrike" kern="1200" dirty="0">
                <a:solidFill>
                  <a:schemeClr val="tx1"/>
                </a:solidFill>
                <a:effectLst/>
                <a:latin typeface="Segoe UI Light" pitchFamily="34" charset="0"/>
                <a:ea typeface="+mn-ea"/>
                <a:cs typeface="+mn-cs"/>
              </a:rPr>
              <a:t>has a large selection of Input controls. Text inputs, buttons, dropdowns, toggles, date pickers, and sliders are a few examples. You can add these controls to galleries, forms, and screens to build a functional and aesthetic experience for your app. All inputs have a multitude of settings for default data, formatting, and actions which allow you to build an app that has the right user experience for your business process.</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6/10/2021 7:37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46</a:t>
            </a:fld>
            <a:endParaRPr lang="en-US"/>
          </a:p>
        </p:txBody>
      </p:sp>
    </p:spTree>
    <p:extLst>
      <p:ext uri="{BB962C8B-B14F-4D97-AF65-F5344CB8AC3E}">
        <p14:creationId xmlns:p14="http://schemas.microsoft.com/office/powerpoint/2010/main" val="16705601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1" i="0" u="none" strike="noStrike" kern="1200" dirty="0">
                <a:solidFill>
                  <a:schemeClr val="tx1"/>
                </a:solidFill>
                <a:effectLst/>
                <a:latin typeface="Segoe UI Light" pitchFamily="34" charset="0"/>
                <a:ea typeface="+mn-ea"/>
                <a:cs typeface="+mn-cs"/>
              </a:rPr>
              <a:t>Functions</a:t>
            </a:r>
          </a:p>
          <a:p>
            <a:r>
              <a:rPr lang="en-US" sz="882" b="0" i="0" u="none" strike="noStrike" kern="1200" dirty="0">
                <a:solidFill>
                  <a:schemeClr val="tx1"/>
                </a:solidFill>
                <a:effectLst/>
                <a:latin typeface="Segoe UI Light" pitchFamily="34" charset="0"/>
                <a:ea typeface="+mn-ea"/>
                <a:cs typeface="+mn-cs"/>
              </a:rPr>
              <a:t>Functions are the glue that binds all these controls, inputs, and data sources together. You can use one or more functions to create formulas in your apps. These formulas are similar to the language you use in Excel and can be used for actions such as sending data to a data source, formatting information, creating animations, and more. No complicated code is necessary, simply powerful functions with straightforward inputs to enhance your app.</a:t>
            </a:r>
          </a:p>
          <a:p>
            <a:endParaRPr lang="en-US" sz="882" b="0" i="0" u="none" strike="noStrike" kern="1200" dirty="0">
              <a:solidFill>
                <a:schemeClr val="tx1"/>
              </a:solidFill>
              <a:effectLst/>
              <a:latin typeface="Segoe UI Light" pitchFamily="34" charset="0"/>
              <a:ea typeface="+mn-ea"/>
              <a:cs typeface="+mn-cs"/>
            </a:endParaRPr>
          </a:p>
          <a:p>
            <a:r>
              <a:rPr lang="en-US" sz="882" b="0" i="0" u="none" strike="noStrike" kern="1200" dirty="0">
                <a:solidFill>
                  <a:schemeClr val="tx1"/>
                </a:solidFill>
                <a:effectLst/>
                <a:latin typeface="Segoe UI Light" pitchFamily="34" charset="0"/>
                <a:ea typeface="+mn-ea"/>
                <a:cs typeface="+mn-cs"/>
              </a:rPr>
              <a:t>Now that you have an overview of some of the rich functionality you can achieve with </a:t>
            </a:r>
            <a:r>
              <a:rPr lang="en-US" sz="882" b="1" i="0" u="none" strike="noStrike" kern="1200" dirty="0">
                <a:solidFill>
                  <a:schemeClr val="tx1"/>
                </a:solidFill>
                <a:effectLst/>
                <a:latin typeface="Segoe UI Light" pitchFamily="34" charset="0"/>
                <a:ea typeface="+mn-ea"/>
                <a:cs typeface="+mn-cs"/>
              </a:rPr>
              <a:t>Power Apps</a:t>
            </a:r>
            <a:r>
              <a:rPr lang="en-US" sz="882" b="0" i="0" u="none" strike="noStrike" kern="1200" dirty="0">
                <a:solidFill>
                  <a:schemeClr val="tx1"/>
                </a:solidFill>
                <a:effectLst/>
                <a:latin typeface="Segoe UI Light" pitchFamily="34" charset="0"/>
                <a:ea typeface="+mn-ea"/>
                <a:cs typeface="+mn-cs"/>
              </a:rPr>
              <a:t>, the next section will walk you down the path of building your first app in the next Exercise. </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6/10/2021 7:37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47</a:t>
            </a:fld>
            <a:endParaRPr lang="en-US"/>
          </a:p>
        </p:txBody>
      </p:sp>
    </p:spTree>
    <p:extLst>
      <p:ext uri="{BB962C8B-B14F-4D97-AF65-F5344CB8AC3E}">
        <p14:creationId xmlns:p14="http://schemas.microsoft.com/office/powerpoint/2010/main" val="354613281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u="none" strike="noStrike" kern="1200">
                <a:solidFill>
                  <a:schemeClr val="tx1"/>
                </a:solidFill>
                <a:effectLst/>
                <a:latin typeface="Segoe UI Light" pitchFamily="34" charset="0"/>
                <a:ea typeface="+mn-ea"/>
                <a:cs typeface="+mn-cs"/>
              </a:rPr>
              <a:t>Now that you've created an app, you can share it with specific users, groups, or your whole organization. When you share an app with other people, they can run it in a browser, or in the players for Apple iOS and Google Android.</a:t>
            </a:r>
          </a:p>
          <a:p>
            <a:r>
              <a:rPr lang="en-US" sz="882" b="0" i="0" u="none" strike="noStrike" kern="1200">
                <a:solidFill>
                  <a:schemeClr val="tx1"/>
                </a:solidFill>
                <a:effectLst/>
                <a:latin typeface="Segoe UI Light" pitchFamily="34" charset="0"/>
                <a:ea typeface="+mn-ea"/>
                <a:cs typeface="+mn-cs"/>
              </a:rPr>
              <a:t>Even better, you can give someone permission to update the app.</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6/10/2021 7:37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48</a:t>
            </a:fld>
            <a:endParaRPr lang="en-US"/>
          </a:p>
        </p:txBody>
      </p:sp>
    </p:spTree>
    <p:extLst>
      <p:ext uri="{BB962C8B-B14F-4D97-AF65-F5344CB8AC3E}">
        <p14:creationId xmlns:p14="http://schemas.microsoft.com/office/powerpoint/2010/main" val="264787306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panose="020B0502040204020203" pitchFamily="34" charset="0"/>
              </a:rPr>
              <a:t>Model-driven app design is a component-focused approach to app development. Model-driven app design does not require code, and the apps you make can be simple or very complex. Unlike canvas app development, where the designer has complete control over app layout, much of the layout is determined for you with model-driven apps and largely designated by the components you add to the app.</a:t>
            </a:r>
            <a:endParaRPr lang="en-US" b="1" i="0" dirty="0">
              <a:effectLst/>
              <a:latin typeface="Segoe UI" panose="020B0502040204020203" pitchFamily="34" charset="0"/>
            </a:endParaRPr>
          </a:p>
          <a:p>
            <a:pPr algn="l"/>
            <a:endParaRPr lang="en-US" b="1" i="0" dirty="0">
              <a:effectLst/>
              <a:latin typeface="Segoe UI" panose="020B0502040204020203" pitchFamily="34" charset="0"/>
            </a:endParaRPr>
          </a:p>
          <a:p>
            <a:pPr algn="l"/>
            <a:r>
              <a:rPr lang="en-US" b="1" i="0" dirty="0">
                <a:effectLst/>
                <a:latin typeface="Segoe UI" panose="020B0502040204020203" pitchFamily="34" charset="0"/>
              </a:rPr>
              <a:t>Model your business data</a:t>
            </a:r>
          </a:p>
          <a:p>
            <a:pPr algn="l"/>
            <a:r>
              <a:rPr lang="en-US" b="0" i="0" dirty="0">
                <a:effectLst/>
                <a:latin typeface="Segoe UI" panose="020B0502040204020203" pitchFamily="34" charset="0"/>
              </a:rPr>
              <a:t>Model-driven design uses metadata-driven architecture so that designers can customize apps without writing code. To model business data, you determine what data the app will need and how that data will relate to other data. Metadata means </a:t>
            </a:r>
            <a:r>
              <a:rPr lang="en-US" b="0" i="1" dirty="0">
                <a:effectLst/>
                <a:latin typeface="Segoe UI" panose="020B0502040204020203" pitchFamily="34" charset="0"/>
              </a:rPr>
              <a:t>data about data</a:t>
            </a:r>
            <a:r>
              <a:rPr lang="en-US" b="0" i="0" dirty="0">
                <a:effectLst/>
                <a:latin typeface="Segoe UI" panose="020B0502040204020203" pitchFamily="34" charset="0"/>
              </a:rPr>
              <a:t> and defines the structure of the data stored in Dataverse.</a:t>
            </a:r>
          </a:p>
          <a:p>
            <a:pPr algn="l"/>
            <a:endParaRPr lang="en-US" b="0" i="0" dirty="0">
              <a:effectLst/>
              <a:latin typeface="Segoe UI" panose="020B0502040204020203" pitchFamily="34" charset="0"/>
            </a:endParaRPr>
          </a:p>
          <a:p>
            <a:pPr algn="l"/>
            <a:r>
              <a:rPr lang="en-US" b="1" i="0" dirty="0">
                <a:effectLst/>
                <a:latin typeface="Segoe UI" panose="020B0502040204020203" pitchFamily="34" charset="0"/>
              </a:rPr>
              <a:t>Define your business processes</a:t>
            </a:r>
          </a:p>
          <a:p>
            <a:pPr algn="l"/>
            <a:r>
              <a:rPr lang="en-US" b="0" i="0" dirty="0">
                <a:effectLst/>
                <a:latin typeface="Segoe UI" panose="020B0502040204020203" pitchFamily="34" charset="0"/>
              </a:rPr>
              <a:t>Defining and enforcing consistent business processes is a key aspect of model-driven app design. Consistent processes help ensure that your app users can focus on their work and not worry about having to remember to perform a set of manual steps. Processes can be simple or complex, and they often change over time.</a:t>
            </a:r>
          </a:p>
          <a:p>
            <a:pPr algn="l"/>
            <a:endParaRPr lang="en-US" b="0" i="0" dirty="0">
              <a:effectLst/>
              <a:latin typeface="Segoe UI" panose="020B0502040204020203" pitchFamily="34" charset="0"/>
            </a:endParaRPr>
          </a:p>
          <a:p>
            <a:pPr algn="l"/>
            <a:r>
              <a:rPr lang="en-US" b="1" i="0" dirty="0">
                <a:effectLst/>
                <a:latin typeface="Segoe UI" panose="020B0502040204020203" pitchFamily="34" charset="0"/>
              </a:rPr>
              <a:t>Build the app</a:t>
            </a:r>
          </a:p>
          <a:p>
            <a:pPr algn="l"/>
            <a:r>
              <a:rPr lang="en-US" b="0" i="0" dirty="0">
                <a:effectLst/>
                <a:latin typeface="Segoe UI" panose="020B0502040204020203" pitchFamily="34" charset="0"/>
              </a:rPr>
              <a:t>After modeling data and defining processes, you build your app by selecting and setting up the components you need in the App Designer.</a:t>
            </a:r>
          </a:p>
          <a:p>
            <a:pPr algn="l"/>
            <a:endParaRPr lang="en-US" b="0" i="0" dirty="0">
              <a:effectLst/>
              <a:latin typeface="Segoe UI" panose="020B0502040204020203" pitchFamily="34" charset="0"/>
            </a:endParaRPr>
          </a:p>
          <a:p>
            <a:br>
              <a:rPr lang="en-US" dirty="0"/>
            </a:b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6/10/2021 7:37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49</a:t>
            </a:fld>
            <a:endParaRPr lang="en-US"/>
          </a:p>
        </p:txBody>
      </p:sp>
    </p:spTree>
    <p:extLst>
      <p:ext uri="{BB962C8B-B14F-4D97-AF65-F5344CB8AC3E}">
        <p14:creationId xmlns:p14="http://schemas.microsoft.com/office/powerpoint/2010/main" val="354613281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effectLst/>
                <a:latin typeface="Segoe UI" panose="020B0502040204020203" pitchFamily="34" charset="0"/>
              </a:rPr>
              <a:t>A model-driven app consists of several components that you select by using the App Designer. The components and component properties become the metadata. These components includes:</a:t>
            </a:r>
          </a:p>
          <a:p>
            <a:pPr marL="0" indent="0">
              <a:buFontTx/>
              <a:buNone/>
            </a:pPr>
            <a:r>
              <a:rPr lang="en-US" b="1" i="0" dirty="0">
                <a:effectLst/>
                <a:latin typeface="Segoe UI" panose="020B0502040204020203" pitchFamily="34" charset="0"/>
              </a:rPr>
              <a:t>Data</a:t>
            </a:r>
          </a:p>
          <a:p>
            <a:pPr marL="0" indent="0">
              <a:buFontTx/>
              <a:buNone/>
            </a:pPr>
            <a:r>
              <a:rPr lang="en-US" b="0" i="0" dirty="0">
                <a:effectLst/>
                <a:latin typeface="Segoe UI" panose="020B0502040204020203" pitchFamily="34" charset="0"/>
              </a:rPr>
              <a:t>Different data components that can make up a model-driven app which can determine what data the app:</a:t>
            </a:r>
          </a:p>
          <a:p>
            <a:pPr marL="342900" indent="-342900">
              <a:buFont typeface="Arial" panose="020B0604020202020204" pitchFamily="34" charset="0"/>
              <a:buChar char="•"/>
            </a:pPr>
            <a:r>
              <a:rPr lang="en-US" sz="900" dirty="0"/>
              <a:t>Tables</a:t>
            </a:r>
          </a:p>
          <a:p>
            <a:pPr marL="342900" indent="-342900">
              <a:buFont typeface="Arial" panose="020B0604020202020204" pitchFamily="34" charset="0"/>
              <a:buChar char="•"/>
            </a:pPr>
            <a:r>
              <a:rPr lang="en-US" sz="900" dirty="0"/>
              <a:t>Columns</a:t>
            </a:r>
          </a:p>
          <a:p>
            <a:pPr marL="342900" indent="-342900">
              <a:buFont typeface="Arial" panose="020B0604020202020204" pitchFamily="34" charset="0"/>
              <a:buChar char="•"/>
            </a:pPr>
            <a:r>
              <a:rPr lang="en-US" sz="900" dirty="0"/>
              <a:t>Relationships</a:t>
            </a:r>
          </a:p>
          <a:p>
            <a:pPr marL="0" indent="0">
              <a:buFontTx/>
              <a:buNone/>
            </a:pPr>
            <a:endParaRPr lang="en-US" b="0" i="0" dirty="0">
              <a:effectLst/>
              <a:latin typeface="Segoe UI" panose="020B0502040204020203" pitchFamily="34" charset="0"/>
            </a:endParaRPr>
          </a:p>
          <a:p>
            <a:pPr marL="0" indent="0">
              <a:buFontTx/>
              <a:buNone/>
            </a:pPr>
            <a:r>
              <a:rPr lang="en-US" b="1" i="0" dirty="0">
                <a:effectLst/>
                <a:latin typeface="Segoe UI" panose="020B0502040204020203" pitchFamily="34" charset="0"/>
              </a:rPr>
              <a:t>User interface</a:t>
            </a:r>
          </a:p>
          <a:p>
            <a:pPr marL="0" indent="0">
              <a:buFontTx/>
              <a:buNone/>
            </a:pPr>
            <a:r>
              <a:rPr lang="en-US" b="0" i="0" dirty="0">
                <a:effectLst/>
                <a:latin typeface="Segoe UI" panose="020B0502040204020203" pitchFamily="34" charset="0"/>
              </a:rPr>
              <a:t>The user interface components which determine how users will interact with the app and what designer is used to create or edit the component.</a:t>
            </a:r>
          </a:p>
          <a:p>
            <a:pPr marL="342900" indent="-342900">
              <a:buFont typeface="Arial" panose="020B0604020202020204" pitchFamily="34" charset="0"/>
              <a:buChar char="•"/>
            </a:pPr>
            <a:r>
              <a:rPr lang="en-US" sz="900" dirty="0"/>
              <a:t>App</a:t>
            </a:r>
          </a:p>
          <a:p>
            <a:pPr marL="342900" indent="-342900">
              <a:buFont typeface="Arial" panose="020B0604020202020204" pitchFamily="34" charset="0"/>
              <a:buChar char="•"/>
            </a:pPr>
            <a:r>
              <a:rPr lang="en-US" sz="900" dirty="0"/>
              <a:t>Site map</a:t>
            </a:r>
          </a:p>
          <a:p>
            <a:pPr marL="342900" indent="-342900">
              <a:buFont typeface="Arial" panose="020B0604020202020204" pitchFamily="34" charset="0"/>
              <a:buChar char="•"/>
            </a:pPr>
            <a:r>
              <a:rPr lang="en-US" sz="900" dirty="0"/>
              <a:t>Forms</a:t>
            </a:r>
          </a:p>
          <a:p>
            <a:pPr marL="342900" indent="-342900">
              <a:buFont typeface="Arial" panose="020B0604020202020204" pitchFamily="34" charset="0"/>
              <a:buChar char="•"/>
            </a:pPr>
            <a:r>
              <a:rPr lang="en-US" sz="900" dirty="0"/>
              <a:t>Views</a:t>
            </a:r>
          </a:p>
          <a:p>
            <a:pPr marL="0" indent="0">
              <a:buFontTx/>
              <a:buNone/>
            </a:pPr>
            <a:endParaRPr lang="en-US" b="0" i="0" dirty="0">
              <a:effectLst/>
              <a:latin typeface="Segoe UI" panose="020B0502040204020203" pitchFamily="34" charset="0"/>
            </a:endParaRPr>
          </a:p>
          <a:p>
            <a:pPr marL="0" indent="0">
              <a:buFontTx/>
              <a:buNone/>
            </a:pPr>
            <a:r>
              <a:rPr lang="en-US" b="1" i="0" dirty="0">
                <a:effectLst/>
                <a:latin typeface="Segoe UI" panose="020B0502040204020203" pitchFamily="34" charset="0"/>
              </a:rPr>
              <a:t>Logic</a:t>
            </a:r>
          </a:p>
          <a:p>
            <a:pPr marL="0" indent="0">
              <a:buFontTx/>
              <a:buNone/>
            </a:pPr>
            <a:r>
              <a:rPr lang="en-US" b="0" i="0" dirty="0">
                <a:effectLst/>
                <a:latin typeface="Segoe UI" panose="020B0502040204020203" pitchFamily="34" charset="0"/>
              </a:rPr>
              <a:t>The logic components determine what business processes, rules, and automation the app will have. Logic types: </a:t>
            </a:r>
          </a:p>
          <a:p>
            <a:pPr marL="342900" indent="-342900">
              <a:buFont typeface="Arial" panose="020B0604020202020204" pitchFamily="34" charset="0"/>
              <a:buChar char="•"/>
            </a:pPr>
            <a:r>
              <a:rPr lang="en-US" sz="900" dirty="0"/>
              <a:t>Business process flows</a:t>
            </a:r>
          </a:p>
          <a:p>
            <a:pPr marL="342900" indent="-342900">
              <a:buFont typeface="Arial" panose="020B0604020202020204" pitchFamily="34" charset="0"/>
              <a:buChar char="•"/>
            </a:pPr>
            <a:r>
              <a:rPr lang="en-US" sz="900" dirty="0"/>
              <a:t>Workflows</a:t>
            </a:r>
          </a:p>
          <a:p>
            <a:pPr marL="342900" indent="-342900">
              <a:buFont typeface="Arial" panose="020B0604020202020204" pitchFamily="34" charset="0"/>
              <a:buChar char="•"/>
            </a:pPr>
            <a:r>
              <a:rPr lang="en-US" sz="900" dirty="0"/>
              <a:t>Actions</a:t>
            </a:r>
          </a:p>
          <a:p>
            <a:pPr marL="342900" indent="-342900">
              <a:buFont typeface="Arial" panose="020B0604020202020204" pitchFamily="34" charset="0"/>
              <a:buChar char="•"/>
            </a:pPr>
            <a:r>
              <a:rPr lang="en-US" sz="900" dirty="0"/>
              <a:t>Business rules</a:t>
            </a:r>
          </a:p>
          <a:p>
            <a:pPr marL="342900" indent="-342900">
              <a:buFont typeface="Arial" panose="020B0604020202020204" pitchFamily="34" charset="0"/>
              <a:buChar char="•"/>
            </a:pPr>
            <a:r>
              <a:rPr lang="en-US" sz="900" dirty="0"/>
              <a:t>Flows</a:t>
            </a:r>
          </a:p>
          <a:p>
            <a:pPr marL="0" indent="0">
              <a:buFontTx/>
              <a:buNone/>
            </a:pPr>
            <a:endParaRPr lang="en-US" b="0" i="0" dirty="0">
              <a:effectLst/>
              <a:latin typeface="Segoe UI" panose="020B0502040204020203" pitchFamily="34" charset="0"/>
            </a:endParaRPr>
          </a:p>
          <a:p>
            <a:pPr marL="0" indent="0">
              <a:buFontTx/>
              <a:buNone/>
            </a:pPr>
            <a:r>
              <a:rPr lang="en-US" b="1" i="0" dirty="0"/>
              <a:t>Visualization</a:t>
            </a:r>
          </a:p>
          <a:p>
            <a:pPr marL="0" indent="0">
              <a:buFontTx/>
              <a:buNone/>
            </a:pPr>
            <a:r>
              <a:rPr lang="en-US" b="0" i="0" dirty="0">
                <a:effectLst/>
                <a:latin typeface="Segoe UI" panose="020B0502040204020203" pitchFamily="34" charset="0"/>
              </a:rPr>
              <a:t>The visualization components determine what type of data and reporting the app will show and have available and which designer is used to create or edit that component.</a:t>
            </a:r>
          </a:p>
          <a:p>
            <a:pPr marL="342900" indent="-342900">
              <a:buFont typeface="Arial" panose="020B0604020202020204" pitchFamily="34" charset="0"/>
              <a:buChar char="•"/>
            </a:pPr>
            <a:r>
              <a:rPr lang="en-US" sz="900" dirty="0"/>
              <a:t>Charts</a:t>
            </a:r>
          </a:p>
          <a:p>
            <a:pPr marL="342900" indent="-342900">
              <a:buFont typeface="Arial" panose="020B0604020202020204" pitchFamily="34" charset="0"/>
              <a:buChar char="•"/>
            </a:pPr>
            <a:r>
              <a:rPr lang="en-US" sz="900" dirty="0"/>
              <a:t>Dashboards</a:t>
            </a:r>
          </a:p>
          <a:p>
            <a:pPr marL="342900" indent="-342900">
              <a:buFont typeface="Arial" panose="020B0604020202020204" pitchFamily="34" charset="0"/>
              <a:buChar char="•"/>
            </a:pPr>
            <a:r>
              <a:rPr lang="en-US" sz="900" dirty="0"/>
              <a:t>Embedded Power BI</a:t>
            </a:r>
          </a:p>
          <a:p>
            <a:pPr marL="0" indent="0">
              <a:buFontTx/>
              <a:buNone/>
            </a:pPr>
            <a:endParaRPr lang="en-US" i="0"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6/10/2021 7:37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50</a:t>
            </a:fld>
            <a:endParaRPr lang="en-US"/>
          </a:p>
        </p:txBody>
      </p:sp>
    </p:spTree>
    <p:extLst>
      <p:ext uri="{BB962C8B-B14F-4D97-AF65-F5344CB8AC3E}">
        <p14:creationId xmlns:p14="http://schemas.microsoft.com/office/powerpoint/2010/main" val="66379979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effectLst/>
                <a:latin typeface="Segoe UI" panose="020B0502040204020203" pitchFamily="34" charset="0"/>
              </a:rPr>
              <a:t>By selecting the Play button in the top right, the app is put into </a:t>
            </a:r>
            <a:r>
              <a:rPr lang="en-US" b="1" i="0" dirty="0">
                <a:effectLst/>
                <a:latin typeface="Segoe UI" panose="020B0502040204020203" pitchFamily="34" charset="0"/>
              </a:rPr>
              <a:t>Play mode</a:t>
            </a:r>
            <a:r>
              <a:rPr lang="en-US" b="0" i="0" dirty="0">
                <a:effectLst/>
                <a:latin typeface="Segoe UI" panose="020B0502040204020203" pitchFamily="34" charset="0"/>
              </a:rPr>
              <a:t>. You can see it then looks completely different and shows the data based on the choices made in the design process.</a:t>
            </a:r>
          </a:p>
          <a:p>
            <a:endParaRPr lang="en-US" b="0" i="0" dirty="0">
              <a:effectLst/>
              <a:latin typeface="Segoe UI" panose="020B0502040204020203" pitchFamily="34" charset="0"/>
            </a:endParaRP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6/10/2021 7:37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51</a:t>
            </a:fld>
            <a:endParaRPr lang="en-US"/>
          </a:p>
        </p:txBody>
      </p:sp>
    </p:spTree>
    <p:extLst>
      <p:ext uri="{BB962C8B-B14F-4D97-AF65-F5344CB8AC3E}">
        <p14:creationId xmlns:p14="http://schemas.microsoft.com/office/powerpoint/2010/main" val="35461328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CB9C95-065E-427E-B067-A9D5E8863451}" type="slidenum">
              <a:rPr lang="en-US" smtClean="0"/>
              <a:t>4</a:t>
            </a:fld>
            <a:endParaRPr lang="en-US"/>
          </a:p>
        </p:txBody>
      </p:sp>
    </p:spTree>
    <p:extLst>
      <p:ext uri="{BB962C8B-B14F-4D97-AF65-F5344CB8AC3E}">
        <p14:creationId xmlns:p14="http://schemas.microsoft.com/office/powerpoint/2010/main" val="304884255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effectLst/>
                <a:latin typeface="Segoe UI" panose="020B0502040204020203" pitchFamily="34" charset="0"/>
              </a:rPr>
              <a:t>Modern audience</a:t>
            </a:r>
          </a:p>
          <a:p>
            <a:pPr algn="l"/>
            <a:r>
              <a:rPr lang="en-US" b="0" i="0" dirty="0">
                <a:effectLst/>
                <a:latin typeface="Segoe UI" panose="020B0502040204020203" pitchFamily="34" charset="0"/>
              </a:rPr>
              <a:t>Out-of-the-box mobile optimizations for portal and knowledge articles ensure that customers can get the help that they need, any time and from any device.</a:t>
            </a:r>
          </a:p>
          <a:p>
            <a:pPr lvl="1" algn="l">
              <a:buFont typeface="Arial" panose="020B0604020202020204" pitchFamily="34" charset="0"/>
              <a:buChar char="•"/>
            </a:pPr>
            <a:r>
              <a:rPr lang="en-US" b="0" i="0" dirty="0">
                <a:effectLst/>
                <a:latin typeface="Segoe UI" panose="020B0502040204020203" pitchFamily="34" charset="0"/>
              </a:rPr>
              <a:t>The majority of global consumers now expect brands and organizations to offer a self-service portal.</a:t>
            </a:r>
          </a:p>
          <a:p>
            <a:pPr lvl="1" algn="l">
              <a:buFont typeface="Arial" panose="020B0604020202020204" pitchFamily="34" charset="0"/>
              <a:buChar char="•"/>
            </a:pPr>
            <a:r>
              <a:rPr lang="en-US" b="0" i="0" dirty="0">
                <a:effectLst/>
                <a:latin typeface="Segoe UI" panose="020B0502040204020203" pitchFamily="34" charset="0"/>
              </a:rPr>
              <a:t>Nearly one-third of consumers keep in touch with brands they've done business with to make sure that they are getting the most out of their purchase.</a:t>
            </a:r>
          </a:p>
          <a:p>
            <a:pPr lvl="1" algn="l">
              <a:buFont typeface="Arial" panose="020B0604020202020204" pitchFamily="34" charset="0"/>
              <a:buChar char="•"/>
            </a:pPr>
            <a:r>
              <a:rPr lang="en-US" b="0" i="0" dirty="0">
                <a:effectLst/>
                <a:latin typeface="Segoe UI" panose="020B0502040204020203" pitchFamily="34" charset="0"/>
              </a:rPr>
              <a:t>Half of the consumers are using multiple channels to stay connected, including web, mobile, telephone, social, and self-service channels. Often, consumers use many channels for a single support experience.</a:t>
            </a:r>
          </a:p>
          <a:p>
            <a:pPr algn="l"/>
            <a:endParaRPr lang="en-US" b="1" i="0" dirty="0">
              <a:effectLst/>
              <a:latin typeface="Segoe UI" panose="020B0502040204020203" pitchFamily="34" charset="0"/>
            </a:endParaRPr>
          </a:p>
          <a:p>
            <a:pPr algn="l"/>
            <a:r>
              <a:rPr lang="en-US" b="1" i="0" dirty="0">
                <a:effectLst/>
                <a:latin typeface="Segoe UI" panose="020B0502040204020203" pitchFamily="34" charset="0"/>
              </a:rPr>
              <a:t>Modern business</a:t>
            </a:r>
          </a:p>
          <a:p>
            <a:pPr lvl="1" algn="l">
              <a:buFont typeface="Arial" panose="020B0604020202020204" pitchFamily="34" charset="0"/>
              <a:buChar char="•"/>
            </a:pPr>
            <a:r>
              <a:rPr lang="en-US" b="1" i="0" dirty="0">
                <a:effectLst/>
                <a:latin typeface="Segoe UI" panose="020B0502040204020203" pitchFamily="34" charset="0"/>
              </a:rPr>
              <a:t>Provide self-service support</a:t>
            </a:r>
            <a:r>
              <a:rPr lang="en-US" b="0" i="0" dirty="0">
                <a:effectLst/>
                <a:latin typeface="Segoe UI" panose="020B0502040204020203" pitchFamily="34" charset="0"/>
              </a:rPr>
              <a:t> - When your business is growing, rather than having to employ extra staff in call centers, you could use Power Apps portals to add self-service capabilities to your website so that your customers can search knowledge articles, engage with other customers, find answers, and create support cases when needed (that go directly into Dynamics 365 Customer Service), all without a single interaction from your resources.</a:t>
            </a:r>
          </a:p>
          <a:p>
            <a:pPr lvl="1" algn="l">
              <a:buFont typeface="Arial" panose="020B0604020202020204" pitchFamily="34" charset="0"/>
              <a:buChar char="•"/>
            </a:pPr>
            <a:r>
              <a:rPr lang="en-US" b="1" i="0" dirty="0">
                <a:effectLst/>
                <a:latin typeface="Segoe UI" panose="020B0502040204020203" pitchFamily="34" charset="0"/>
              </a:rPr>
              <a:t>Build a sales pipeline</a:t>
            </a:r>
            <a:r>
              <a:rPr lang="en-US" b="0" i="0" dirty="0">
                <a:effectLst/>
                <a:latin typeface="Segoe UI" panose="020B0502040204020203" pitchFamily="34" charset="0"/>
              </a:rPr>
              <a:t> - When a lead fills out a </a:t>
            </a:r>
            <a:r>
              <a:rPr lang="en-US" b="1" i="0" dirty="0">
                <a:effectLst/>
                <a:latin typeface="Segoe UI" panose="020B0502040204020203" pitchFamily="34" charset="0"/>
              </a:rPr>
              <a:t>Contact Us</a:t>
            </a:r>
            <a:r>
              <a:rPr lang="en-US" b="0" i="0" dirty="0">
                <a:effectLst/>
                <a:latin typeface="Segoe UI" panose="020B0502040204020203" pitchFamily="34" charset="0"/>
              </a:rPr>
              <a:t> form on your company website, this information is recorded in Dynamics 365 Sales where the record can become part of your sales pipeline automatically.</a:t>
            </a:r>
          </a:p>
          <a:p>
            <a:pPr lvl="1" algn="l">
              <a:buFont typeface="Arial" panose="020B0604020202020204" pitchFamily="34" charset="0"/>
              <a:buChar char="•"/>
            </a:pPr>
            <a:r>
              <a:rPr lang="en-US" b="1" i="0" dirty="0">
                <a:effectLst/>
                <a:latin typeface="Segoe UI" panose="020B0502040204020203" pitchFamily="34" charset="0"/>
              </a:rPr>
              <a:t>Empower employees</a:t>
            </a:r>
            <a:r>
              <a:rPr lang="en-US" b="0" i="0" dirty="0">
                <a:effectLst/>
                <a:latin typeface="Segoe UI" panose="020B0502040204020203" pitchFamily="34" charset="0"/>
              </a:rPr>
              <a:t> - When an employee needs a new computer, they can fill out an online form, where the information will be recorded in Dataverse so the helpdesk staff can immediately access and process this information.</a:t>
            </a:r>
          </a:p>
          <a:p>
            <a:pPr lvl="1" algn="l">
              <a:buFont typeface="Arial" panose="020B0604020202020204" pitchFamily="34" charset="0"/>
              <a:buChar char="•"/>
            </a:pPr>
            <a:r>
              <a:rPr lang="en-US" b="1" i="0" dirty="0">
                <a:effectLst/>
                <a:latin typeface="Segoe UI" panose="020B0502040204020203" pitchFamily="34" charset="0"/>
              </a:rPr>
              <a:t>Engage mobile workforce</a:t>
            </a:r>
            <a:r>
              <a:rPr lang="en-US" b="0" i="0" dirty="0">
                <a:effectLst/>
                <a:latin typeface="Segoe UI" panose="020B0502040204020203" pitchFamily="34" charset="0"/>
              </a:rPr>
              <a:t> - Empower agents on any device, wherever they work. Field technicians can process and complete work orders in the field, instantly updating Dynamics 365 Field Service.</a:t>
            </a:r>
          </a:p>
          <a:p>
            <a:pPr algn="l"/>
            <a:endParaRPr lang="en-US" b="1" i="0" dirty="0">
              <a:effectLst/>
              <a:latin typeface="Segoe UI" panose="020B0502040204020203" pitchFamily="34" charset="0"/>
            </a:endParaRPr>
          </a:p>
          <a:p>
            <a:pPr algn="l"/>
            <a:r>
              <a:rPr lang="en-US" b="1" i="0" dirty="0">
                <a:effectLst/>
                <a:latin typeface="Segoe UI" panose="020B0502040204020203" pitchFamily="34" charset="0"/>
              </a:rPr>
              <a:t>Power Apps portals capabilities</a:t>
            </a:r>
          </a:p>
          <a:p>
            <a:pPr algn="l"/>
            <a:r>
              <a:rPr lang="en-US" b="0" i="0" dirty="0">
                <a:effectLst/>
                <a:latin typeface="Segoe UI" panose="020B0502040204020203" pitchFamily="34" charset="0"/>
              </a:rPr>
              <a:t>Power Apps portals are built on top of Dataverse. This architecture comes with a major benefit. All the differentiating features of model-driven Power Apps are the features of Power Apps portals as well, including:</a:t>
            </a:r>
          </a:p>
          <a:p>
            <a:pPr lvl="1" algn="l">
              <a:buFont typeface="Arial" panose="020B0604020202020204" pitchFamily="34" charset="0"/>
              <a:buChar char="•"/>
            </a:pPr>
            <a:r>
              <a:rPr lang="en-US" b="0" i="0" dirty="0">
                <a:effectLst/>
                <a:latin typeface="Segoe UI" panose="020B0502040204020203" pitchFamily="34" charset="0"/>
              </a:rPr>
              <a:t>Centralized management</a:t>
            </a:r>
          </a:p>
          <a:p>
            <a:pPr lvl="1" algn="l">
              <a:buFont typeface="Arial" panose="020B0604020202020204" pitchFamily="34" charset="0"/>
              <a:buChar char="•"/>
            </a:pPr>
            <a:r>
              <a:rPr lang="en-US" b="0" i="0" dirty="0">
                <a:effectLst/>
                <a:latin typeface="Segoe UI" panose="020B0502040204020203" pitchFamily="34" charset="0"/>
              </a:rPr>
              <a:t>Common Data Model</a:t>
            </a:r>
          </a:p>
          <a:p>
            <a:pPr lvl="1" algn="l">
              <a:buFont typeface="Arial" panose="020B0604020202020204" pitchFamily="34" charset="0"/>
              <a:buChar char="•"/>
            </a:pPr>
            <a:r>
              <a:rPr lang="en-US" b="0" i="0" dirty="0">
                <a:effectLst/>
                <a:latin typeface="Segoe UI" panose="020B0502040204020203" pitchFamily="34" charset="0"/>
              </a:rPr>
              <a:t>Roles and permissions</a:t>
            </a:r>
          </a:p>
          <a:p>
            <a:pPr lvl="1" algn="l">
              <a:buFont typeface="Arial" panose="020B0604020202020204" pitchFamily="34" charset="0"/>
              <a:buChar char="•"/>
            </a:pPr>
            <a:r>
              <a:rPr lang="en-US" b="0" i="0" dirty="0">
                <a:effectLst/>
                <a:latin typeface="Segoe UI" panose="020B0502040204020203" pitchFamily="34" charset="0"/>
              </a:rPr>
              <a:t>Forms and views</a:t>
            </a:r>
          </a:p>
          <a:p>
            <a:pPr lvl="1" algn="l">
              <a:buFont typeface="Arial" panose="020B0604020202020204" pitchFamily="34" charset="0"/>
              <a:buChar char="•"/>
            </a:pPr>
            <a:r>
              <a:rPr lang="en-US" b="0" i="0" dirty="0">
                <a:effectLst/>
                <a:latin typeface="Segoe UI" panose="020B0502040204020203" pitchFamily="34" charset="0"/>
              </a:rPr>
              <a:t>Business rules</a:t>
            </a:r>
          </a:p>
          <a:p>
            <a:pPr lvl="1" algn="l">
              <a:buFont typeface="Arial" panose="020B0604020202020204" pitchFamily="34" charset="0"/>
              <a:buChar char="•"/>
            </a:pPr>
            <a:r>
              <a:rPr lang="en-US" b="0" i="0" dirty="0">
                <a:effectLst/>
                <a:latin typeface="Segoe UI" panose="020B0502040204020203" pitchFamily="34" charset="0"/>
              </a:rPr>
              <a:t>Declarative workflows and actions</a:t>
            </a:r>
          </a:p>
          <a:p>
            <a:pPr lvl="1" algn="l">
              <a:buFont typeface="Arial" panose="020B0604020202020204" pitchFamily="34" charset="0"/>
              <a:buChar char="•"/>
            </a:pPr>
            <a:r>
              <a:rPr lang="en-US" b="0" i="0" dirty="0">
                <a:effectLst/>
                <a:latin typeface="Segoe UI" panose="020B0502040204020203" pitchFamily="34" charset="0"/>
              </a:rPr>
              <a:t>Plug-in architecture</a:t>
            </a:r>
          </a:p>
          <a:p>
            <a:pPr lvl="1" algn="l">
              <a:buFont typeface="Arial" panose="020B0604020202020204" pitchFamily="34" charset="0"/>
              <a:buChar char="•"/>
            </a:pPr>
            <a:r>
              <a:rPr lang="en-US" b="0" i="0" dirty="0">
                <a:effectLst/>
                <a:latin typeface="Segoe UI" panose="020B0502040204020203" pitchFamily="34" charset="0"/>
              </a:rPr>
              <a:t>Integration with other services</a:t>
            </a:r>
          </a:p>
          <a:p>
            <a:pPr lvl="1" algn="l">
              <a:buFont typeface="Arial" panose="020B0604020202020204" pitchFamily="34" charset="0"/>
              <a:buChar char="•"/>
            </a:pPr>
            <a:r>
              <a:rPr lang="en-US" b="0" i="0" dirty="0">
                <a:effectLst/>
                <a:latin typeface="Segoe UI" panose="020B0502040204020203" pitchFamily="34" charset="0"/>
              </a:rPr>
              <a:t>Dataverse extensibility</a:t>
            </a:r>
          </a:p>
          <a:p>
            <a:pPr lvl="1" algn="l">
              <a:buFont typeface="Arial" panose="020B0604020202020204" pitchFamily="34" charset="0"/>
              <a:buChar char="•"/>
            </a:pPr>
            <a:r>
              <a:rPr lang="en-US" b="0" i="0" dirty="0">
                <a:effectLst/>
                <a:latin typeface="Segoe UI" panose="020B0502040204020203" pitchFamily="34" charset="0"/>
              </a:rPr>
              <a:t>Audit</a:t>
            </a:r>
          </a:p>
          <a:p>
            <a:pPr algn="l"/>
            <a:endParaRPr lang="en-US" b="1" i="0" dirty="0">
              <a:effectLst/>
              <a:latin typeface="Segoe UI" panose="020B0502040204020203" pitchFamily="34" charset="0"/>
            </a:endParaRPr>
          </a:p>
          <a:p>
            <a:pPr algn="l"/>
            <a:br>
              <a:rPr lang="en-US" dirty="0"/>
            </a:b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6/10/2021 7:37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52</a:t>
            </a:fld>
            <a:endParaRPr lang="en-US"/>
          </a:p>
        </p:txBody>
      </p:sp>
    </p:spTree>
    <p:extLst>
      <p:ext uri="{BB962C8B-B14F-4D97-AF65-F5344CB8AC3E}">
        <p14:creationId xmlns:p14="http://schemas.microsoft.com/office/powerpoint/2010/main" val="268834626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panose="020B0502040204020203" pitchFamily="34" charset="0"/>
              </a:rPr>
              <a:t>A Power Apps portal is not automatically provisioned when a new Dataverse environment is created. You will need to provision a Power Apps portal and determine the name, default URL, language, and template.</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If you are using Microsoft Dynamics 365 apps such as Dynamics 365 Sales or Dynamics 365 Service, you have a choice of five additional portal templates:</a:t>
            </a:r>
          </a:p>
          <a:p>
            <a:pPr lvl="1" algn="l">
              <a:buFont typeface="Arial" panose="020B0604020202020204" pitchFamily="34" charset="0"/>
              <a:buChar char="•"/>
            </a:pPr>
            <a:r>
              <a:rPr lang="en-US" b="0" i="0" dirty="0">
                <a:effectLst/>
                <a:latin typeface="Segoe UI" panose="020B0502040204020203" pitchFamily="34" charset="0"/>
              </a:rPr>
              <a:t>Community portal</a:t>
            </a:r>
          </a:p>
          <a:p>
            <a:pPr lvl="1" algn="l">
              <a:buFont typeface="Arial" panose="020B0604020202020204" pitchFamily="34" charset="0"/>
              <a:buChar char="•"/>
            </a:pPr>
            <a:r>
              <a:rPr lang="en-US" b="0" i="0" dirty="0">
                <a:effectLst/>
                <a:latin typeface="Segoe UI" panose="020B0502040204020203" pitchFamily="34" charset="0"/>
              </a:rPr>
              <a:t>Customer self-service portal</a:t>
            </a:r>
          </a:p>
          <a:p>
            <a:pPr lvl="1" algn="l">
              <a:buFont typeface="Arial" panose="020B0604020202020204" pitchFamily="34" charset="0"/>
              <a:buChar char="•"/>
            </a:pPr>
            <a:r>
              <a:rPr lang="en-US" b="0" i="0" dirty="0">
                <a:effectLst/>
                <a:latin typeface="Segoe UI" panose="020B0502040204020203" pitchFamily="34" charset="0"/>
              </a:rPr>
              <a:t>Employee self-service portal</a:t>
            </a:r>
          </a:p>
          <a:p>
            <a:pPr lvl="1" algn="l">
              <a:buFont typeface="Arial" panose="020B0604020202020204" pitchFamily="34" charset="0"/>
              <a:buChar char="•"/>
            </a:pPr>
            <a:r>
              <a:rPr lang="en-US" b="0" i="0" dirty="0">
                <a:effectLst/>
                <a:latin typeface="Segoe UI" panose="020B0502040204020203" pitchFamily="34" charset="0"/>
              </a:rPr>
              <a:t>Partner portal</a:t>
            </a:r>
          </a:p>
          <a:p>
            <a:pPr lvl="1" algn="l">
              <a:buFont typeface="Arial" panose="020B0604020202020204" pitchFamily="34" charset="0"/>
              <a:buChar char="•"/>
            </a:pPr>
            <a:r>
              <a:rPr lang="en-US" b="0" i="0" dirty="0">
                <a:effectLst/>
                <a:latin typeface="Segoe UI" panose="020B0502040204020203" pitchFamily="34" charset="0"/>
              </a:rPr>
              <a:t>Customer portal (Dynamics 365 Supply Chain Management)</a:t>
            </a:r>
          </a:p>
          <a:p>
            <a:pPr lvl="1" algn="l">
              <a:buFont typeface="Arial" panose="020B0604020202020204" pitchFamily="34" charset="0"/>
              <a:buChar char="•"/>
            </a:pPr>
            <a:endParaRPr lang="en-US" b="0" i="0" dirty="0">
              <a:effectLst/>
              <a:latin typeface="Segoe UI" panose="020B0502040204020203" pitchFamily="34" charset="0"/>
            </a:endParaRPr>
          </a:p>
          <a:p>
            <a:pPr marL="0" marR="0">
              <a:spcBef>
                <a:spcPts val="0"/>
              </a:spcBef>
              <a:spcAft>
                <a:spcPts val="0"/>
              </a:spcAft>
            </a:pPr>
            <a:r>
              <a:rPr lang="en-US" sz="1100" b="1" dirty="0">
                <a:effectLst/>
                <a:latin typeface="Calibri" panose="020F0502020204030204" pitchFamily="34" charset="0"/>
                <a:ea typeface="DengXian" panose="02010600030101010101" pitchFamily="2" charset="-122"/>
              </a:rPr>
              <a:t>The high-level steps to provision a starter portal are:</a:t>
            </a:r>
            <a:endParaRPr lang="en-US" sz="1100" dirty="0">
              <a:effectLst/>
              <a:latin typeface="Calibri" panose="020F0502020204030204" pitchFamily="34" charset="0"/>
              <a:ea typeface="DengXian" panose="02010600030101010101" pitchFamily="2" charset="-122"/>
            </a:endParaRPr>
          </a:p>
          <a:p>
            <a:pPr marL="415668" marR="0" lvl="0" indent="-171450">
              <a:spcBef>
                <a:spcPts val="0"/>
              </a:spcBef>
              <a:spcAft>
                <a:spcPts val="0"/>
              </a:spcAft>
              <a:buFont typeface="Arial" panose="020B0604020202020204" pitchFamily="34" charset="0"/>
              <a:buChar char="•"/>
              <a:tabLst>
                <a:tab pos="914400" algn="l"/>
              </a:tabLst>
            </a:pPr>
            <a:r>
              <a:rPr lang="pl-PL" sz="1100" dirty="0">
                <a:effectLst/>
                <a:latin typeface="Calibri" panose="020F0502020204030204" pitchFamily="34" charset="0"/>
                <a:ea typeface="Times New Roman" panose="02020603050405020304" pitchFamily="18" charset="0"/>
                <a:cs typeface="Times New Roman" panose="02020603050405020304" pitchFamily="18" charset="0"/>
              </a:rPr>
              <a:t>Go to </a:t>
            </a:r>
            <a:r>
              <a:rPr lang="pl-PL" sz="1100" u="sng" dirty="0">
                <a:solidFill>
                  <a:srgbClr val="0563C1"/>
                </a:solidFill>
                <a:effectLst/>
                <a:latin typeface="Calibri" panose="020F0502020204030204" pitchFamily="34" charset="0"/>
                <a:ea typeface="Times New Roman" panose="02020603050405020304" pitchFamily="18" charset="0"/>
                <a:cs typeface="Times New Roman" panose="02020603050405020304" pitchFamily="18" charset="0"/>
                <a:hlinkClick r:id="rId3"/>
              </a:rPr>
              <a:t>https://make.powerapps.com</a:t>
            </a:r>
            <a:r>
              <a:rPr lang="pl-PL" sz="1100" dirty="0">
                <a:effectLst/>
                <a:latin typeface="Calibri" panose="020F0502020204030204" pitchFamily="34" charset="0"/>
                <a:ea typeface="Times New Roman" panose="02020603050405020304" pitchFamily="18" charset="0"/>
                <a:cs typeface="Times New Roman" panose="02020603050405020304" pitchFamily="18" charset="0"/>
              </a:rPr>
              <a:t> .</a:t>
            </a:r>
            <a:endParaRPr lang="en-US" sz="1100" dirty="0">
              <a:effectLst/>
              <a:latin typeface="Calibri" panose="020F0502020204030204" pitchFamily="34" charset="0"/>
              <a:ea typeface="DengXian" panose="02010600030101010101" pitchFamily="2" charset="-122"/>
              <a:cs typeface="Times New Roman" panose="02020603050405020304" pitchFamily="18" charset="0"/>
            </a:endParaRPr>
          </a:p>
          <a:p>
            <a:pPr marL="415668" marR="0" lvl="0" indent="-171450">
              <a:spcBef>
                <a:spcPts val="0"/>
              </a:spcBef>
              <a:spcAft>
                <a:spcPts val="0"/>
              </a:spcAft>
              <a:buFont typeface="Arial" panose="020B0604020202020204" pitchFamily="34" charset="0"/>
              <a:buChar char="•"/>
              <a:tabLst>
                <a:tab pos="914400" algn="l"/>
              </a:tabLst>
            </a:pPr>
            <a:r>
              <a:rPr lang="en-US" sz="1100" dirty="0">
                <a:effectLst/>
                <a:latin typeface="Calibri" panose="020F0502020204030204" pitchFamily="34" charset="0"/>
                <a:ea typeface="Times New Roman" panose="02020603050405020304" pitchFamily="18" charset="0"/>
                <a:cs typeface="Times New Roman" panose="02020603050405020304" pitchFamily="18" charset="0"/>
              </a:rPr>
              <a:t>Select a target environment.</a:t>
            </a:r>
            <a:endParaRPr lang="en-US" sz="1100" dirty="0">
              <a:effectLst/>
              <a:latin typeface="Calibri" panose="020F0502020204030204" pitchFamily="34" charset="0"/>
              <a:ea typeface="DengXian" panose="02010600030101010101" pitchFamily="2" charset="-122"/>
              <a:cs typeface="Times New Roman" panose="02020603050405020304" pitchFamily="18" charset="0"/>
            </a:endParaRPr>
          </a:p>
          <a:p>
            <a:pPr marL="415668" marR="0" lvl="0" indent="-171450">
              <a:spcBef>
                <a:spcPts val="0"/>
              </a:spcBef>
              <a:spcAft>
                <a:spcPts val="0"/>
              </a:spcAft>
              <a:buFont typeface="Arial" panose="020B0604020202020204" pitchFamily="34" charset="0"/>
              <a:buChar char="•"/>
              <a:tabLst>
                <a:tab pos="914400" algn="l"/>
              </a:tabLst>
            </a:pPr>
            <a:r>
              <a:rPr lang="en-US" sz="1100" dirty="0">
                <a:effectLst/>
                <a:latin typeface="Calibri" panose="020F0502020204030204" pitchFamily="34" charset="0"/>
                <a:ea typeface="Times New Roman" panose="02020603050405020304" pitchFamily="18" charset="0"/>
                <a:cs typeface="Times New Roman" panose="02020603050405020304" pitchFamily="18" charset="0"/>
              </a:rPr>
              <a:t>On the left menu, select </a:t>
            </a:r>
            <a:r>
              <a:rPr lang="en-US" sz="1100" b="1" dirty="0">
                <a:effectLst/>
                <a:latin typeface="Calibri" panose="020F0502020204030204" pitchFamily="34" charset="0"/>
                <a:ea typeface="Times New Roman" panose="02020603050405020304" pitchFamily="18" charset="0"/>
                <a:cs typeface="Times New Roman" panose="02020603050405020304" pitchFamily="18" charset="0"/>
              </a:rPr>
              <a:t>+ Create</a:t>
            </a:r>
            <a:r>
              <a:rPr lang="en-US" sz="1100" dirty="0">
                <a:effectLst/>
                <a:latin typeface="Calibri" panose="020F0502020204030204" pitchFamily="34" charset="0"/>
                <a:ea typeface="Times New Roman" panose="02020603050405020304" pitchFamily="18" charset="0"/>
                <a:cs typeface="Times New Roman" panose="02020603050405020304" pitchFamily="18" charset="0"/>
              </a:rPr>
              <a:t>, Select </a:t>
            </a:r>
            <a:r>
              <a:rPr lang="en-US" sz="1100" b="1" dirty="0">
                <a:effectLst/>
                <a:latin typeface="Calibri" panose="020F0502020204030204" pitchFamily="34" charset="0"/>
                <a:ea typeface="Times New Roman" panose="02020603050405020304" pitchFamily="18" charset="0"/>
                <a:cs typeface="Times New Roman" panose="02020603050405020304" pitchFamily="18" charset="0"/>
              </a:rPr>
              <a:t>Portal from blank</a:t>
            </a:r>
            <a:r>
              <a:rPr lang="en-US" sz="1100" dirty="0">
                <a:effectLst/>
                <a:latin typeface="Calibri" panose="020F0502020204030204" pitchFamily="34" charset="0"/>
                <a:ea typeface="Times New Roman" panose="02020603050405020304" pitchFamily="18" charset="0"/>
                <a:cs typeface="Times New Roman" panose="02020603050405020304" pitchFamily="18" charset="0"/>
              </a:rPr>
              <a:t>. </a:t>
            </a:r>
            <a:endParaRPr lang="en-US" sz="1100" dirty="0">
              <a:effectLst/>
              <a:latin typeface="Calibri" panose="020F0502020204030204" pitchFamily="34" charset="0"/>
              <a:ea typeface="DengXian" panose="02010600030101010101" pitchFamily="2" charset="-122"/>
              <a:cs typeface="Times New Roman" panose="02020603050405020304" pitchFamily="18" charset="0"/>
            </a:endParaRPr>
          </a:p>
          <a:p>
            <a:pPr marL="415668" marR="0" lvl="0" indent="-171450">
              <a:spcBef>
                <a:spcPts val="0"/>
              </a:spcBef>
              <a:spcAft>
                <a:spcPts val="0"/>
              </a:spcAft>
              <a:buFont typeface="Arial" panose="020B0604020202020204" pitchFamily="34" charset="0"/>
              <a:buChar char="•"/>
              <a:tabLst>
                <a:tab pos="914400" algn="l"/>
              </a:tabLst>
            </a:pPr>
            <a:r>
              <a:rPr lang="en-US" sz="1100" dirty="0">
                <a:effectLst/>
                <a:latin typeface="Calibri" panose="020F0502020204030204" pitchFamily="34" charset="0"/>
                <a:ea typeface="Times New Roman" panose="02020603050405020304" pitchFamily="18" charset="0"/>
                <a:cs typeface="Times New Roman" panose="02020603050405020304" pitchFamily="18" charset="0"/>
              </a:rPr>
              <a:t>Provide a name and a unique address (URL)  for the portal.</a:t>
            </a:r>
            <a:endParaRPr lang="en-US" sz="1100" dirty="0">
              <a:effectLst/>
              <a:latin typeface="Calibri" panose="020F0502020204030204" pitchFamily="34" charset="0"/>
              <a:ea typeface="DengXian" panose="02010600030101010101" pitchFamily="2" charset="-122"/>
              <a:cs typeface="Times New Roman" panose="02020603050405020304" pitchFamily="18" charset="0"/>
            </a:endParaRPr>
          </a:p>
          <a:p>
            <a:pPr marL="415668" marR="0" lvl="0" indent="-171450">
              <a:spcBef>
                <a:spcPts val="0"/>
              </a:spcBef>
              <a:spcAft>
                <a:spcPts val="0"/>
              </a:spcAft>
              <a:buFont typeface="Arial" panose="020B0604020202020204" pitchFamily="34" charset="0"/>
              <a:buChar char="•"/>
              <a:tabLst>
                <a:tab pos="914400" algn="l"/>
              </a:tabLst>
            </a:pPr>
            <a:r>
              <a:rPr lang="en-US" sz="1100" dirty="0">
                <a:effectLst/>
                <a:latin typeface="Calibri" panose="020F0502020204030204" pitchFamily="34" charset="0"/>
                <a:ea typeface="Times New Roman" panose="02020603050405020304" pitchFamily="18" charset="0"/>
                <a:cs typeface="Times New Roman" panose="02020603050405020304" pitchFamily="18" charset="0"/>
              </a:rPr>
              <a:t>Select the language.</a:t>
            </a:r>
            <a:endParaRPr lang="en-US" sz="1100" dirty="0">
              <a:effectLst/>
              <a:latin typeface="Calibri" panose="020F0502020204030204" pitchFamily="34" charset="0"/>
              <a:ea typeface="DengXian" panose="02010600030101010101" pitchFamily="2" charset="-122"/>
              <a:cs typeface="Times New Roman" panose="02020603050405020304" pitchFamily="18" charset="0"/>
            </a:endParaRPr>
          </a:p>
          <a:p>
            <a:pPr marL="415668" marR="0" lvl="0" indent="-171450">
              <a:spcBef>
                <a:spcPts val="0"/>
              </a:spcBef>
              <a:spcAft>
                <a:spcPts val="0"/>
              </a:spcAft>
              <a:buFont typeface="Arial" panose="020B0604020202020204" pitchFamily="34" charset="0"/>
              <a:buChar char="•"/>
              <a:tabLst>
                <a:tab pos="914400" algn="l"/>
              </a:tabLst>
            </a:pPr>
            <a:r>
              <a:rPr lang="en-US" sz="1100" dirty="0">
                <a:effectLst/>
                <a:latin typeface="Calibri" panose="020F0502020204030204" pitchFamily="34" charset="0"/>
                <a:ea typeface="Times New Roman" panose="02020603050405020304" pitchFamily="18" charset="0"/>
                <a:cs typeface="Times New Roman" panose="02020603050405020304" pitchFamily="18" charset="0"/>
              </a:rPr>
              <a:t>Select </a:t>
            </a:r>
            <a:r>
              <a:rPr lang="en-US" sz="1100" b="1" dirty="0">
                <a:effectLst/>
                <a:latin typeface="Calibri" panose="020F0502020204030204" pitchFamily="34" charset="0"/>
                <a:ea typeface="Times New Roman" panose="02020603050405020304" pitchFamily="18" charset="0"/>
                <a:cs typeface="Times New Roman" panose="02020603050405020304" pitchFamily="18" charset="0"/>
              </a:rPr>
              <a:t>Create.</a:t>
            </a:r>
            <a:endParaRPr lang="en-US" sz="1100" dirty="0">
              <a:effectLst/>
              <a:latin typeface="Calibri" panose="020F0502020204030204" pitchFamily="34" charset="0"/>
              <a:ea typeface="DengXian" panose="02010600030101010101" pitchFamily="2" charset="-122"/>
              <a:cs typeface="Times New Roman" panose="02020603050405020304" pitchFamily="18" charset="0"/>
            </a:endParaRPr>
          </a:p>
          <a:p>
            <a:pPr marL="107153" lvl="1" indent="0" algn="l">
              <a:buFont typeface="Arial" panose="020B0604020202020204" pitchFamily="34" charset="0"/>
              <a:buNone/>
            </a:pPr>
            <a:endParaRPr lang="en-US" b="0" i="0" dirty="0">
              <a:effectLst/>
              <a:latin typeface="Segoe UI" panose="020B0502040204020203" pitchFamily="34" charset="0"/>
            </a:endParaRPr>
          </a:p>
          <a:p>
            <a:pPr lvl="1" algn="l">
              <a:buFont typeface="Arial" panose="020B0604020202020204" pitchFamily="34" charset="0"/>
              <a:buChar char="•"/>
            </a:pPr>
            <a:endParaRPr lang="en-US" b="0" i="0" dirty="0">
              <a:effectLst/>
              <a:latin typeface="Segoe UI" panose="020B0502040204020203" pitchFamily="34" charset="0"/>
            </a:endParaRPr>
          </a:p>
          <a:p>
            <a:pPr lvl="1" algn="l">
              <a:buFont typeface="Arial" panose="020B0604020202020204" pitchFamily="34" charset="0"/>
              <a:buChar char="•"/>
            </a:pPr>
            <a:endParaRPr lang="en-US" b="0" i="0" dirty="0">
              <a:effectLst/>
              <a:latin typeface="Segoe UI" panose="020B0502040204020203" pitchFamily="34" charset="0"/>
            </a:endParaRPr>
          </a:p>
          <a:p>
            <a:pPr marL="107153" lvl="1" indent="0" algn="l">
              <a:buFont typeface="Arial" panose="020B0604020202020204" pitchFamily="34" charset="0"/>
              <a:buNone/>
            </a:pP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6/10/2021 7:37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53</a:t>
            </a:fld>
            <a:endParaRPr lang="en-US"/>
          </a:p>
        </p:txBody>
      </p:sp>
    </p:spTree>
    <p:extLst>
      <p:ext uri="{BB962C8B-B14F-4D97-AF65-F5344CB8AC3E}">
        <p14:creationId xmlns:p14="http://schemas.microsoft.com/office/powerpoint/2010/main" val="354613281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effectLst/>
                <a:latin typeface="Segoe UI" panose="020B0502040204020203" pitchFamily="34" charset="0"/>
              </a:rPr>
              <a:t>The next slides will go into detail on portals studio, content snippets, and entity lists + forms. Give a high level at this time. </a:t>
            </a:r>
          </a:p>
          <a:p>
            <a:br>
              <a:rPr lang="en-US" dirty="0"/>
            </a:b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6/10/2021 7:37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54</a:t>
            </a:fld>
            <a:endParaRPr lang="en-US"/>
          </a:p>
        </p:txBody>
      </p:sp>
    </p:spTree>
    <p:extLst>
      <p:ext uri="{BB962C8B-B14F-4D97-AF65-F5344CB8AC3E}">
        <p14:creationId xmlns:p14="http://schemas.microsoft.com/office/powerpoint/2010/main" val="2204030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b="0" i="0" dirty="0">
              <a:effectLst/>
              <a:latin typeface="Segoe UI" panose="020B0502040204020203" pitchFamily="34" charset="0"/>
            </a:endParaRPr>
          </a:p>
          <a:p>
            <a:pPr lvl="1" algn="l">
              <a:buFont typeface="Arial" panose="020B0604020202020204" pitchFamily="34" charset="0"/>
              <a:buChar char="•"/>
            </a:pPr>
            <a:endParaRPr lang="en-US" b="0" i="0" dirty="0">
              <a:effectLst/>
              <a:latin typeface="Segoe UI" panose="020B0502040204020203" pitchFamily="34" charset="0"/>
            </a:endParaRPr>
          </a:p>
          <a:p>
            <a:pPr marL="107153" lvl="1" indent="0" algn="l">
              <a:buFont typeface="Arial" panose="020B0604020202020204" pitchFamily="34" charset="0"/>
              <a:buNone/>
            </a:pP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6/10/2021 7:37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55</a:t>
            </a:fld>
            <a:endParaRPr lang="en-US"/>
          </a:p>
        </p:txBody>
      </p:sp>
    </p:spTree>
    <p:extLst>
      <p:ext uri="{BB962C8B-B14F-4D97-AF65-F5344CB8AC3E}">
        <p14:creationId xmlns:p14="http://schemas.microsoft.com/office/powerpoint/2010/main" val="354613281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panose="020B0502040204020203" pitchFamily="34" charset="0"/>
              </a:rPr>
              <a:t>Portal users can authenticate by using the following methods:</a:t>
            </a:r>
          </a:p>
          <a:p>
            <a:pPr algn="l">
              <a:buFont typeface="Arial" panose="020B0604020202020204" pitchFamily="34" charset="0"/>
              <a:buChar char="•"/>
            </a:pPr>
            <a:r>
              <a:rPr lang="en-US" b="1" i="0" dirty="0">
                <a:effectLst/>
                <a:latin typeface="Segoe UI" panose="020B0502040204020203" pitchFamily="34" charset="0"/>
              </a:rPr>
              <a:t>Local authentication</a:t>
            </a:r>
            <a:r>
              <a:rPr lang="en-US" b="0" i="0" dirty="0">
                <a:effectLst/>
                <a:latin typeface="Segoe UI" panose="020B0502040204020203" pitchFamily="34" charset="0"/>
              </a:rPr>
              <a:t> - Basic authentication with usernames and passwords are stored in the Common Data Service contact record internally.</a:t>
            </a:r>
          </a:p>
          <a:p>
            <a:pPr algn="l">
              <a:buFont typeface="Arial" panose="020B0604020202020204" pitchFamily="34" charset="0"/>
              <a:buChar char="•"/>
            </a:pPr>
            <a:r>
              <a:rPr lang="en-US" b="1" i="0" dirty="0">
                <a:effectLst/>
                <a:latin typeface="Segoe UI" panose="020B0502040204020203" pitchFamily="34" charset="0"/>
              </a:rPr>
              <a:t>External authentication</a:t>
            </a:r>
            <a:r>
              <a:rPr lang="en-US" b="0" i="0" dirty="0">
                <a:effectLst/>
                <a:latin typeface="Segoe UI" panose="020B0502040204020203" pitchFamily="34" charset="0"/>
              </a:rPr>
              <a:t> - Credentials and password management are handled by other identity providers. Supported authentication providers include:</a:t>
            </a:r>
          </a:p>
          <a:p>
            <a:pPr marL="742950" lvl="1" indent="-285750" algn="l">
              <a:buFont typeface="Arial" panose="020B0604020202020204" pitchFamily="34" charset="0"/>
              <a:buChar char="•"/>
            </a:pPr>
            <a:r>
              <a:rPr lang="en-US" b="0" i="0" dirty="0">
                <a:effectLst/>
                <a:latin typeface="Segoe UI" panose="020B0502040204020203" pitchFamily="34" charset="0"/>
              </a:rPr>
              <a:t>OAuth2 (Microsoft, Twitter, Facebook, Google, LinkedIn, Yahoo)</a:t>
            </a:r>
          </a:p>
          <a:p>
            <a:pPr marL="742950" lvl="1" indent="-285750" algn="l">
              <a:buFont typeface="Arial" panose="020B0604020202020204" pitchFamily="34" charset="0"/>
              <a:buChar char="•"/>
            </a:pPr>
            <a:r>
              <a:rPr lang="en-US" b="0" i="0" dirty="0">
                <a:effectLst/>
                <a:latin typeface="Segoe UI" panose="020B0502040204020203" pitchFamily="34" charset="0"/>
              </a:rPr>
              <a:t>Open ID (Azure Active Directory, Azure Active Directory B2C)</a:t>
            </a:r>
          </a:p>
          <a:p>
            <a:pPr marL="742950" lvl="1" indent="-285750" algn="l">
              <a:buFont typeface="Arial" panose="020B0604020202020204" pitchFamily="34" charset="0"/>
              <a:buChar char="•"/>
            </a:pPr>
            <a:r>
              <a:rPr lang="en-US" b="0" i="0" dirty="0">
                <a:effectLst/>
                <a:latin typeface="Segoe UI" panose="020B0502040204020203" pitchFamily="34" charset="0"/>
              </a:rPr>
              <a:t>WS-Federation and SAML 2.0 (used for integration with on-premises Active Directory and other identity services)</a:t>
            </a:r>
          </a:p>
          <a:p>
            <a:pPr algn="l"/>
            <a:r>
              <a:rPr lang="en-US" b="0" i="0" dirty="0">
                <a:effectLst/>
                <a:latin typeface="Segoe UI" panose="020B0502040204020203" pitchFamily="34" charset="0"/>
              </a:rPr>
              <a:t>Portal administrators can choose to enable or disable any combination of authentication options through portal </a:t>
            </a:r>
            <a:r>
              <a:rPr lang="en-US" b="1" i="0" dirty="0">
                <a:effectLst/>
                <a:latin typeface="Segoe UI" panose="020B0502040204020203" pitchFamily="34" charset="0"/>
              </a:rPr>
              <a:t>Authentication Settings</a:t>
            </a:r>
            <a:r>
              <a:rPr lang="en-US" b="0" i="0" dirty="0">
                <a:effectLst/>
                <a:latin typeface="Segoe UI" panose="020B0502040204020203" pitchFamily="34" charset="0"/>
              </a:rPr>
              <a:t>.</a:t>
            </a:r>
          </a:p>
          <a:p>
            <a:br>
              <a:rPr lang="en-US" dirty="0"/>
            </a:br>
            <a:r>
              <a:rPr lang="en-US" dirty="0"/>
              <a:t>IMPORTANT: AZURE</a:t>
            </a:r>
            <a:r>
              <a:rPr lang="en-US" dirty="0">
                <a:effectLst/>
              </a:rPr>
              <a:t> Active Directory B2C is the recommended identity provider for authentication. If another provider support is required, then it can be configured in Azure Active Directory B2C.</a:t>
            </a:r>
          </a:p>
          <a:p>
            <a:br>
              <a:rPr lang="en-US" dirty="0"/>
            </a:br>
            <a:endParaRPr lang="en-US" sz="882" b="0" i="0" u="none" strike="noStrike"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6/10/2021 7:37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56</a:t>
            </a:fld>
            <a:endParaRPr lang="en-US"/>
          </a:p>
        </p:txBody>
      </p:sp>
    </p:spTree>
    <p:extLst>
      <p:ext uri="{BB962C8B-B14F-4D97-AF65-F5344CB8AC3E}">
        <p14:creationId xmlns:p14="http://schemas.microsoft.com/office/powerpoint/2010/main" val="393811085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panose="020B0502040204020203" pitchFamily="34" charset="0"/>
              </a:rPr>
              <a:t>After the user is authenticated and associated with a contact, Power Apps portals use numerous entities to define authorization, that is, what a user is allowed to do. Selecting </a:t>
            </a:r>
            <a:r>
              <a:rPr lang="en-US" b="1" i="0" dirty="0">
                <a:effectLst/>
                <a:latin typeface="Segoe UI" panose="020B0502040204020203" pitchFamily="34" charset="0"/>
              </a:rPr>
              <a:t>Share</a:t>
            </a:r>
            <a:r>
              <a:rPr lang="en-US" b="0" i="0" dirty="0">
                <a:effectLst/>
                <a:latin typeface="Segoe UI" panose="020B0502040204020203" pitchFamily="34" charset="0"/>
              </a:rPr>
              <a:t> from the portal app options will provide information on how to share the portal app with internal and external users.</a:t>
            </a:r>
            <a:br>
              <a:rPr lang="en-US" dirty="0"/>
            </a:br>
            <a:endParaRPr lang="en-US" sz="882" b="0" i="0" u="none" strike="noStrike"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6/10/2021 7:37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57</a:t>
            </a:fld>
            <a:endParaRPr lang="en-US"/>
          </a:p>
        </p:txBody>
      </p:sp>
    </p:spTree>
    <p:extLst>
      <p:ext uri="{BB962C8B-B14F-4D97-AF65-F5344CB8AC3E}">
        <p14:creationId xmlns:p14="http://schemas.microsoft.com/office/powerpoint/2010/main" val="393811085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CB9C95-065E-427E-B067-A9D5E8863451}" type="slidenum">
              <a:rPr lang="en-US" smtClean="0"/>
              <a:t>58</a:t>
            </a:fld>
            <a:endParaRPr lang="en-US"/>
          </a:p>
        </p:txBody>
      </p:sp>
    </p:spTree>
    <p:extLst>
      <p:ext uri="{BB962C8B-B14F-4D97-AF65-F5344CB8AC3E}">
        <p14:creationId xmlns:p14="http://schemas.microsoft.com/office/powerpoint/2010/main" val="321648299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9600" b="0" i="0" dirty="0">
                <a:effectLst/>
                <a:latin typeface="Segoe UI" panose="020B0502040204020203" pitchFamily="34" charset="0"/>
              </a:rPr>
              <a:t>Using Power Virtual Agents, you can:</a:t>
            </a:r>
          </a:p>
          <a:p>
            <a:pPr algn="l">
              <a:buFont typeface="Arial" panose="020B0604020202020204" pitchFamily="34" charset="0"/>
              <a:buChar char="•"/>
            </a:pPr>
            <a:r>
              <a:rPr lang="en-US" sz="9600" b="1" i="0" dirty="0">
                <a:effectLst/>
                <a:latin typeface="Segoe UI" panose="020B0502040204020203" pitchFamily="34" charset="0"/>
              </a:rPr>
              <a:t>Empower your teams</a:t>
            </a:r>
            <a:r>
              <a:rPr lang="en-US" sz="9600" b="0" i="0" dirty="0">
                <a:effectLst/>
                <a:latin typeface="Segoe UI" panose="020B0502040204020203" pitchFamily="34" charset="0"/>
              </a:rPr>
              <a:t> by allowing them to easily build chatbots themselves without needing intermediaries, coding, or AI expertise.</a:t>
            </a:r>
          </a:p>
          <a:p>
            <a:pPr algn="l">
              <a:buFont typeface="Arial" panose="020B0604020202020204" pitchFamily="34" charset="0"/>
              <a:buChar char="•"/>
            </a:pPr>
            <a:r>
              <a:rPr lang="en-US" sz="9600" b="1" i="0" dirty="0">
                <a:effectLst/>
                <a:latin typeface="Segoe UI" panose="020B0502040204020203" pitchFamily="34" charset="0"/>
              </a:rPr>
              <a:t>Reduce costs</a:t>
            </a:r>
            <a:r>
              <a:rPr lang="en-US" sz="9600" b="0" i="0" dirty="0">
                <a:effectLst/>
                <a:latin typeface="Segoe UI" panose="020B0502040204020203" pitchFamily="34" charset="0"/>
              </a:rPr>
              <a:t> by easily automating common inquiries and freeing human agent time to deal with more complex issues.</a:t>
            </a:r>
          </a:p>
          <a:p>
            <a:pPr algn="l">
              <a:buFont typeface="Arial" panose="020B0604020202020204" pitchFamily="34" charset="0"/>
              <a:buChar char="•"/>
            </a:pPr>
            <a:r>
              <a:rPr lang="en-US" sz="9600" b="1" i="0" dirty="0">
                <a:effectLst/>
                <a:latin typeface="Segoe UI" panose="020B0502040204020203" pitchFamily="34" charset="0"/>
              </a:rPr>
              <a:t>Improve customer satisfaction</a:t>
            </a:r>
            <a:r>
              <a:rPr lang="en-US" sz="9600" b="0" i="0" dirty="0">
                <a:effectLst/>
                <a:latin typeface="Segoe UI" panose="020B0502040204020203" pitchFamily="34" charset="0"/>
              </a:rPr>
              <a:t> by allowing customers to self-help and resolve issues quickly, 24/7 using rich personalized bot conversations.</a:t>
            </a:r>
          </a:p>
          <a:p>
            <a:pPr algn="l">
              <a:buFont typeface="+mj-lt"/>
              <a:buNone/>
            </a:pPr>
            <a:br>
              <a:rPr lang="en-US" sz="9600" dirty="0"/>
            </a:br>
            <a:r>
              <a:rPr lang="en-US" sz="9600" b="1" i="0" dirty="0">
                <a:effectLst/>
                <a:latin typeface="Segoe UI" panose="020B0502040204020203" pitchFamily="34" charset="0"/>
              </a:rPr>
              <a:t>Get started in seconds</a:t>
            </a:r>
            <a:r>
              <a:rPr lang="en-US" sz="9600" b="0" i="0" dirty="0">
                <a:effectLst/>
                <a:latin typeface="Segoe UI" panose="020B0502040204020203" pitchFamily="34" charset="0"/>
              </a:rPr>
              <a:t>. Power Virtual Agents is a software-as-a-service (SaaS) offering. It allows you to easily sign up, create your chatbot, and embed it into your website with just a few clicks. There is no infrastructure to maintain or complex systems to deploy.</a:t>
            </a:r>
          </a:p>
          <a:p>
            <a:pPr algn="l">
              <a:buFont typeface="+mj-lt"/>
              <a:buNone/>
            </a:pPr>
            <a:r>
              <a:rPr lang="en-US" sz="9600" b="1" i="0" dirty="0">
                <a:effectLst/>
                <a:latin typeface="Segoe UI" panose="020B0502040204020203" pitchFamily="34" charset="0"/>
              </a:rPr>
              <a:t>Empower your subject matter experts</a:t>
            </a:r>
            <a:r>
              <a:rPr lang="en-US" sz="9600" b="0" i="0" dirty="0">
                <a:effectLst/>
                <a:latin typeface="Segoe UI" panose="020B0502040204020203" pitchFamily="34" charset="0"/>
              </a:rPr>
              <a:t>. Using Power Virtual Agents, you are in the driver's seat. Your SMEs can create chatbots quickly and easily using a </a:t>
            </a:r>
            <a:r>
              <a:rPr lang="en-US" sz="9600" b="1" i="0" dirty="0">
                <a:effectLst/>
                <a:latin typeface="Segoe UI" panose="020B0502040204020203" pitchFamily="34" charset="0"/>
              </a:rPr>
              <a:t>novel, intuitive, code-free graphical interface</a:t>
            </a:r>
            <a:r>
              <a:rPr lang="en-US" sz="9600" b="0" i="0" dirty="0">
                <a:effectLst/>
                <a:latin typeface="Segoe UI" panose="020B0502040204020203" pitchFamily="34" charset="0"/>
              </a:rPr>
              <a:t>, eliminating the need for AI expertise or teams of developers.</a:t>
            </a:r>
          </a:p>
          <a:p>
            <a:r>
              <a:rPr lang="en-US" sz="9600" b="1" i="0" dirty="0">
                <a:effectLst/>
                <a:latin typeface="Segoe UI" panose="020B0502040204020203" pitchFamily="34" charset="0"/>
              </a:rPr>
              <a:t>Enable rich, natural conversations.</a:t>
            </a:r>
            <a:r>
              <a:rPr lang="en-US" sz="9600" b="0" i="0" dirty="0">
                <a:effectLst/>
                <a:latin typeface="Segoe UI" panose="020B0502040204020203" pitchFamily="34" charset="0"/>
              </a:rPr>
              <a:t> Microsoft’s powerful conversational AI capabilities enable your end users to have rich multi-turn conversations that quickly guide them to the right solution. And, unlike most products on the market, there is no need to retrain AI models. Simply provide a few short examples of the topic you want the chatbot to handle, build the conversation using the graphical editor, and your chatbot is ready to handle customer requests. You can even try out your changes in real-time in the test pane!</a:t>
            </a:r>
          </a:p>
          <a:p>
            <a:r>
              <a:rPr lang="en-US" sz="9600" b="1" i="0" dirty="0">
                <a:effectLst/>
                <a:latin typeface="Segoe UI" panose="020B0502040204020203" pitchFamily="34" charset="0"/>
              </a:rPr>
              <a:t>Enable chatbots to take action.</a:t>
            </a:r>
            <a:r>
              <a:rPr lang="en-US" sz="9600" b="0" i="0" dirty="0">
                <a:effectLst/>
                <a:latin typeface="Segoe UI" panose="020B0502040204020203" pitchFamily="34" charset="0"/>
              </a:rPr>
              <a:t> Chatbots that can chat with your users are great, but chatbots that can act on their behalf are even better. With Power Virtual Agents, you can easily integrate with services and back-end systems out-of-the-box or through hundreds of easy-to-add custom connectors using Power Automate. This makes it simple to create a chatbot that not only responds to the user, but also acts on their behalf.</a:t>
            </a:r>
            <a:endParaRPr lang="en-US" sz="9600" dirty="0"/>
          </a:p>
          <a:p>
            <a:r>
              <a:rPr lang="en-US" sz="9600" b="1" i="0" dirty="0">
                <a:effectLst/>
                <a:latin typeface="Segoe UI" panose="020B0502040204020203" pitchFamily="34" charset="0"/>
              </a:rPr>
              <a:t>Monitor and improve chatbot performance.</a:t>
            </a:r>
            <a:r>
              <a:rPr lang="en-US" sz="9600" b="0" i="0" dirty="0">
                <a:effectLst/>
                <a:latin typeface="Segoe UI" panose="020B0502040204020203" pitchFamily="34" charset="0"/>
              </a:rPr>
              <a:t> Power Virtual Agents lets you keep an eye on how your chatbots are performing using powerful metrics and AI-driven dashboards. Easily see which topics are doing well and where the chatbot can improve, and quickly make adjustments to improve performance.</a:t>
            </a:r>
            <a:endParaRPr lang="en-US" sz="9600" b="1" i="0" dirty="0">
              <a:effectLst/>
              <a:latin typeface="Segoe UI" panose="020B0502040204020203" pitchFamily="34" charset="0"/>
            </a:endParaRPr>
          </a:p>
          <a:p>
            <a:r>
              <a:rPr lang="en-US" sz="4800" b="1" i="0" dirty="0">
                <a:effectLst/>
                <a:latin typeface="Segoe UI" panose="020B0502040204020203" pitchFamily="34" charset="0"/>
              </a:rPr>
              <a:t>Better together.</a:t>
            </a:r>
            <a:r>
              <a:rPr lang="en-US" sz="4800" b="0" i="0" dirty="0">
                <a:effectLst/>
                <a:latin typeface="Segoe UI" panose="020B0502040204020203" pitchFamily="34" charset="0"/>
              </a:rPr>
              <a:t> Power Virtual Agents works hand-in-hand with Dynamics 365 Customer Service Insights to provide a holistic view of your customer service operations. You can use Customer Service Insights and Power Virtual Agents together to determine which topics are trending or consuming support resources, and then easily automate them.</a:t>
            </a:r>
          </a:p>
          <a:p>
            <a:endParaRPr lang="en-US" sz="2000" dirty="0"/>
          </a:p>
          <a:p>
            <a:r>
              <a:rPr lang="en-US" sz="2000" dirty="0"/>
              <a:t>Check out this video for a brief overview of Power Virtual Agents: </a:t>
            </a:r>
            <a:r>
              <a:rPr lang="en-US" sz="2000" dirty="0">
                <a:hlinkClick r:id="rId3"/>
              </a:rPr>
              <a:t>https://youtu.be/J5i7h4Uzju4</a:t>
            </a:r>
            <a:r>
              <a:rPr lang="en-US" sz="2000" dirty="0"/>
              <a:t> or perform a demo for students</a:t>
            </a:r>
            <a:r>
              <a:rPr lang="en-US" sz="900" dirty="0">
                <a:solidFill>
                  <a:schemeClr val="tx1"/>
                </a:solidFill>
              </a:rPr>
              <a:t>*</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6/10/2021 7:37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59</a:t>
            </a:fld>
            <a:endParaRPr lang="en-US" dirty="0"/>
          </a:p>
        </p:txBody>
      </p:sp>
    </p:spTree>
    <p:extLst>
      <p:ext uri="{BB962C8B-B14F-4D97-AF65-F5344CB8AC3E}">
        <p14:creationId xmlns:p14="http://schemas.microsoft.com/office/powerpoint/2010/main" val="96026594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panose="020B0502040204020203" pitchFamily="34" charset="0"/>
              </a:rPr>
              <a:t>When you create chatbots with Power Virtual Agents, you author and edit topics. Topics are discrete conversation paths that, when used together within a single chatbot, allow for users to have a conversation with a chatbot that feels natural and flows appropriately. </a:t>
            </a:r>
          </a:p>
          <a:p>
            <a:pPr algn="l"/>
            <a:endParaRPr lang="en-US" b="0" i="0" dirty="0">
              <a:effectLst/>
              <a:latin typeface="Segoe UI" panose="020B0502040204020203" pitchFamily="34" charset="0"/>
            </a:endParaRPr>
          </a:p>
          <a:p>
            <a:pPr algn="l"/>
            <a:r>
              <a:rPr lang="en-US" altLang="zh-CN" b="1" i="0" dirty="0">
                <a:effectLst/>
                <a:latin typeface="Segoe UI" panose="020B0502040204020203" pitchFamily="34" charset="0"/>
              </a:rPr>
              <a:t>Topics</a:t>
            </a:r>
            <a:endParaRPr lang="en-US" b="1" i="0" dirty="0">
              <a:effectLst/>
              <a:latin typeface="Segoe UI" panose="020B0502040204020203" pitchFamily="34" charset="0"/>
            </a:endParaRPr>
          </a:p>
          <a:p>
            <a:pPr algn="l"/>
            <a:r>
              <a:rPr lang="en-US" dirty="0"/>
              <a:t>In Power Virtual Agents, a topic defines how a chatbot conversation plays out. You can author topics by customizing provided templates, create new topics from scratch, or get suggestions from existing help sites.</a:t>
            </a:r>
          </a:p>
          <a:p>
            <a:pPr algn="l"/>
            <a:r>
              <a:rPr lang="en-US" dirty="0"/>
              <a:t>A topic has trigger phrases—these are phrases, keywords, or questions that a user is likely to type that is related to a specific issue —and conversation nodes—these are what you use to define how a chatbot should respond and what it should do.</a:t>
            </a:r>
          </a:p>
          <a:p>
            <a:pPr algn="l"/>
            <a:r>
              <a:rPr lang="en-US" dirty="0"/>
              <a:t>The AI uses natural language understanding to parse what a customer actually types and find the most appropriate trigger phrase or node.</a:t>
            </a:r>
          </a:p>
          <a:p>
            <a:pPr algn="l"/>
            <a:r>
              <a:rPr lang="en-US" b="0" i="0" dirty="0">
                <a:effectLst/>
                <a:latin typeface="Segoe UI" panose="020B0502040204020203" pitchFamily="34" charset="0"/>
              </a:rPr>
              <a:t>For example, a user might type "Open hours" into your chatbot—the AI will be able to match that to the </a:t>
            </a:r>
            <a:r>
              <a:rPr lang="en-US" b="1" i="0" dirty="0">
                <a:effectLst/>
                <a:latin typeface="Segoe UI" panose="020B0502040204020203" pitchFamily="34" charset="0"/>
              </a:rPr>
              <a:t>Store hours</a:t>
            </a:r>
            <a:r>
              <a:rPr lang="en-US" b="0" i="0" dirty="0">
                <a:effectLst/>
                <a:latin typeface="Segoe UI" panose="020B0502040204020203" pitchFamily="34" charset="0"/>
              </a:rPr>
              <a:t> topic and begin a conversation that asks which store the customer is interested in, and then display the hours the store is open.</a:t>
            </a:r>
            <a:endParaRPr lang="en-US" dirty="0"/>
          </a:p>
          <a:p>
            <a:pPr algn="l"/>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Use system and sample topics</a:t>
            </a:r>
          </a:p>
          <a:p>
            <a:pPr algn="l"/>
            <a:r>
              <a:rPr lang="en-US" dirty="0"/>
              <a:t>When you create a chatbot, a number of topics will be automatically created for you.</a:t>
            </a:r>
          </a:p>
          <a:p>
            <a:pPr algn="l"/>
            <a:endParaRPr lang="en-US" dirty="0"/>
          </a:p>
          <a:p>
            <a:pPr marL="171450" indent="-171450">
              <a:buFont typeface="Arial" panose="020B0604020202020204" pitchFamily="34" charset="0"/>
              <a:buChar char="•"/>
            </a:pPr>
            <a:r>
              <a:rPr lang="en-US" dirty="0"/>
              <a:t> Four prepopulated </a:t>
            </a:r>
            <a:r>
              <a:rPr lang="en-US" b="1" dirty="0"/>
              <a:t>User Topics</a:t>
            </a:r>
            <a:r>
              <a:rPr lang="en-US" dirty="0"/>
              <a:t> that are titled as lessons. These lesson topics can be used to help understand simple to complex ways of using nodes to create chatbot conversations.</a:t>
            </a:r>
          </a:p>
          <a:p>
            <a:pPr marL="171450" indent="-171450">
              <a:buFont typeface="Arial" panose="020B0604020202020204" pitchFamily="34" charset="0"/>
              <a:buChar char="•"/>
            </a:pPr>
            <a:r>
              <a:rPr lang="en-US" dirty="0"/>
              <a:t> A number of </a:t>
            </a:r>
            <a:r>
              <a:rPr lang="en-US" b="1" dirty="0"/>
              <a:t>System Topics</a:t>
            </a:r>
            <a:r>
              <a:rPr lang="en-US" dirty="0"/>
              <a:t>. These are prepopulated topics that you are likely to need during a chatbot conversation. We recommend you keep these and use them until you are comfortable with creating an end-to-end chatbot conversation.</a:t>
            </a:r>
          </a:p>
          <a:p>
            <a:pPr marL="0" indent="0">
              <a:buFont typeface="Arial" panose="020B0604020202020204" pitchFamily="34" charset="0"/>
              <a:buNone/>
            </a:pPr>
            <a:endParaRPr lang="en-US" dirty="0"/>
          </a:p>
          <a:p>
            <a:r>
              <a:rPr lang="en-US" dirty="0"/>
              <a:t>You can edit both of these topic types in the same manner as for topics you create; however, you cannot delete them.</a:t>
            </a:r>
          </a:p>
          <a:p>
            <a:pPr algn="l"/>
            <a:br>
              <a:rPr lang="en-US" dirty="0"/>
            </a:br>
            <a:endParaRPr lang="en-US" b="1" dirty="0">
              <a:highlight>
                <a:srgbClr val="FFFF00"/>
              </a:highlight>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6/10/2021 7:37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60</a:t>
            </a:fld>
            <a:endParaRPr lang="en-US" dirty="0"/>
          </a:p>
        </p:txBody>
      </p:sp>
    </p:spTree>
    <p:extLst>
      <p:ext uri="{BB962C8B-B14F-4D97-AF65-F5344CB8AC3E}">
        <p14:creationId xmlns:p14="http://schemas.microsoft.com/office/powerpoint/2010/main" val="57968144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panose="020B0502040204020203" pitchFamily="34" charset="0"/>
              </a:rPr>
              <a:t>A big part of chatbot conversations in Power Virtual Agents is natural language understanding, which is the ability for the AI to understand a user's intent. For example, natural language understanding is involved when a user might say "I tried to use my gift card but it doesn't work" and the chatbot is able to route the user to the topic related to gift cards not working—even if that exact phrase isn't listed as a trigger phrase.</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One fundamental aspect of natural language understanding is to identify </a:t>
            </a:r>
            <a:r>
              <a:rPr lang="en-US" b="0" i="1" dirty="0">
                <a:effectLst/>
                <a:latin typeface="Segoe UI" panose="020B0502040204020203" pitchFamily="34" charset="0"/>
              </a:rPr>
              <a:t>entities</a:t>
            </a:r>
            <a:r>
              <a:rPr lang="en-US" b="0" i="0" dirty="0">
                <a:effectLst/>
                <a:latin typeface="Segoe UI" panose="020B0502040204020203" pitchFamily="34" charset="0"/>
              </a:rPr>
              <a:t> in a user dialog. An entity can be viewed as an information unit that represents a certain type of a real-world subject, like a phone number, zip code, city, or even a person's name.</a:t>
            </a:r>
          </a:p>
          <a:p>
            <a:endParaRPr lang="en-US" dirty="0"/>
          </a:p>
          <a:p>
            <a:pPr algn="l"/>
            <a:r>
              <a:rPr lang="en-US" b="1" i="0" dirty="0">
                <a:effectLst/>
                <a:latin typeface="Segoe UI" panose="020B0502040204020203" pitchFamily="34" charset="0"/>
              </a:rPr>
              <a:t>Custom entities: </a:t>
            </a:r>
            <a:r>
              <a:rPr lang="en-US" b="0" i="0" dirty="0">
                <a:effectLst/>
                <a:latin typeface="Segoe UI" panose="020B0502040204020203" pitchFamily="34" charset="0"/>
              </a:rPr>
              <a:t>The prebuilt entities cover commonly used information types, but on some occasions, such as when building a chatbot that serves a specific purpose, you will need to teach the chatbot's language understanding model some domain-specific knowledge.</a:t>
            </a:r>
          </a:p>
          <a:p>
            <a:br>
              <a:rPr lang="en-US" dirty="0"/>
            </a:br>
            <a:br>
              <a:rPr lang="en-US" dirty="0"/>
            </a:br>
            <a:endParaRPr lang="en-US" b="1" dirty="0">
              <a:highlight>
                <a:srgbClr val="FFFF00"/>
              </a:highlight>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6/10/2021 7:37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61</a:t>
            </a:fld>
            <a:endParaRPr lang="en-US" dirty="0"/>
          </a:p>
        </p:txBody>
      </p:sp>
    </p:spTree>
    <p:extLst>
      <p:ext uri="{BB962C8B-B14F-4D97-AF65-F5344CB8AC3E}">
        <p14:creationId xmlns:p14="http://schemas.microsoft.com/office/powerpoint/2010/main" val="24689453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CB9C95-065E-427E-B067-A9D5E8863451}" type="slidenum">
              <a:rPr lang="en-US" smtClean="0"/>
              <a:t>5</a:t>
            </a:fld>
            <a:endParaRPr lang="en-US"/>
          </a:p>
        </p:txBody>
      </p:sp>
    </p:spTree>
    <p:extLst>
      <p:ext uri="{BB962C8B-B14F-4D97-AF65-F5344CB8AC3E}">
        <p14:creationId xmlns:p14="http://schemas.microsoft.com/office/powerpoint/2010/main" val="252401149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panose="020B0502040204020203" pitchFamily="34" charset="0"/>
              </a:rPr>
              <a:t>Flows can help you automate activities or call backend systems. For example, you can use flows with end-user authentication to retrieve information about a user after they sign in.</a:t>
            </a:r>
          </a:p>
          <a:p>
            <a:pPr algn="l"/>
            <a:r>
              <a:rPr lang="en-US" b="0" i="0" dirty="0">
                <a:effectLst/>
                <a:latin typeface="Segoe UI" panose="020B0502040204020203" pitchFamily="34" charset="0"/>
              </a:rPr>
              <a:t>You can call flows from within topics, as a discrete </a:t>
            </a:r>
            <a:r>
              <a:rPr lang="en-US" b="1" i="0" dirty="0">
                <a:effectLst/>
                <a:latin typeface="Segoe UI" panose="020B0502040204020203" pitchFamily="34" charset="0"/>
              </a:rPr>
              <a:t>Call an action</a:t>
            </a:r>
            <a:r>
              <a:rPr lang="en-US" b="0" i="0" dirty="0">
                <a:effectLst/>
                <a:latin typeface="Segoe UI" panose="020B0502040204020203" pitchFamily="34" charset="0"/>
              </a:rPr>
              <a:t> node. You can utilize flows that have already been created in your Power Apps environment, or you can create a flow from within the Power Virtual Agents authoring canvas.</a:t>
            </a:r>
          </a:p>
          <a:p>
            <a:pPr algn="l"/>
            <a:r>
              <a:rPr lang="en-US" b="0" i="0" dirty="0">
                <a:effectLst/>
                <a:latin typeface="Segoe UI" panose="020B0502040204020203" pitchFamily="34" charset="0"/>
              </a:rPr>
              <a:t>Flows typically use variables to input and output information. The variables can then be used in other nodes within the topic.</a:t>
            </a:r>
          </a:p>
          <a:p>
            <a:br>
              <a:rPr lang="en-US" dirty="0"/>
            </a:br>
            <a:endParaRPr lang="en-US" b="1" dirty="0">
              <a:highlight>
                <a:srgbClr val="FFFF00"/>
              </a:highlight>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6/10/2021 7:37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62</a:t>
            </a:fld>
            <a:endParaRPr lang="en-US" dirty="0"/>
          </a:p>
        </p:txBody>
      </p:sp>
    </p:spTree>
    <p:extLst>
      <p:ext uri="{BB962C8B-B14F-4D97-AF65-F5344CB8AC3E}">
        <p14:creationId xmlns:p14="http://schemas.microsoft.com/office/powerpoint/2010/main" val="240064645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panose="020B0502040204020203" pitchFamily="34" charset="0"/>
              </a:rPr>
              <a:t>You can also configure a Power Virtual Agents chatbot to provide authentication capabilities, so users can sign in with any OAuth2 identity provider, such as Azure Active Directory (Azure AD), a Microsoft account, or Facebook.</a:t>
            </a:r>
          </a:p>
          <a:p>
            <a:pPr algn="l"/>
            <a:endParaRPr lang="en-US" b="1" dirty="0">
              <a:highlight>
                <a:srgbClr val="FFFF00"/>
              </a:highlight>
            </a:endParaRPr>
          </a:p>
          <a:p>
            <a:pPr algn="l"/>
            <a:r>
              <a:rPr lang="en-US" dirty="0"/>
              <a:t>After you have published at least once, you can connect your chatbot to additional channels.</a:t>
            </a:r>
            <a:endParaRPr lang="en-US" b="1" dirty="0">
              <a:highlight>
                <a:srgbClr val="FFFF00"/>
              </a:highlight>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6/10/2021 7:37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63</a:t>
            </a:fld>
            <a:endParaRPr lang="en-US" dirty="0"/>
          </a:p>
        </p:txBody>
      </p:sp>
    </p:spTree>
    <p:extLst>
      <p:ext uri="{BB962C8B-B14F-4D97-AF65-F5344CB8AC3E}">
        <p14:creationId xmlns:p14="http://schemas.microsoft.com/office/powerpoint/2010/main" val="319814392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0" i="0" dirty="0">
                <a:effectLst/>
                <a:latin typeface="Segoe UI" panose="020B0502040204020203" pitchFamily="34" charset="0"/>
              </a:rPr>
              <a:t>If you do not have a Power Virtual Agents set up already, go to </a:t>
            </a:r>
            <a:r>
              <a:rPr lang="en-US" b="0" i="0" u="none" strike="noStrike" dirty="0">
                <a:effectLst/>
                <a:latin typeface="Segoe UI" panose="020B0502040204020203" pitchFamily="34" charset="0"/>
                <a:hlinkClick r:id="rId3"/>
              </a:rPr>
              <a:t>https://aka.ms/TryPVA</a:t>
            </a:r>
            <a:r>
              <a:rPr lang="en-US" b="0" i="0" dirty="0">
                <a:effectLst/>
                <a:latin typeface="Segoe UI" panose="020B0502040204020203" pitchFamily="34" charset="0"/>
              </a:rPr>
              <a:t>  in your browser to begin. Supported browsers include Microsoft Edge, Chrome, and Firefox. On the website, select </a:t>
            </a:r>
            <a:r>
              <a:rPr lang="en-US" b="1" i="0" dirty="0">
                <a:effectLst/>
                <a:latin typeface="Segoe UI" panose="020B0502040204020203" pitchFamily="34" charset="0"/>
              </a:rPr>
              <a:t>Start Free</a:t>
            </a:r>
            <a:r>
              <a:rPr lang="en-US" b="0" i="0" dirty="0">
                <a:effectLst/>
                <a:latin typeface="Segoe UI" panose="020B0502040204020203" pitchFamily="34" charset="0"/>
              </a:rPr>
              <a:t>, and then sign in with your work email address. Note that personal Microsoft accounts are not currently supported.</a:t>
            </a:r>
            <a:endParaRPr lang="en-US" dirty="0"/>
          </a:p>
          <a:p>
            <a:endParaRPr lang="en-US" dirty="0"/>
          </a:p>
          <a:p>
            <a:r>
              <a:rPr lang="en-US" b="1" dirty="0"/>
              <a:t>Create a new bot</a:t>
            </a:r>
          </a:p>
          <a:p>
            <a:r>
              <a:rPr lang="en-US" dirty="0"/>
              <a:t>1. Next, you’ll choose a name for your chatbot. This can be something generic to your company or specific to the scenario you are tailoring your chatbot to. </a:t>
            </a:r>
          </a:p>
          <a:p>
            <a:r>
              <a:rPr lang="en-US" dirty="0"/>
              <a:t>Your chatbot is created in the default Power Apps environment that was created for you when you signed up. For most users, this is sufficient. However, if you want to specify a custom Power Apps environment for your Power Virtual Agents, you can do so by expanding the </a:t>
            </a:r>
            <a:r>
              <a:rPr lang="en-US" b="1" dirty="0"/>
              <a:t>More options</a:t>
            </a:r>
            <a:r>
              <a:rPr lang="en-US" dirty="0"/>
              <a:t> menu and selecting a different environment.</a:t>
            </a:r>
          </a:p>
          <a:p>
            <a:r>
              <a:rPr lang="en-US" dirty="0"/>
              <a:t>2. Once you select </a:t>
            </a:r>
            <a:r>
              <a:rPr lang="en-US" b="1" dirty="0"/>
              <a:t>Create</a:t>
            </a:r>
            <a:r>
              <a:rPr lang="en-US" dirty="0"/>
              <a:t>, the process of creating the first chatbot within a new environment can take up to 15 minutes. Subsequent bots will be created much faster.</a:t>
            </a:r>
          </a:p>
          <a:p>
            <a:r>
              <a:rPr lang="en-US" dirty="0"/>
              <a:t>3. After a few minutes, you’ll land on the home page and have an opportunity to play around with the chatbot in read-only mode. You can't save any edits during this time, but you can explore the overall user interface, look at the topics, experiment with the preloaded User Topics and System Topics, and interact with your chatbot using the Test Canvas.</a:t>
            </a:r>
          </a:p>
          <a:p>
            <a:r>
              <a:rPr lang="en-US" dirty="0"/>
              <a:t>4. When the chatbot creation process completes, the banner changes. You now have full functionality in the chatbot and can modify any User or System topic, test out your content changes, or deploy your bot.</a:t>
            </a:r>
          </a:p>
          <a:p>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Create additional chatbots</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If you have already created a chatbot, you can create a new chatbot by selecting the icon on the title bar to open the </a:t>
            </a:r>
            <a:r>
              <a:rPr lang="en-US" b="1" dirty="0"/>
              <a:t>Bots</a:t>
            </a:r>
            <a:r>
              <a:rPr lang="en-US" dirty="0"/>
              <a:t> pane and then selecting </a:t>
            </a:r>
            <a:r>
              <a:rPr lang="en-US" b="1" dirty="0"/>
              <a:t>New bot</a:t>
            </a:r>
            <a:r>
              <a:rPr lang="en-US" dirty="0"/>
              <a:t>.</a:t>
            </a:r>
            <a:endParaRPr lang="en-US" b="1" dirty="0"/>
          </a:p>
          <a:p>
            <a:pPr marL="0" marR="0" lvl="0" indent="0" algn="l" defTabSz="914367" rtl="0" eaLnBrk="1" fontAlgn="auto" latinLnBrk="0" hangingPunct="1">
              <a:lnSpc>
                <a:spcPct val="90000"/>
              </a:lnSpc>
              <a:spcBef>
                <a:spcPts val="0"/>
              </a:spcBef>
              <a:spcAft>
                <a:spcPts val="333"/>
              </a:spcAft>
              <a:buClrTx/>
              <a:buSzTx/>
              <a:buFontTx/>
              <a:buNone/>
              <a:tabLst/>
              <a:defRPr/>
            </a:pPr>
            <a:endParaRPr lang="en-US" b="1"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Delete a chatbot</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You can delete chatbots to remove them from your environment.</a:t>
            </a:r>
            <a:endParaRPr lang="en-US" b="1" dirty="0"/>
          </a:p>
          <a:p>
            <a:pPr marL="228600" marR="0" lvl="0" indent="-228600" algn="l" defTabSz="914367" rtl="0" eaLnBrk="1" fontAlgn="auto" latinLnBrk="0" hangingPunct="1">
              <a:lnSpc>
                <a:spcPct val="90000"/>
              </a:lnSpc>
              <a:spcBef>
                <a:spcPts val="0"/>
              </a:spcBef>
              <a:spcAft>
                <a:spcPts val="333"/>
              </a:spcAft>
              <a:buClrTx/>
              <a:buSzTx/>
              <a:buFont typeface="+mj-lt"/>
              <a:buAutoNum type="arabicPeriod"/>
              <a:tabLst/>
              <a:defRPr/>
            </a:pPr>
            <a:r>
              <a:rPr lang="en-US" dirty="0"/>
              <a:t>Select the chatbot icon on the top menu bar, and then select the chatbot you want to delete.</a:t>
            </a:r>
            <a:endParaRPr lang="en-US" b="1" dirty="0"/>
          </a:p>
          <a:p>
            <a:pPr marL="228600" marR="0" lvl="0" indent="-228600" algn="l" defTabSz="914367" rtl="0" eaLnBrk="1" fontAlgn="auto" latinLnBrk="0" hangingPunct="1">
              <a:lnSpc>
                <a:spcPct val="90000"/>
              </a:lnSpc>
              <a:spcBef>
                <a:spcPts val="0"/>
              </a:spcBef>
              <a:spcAft>
                <a:spcPts val="333"/>
              </a:spcAft>
              <a:buClrTx/>
              <a:buSzTx/>
              <a:buFont typeface="+mj-lt"/>
              <a:buAutoNum type="arabicPeriod"/>
              <a:tabLst/>
              <a:defRPr/>
            </a:pPr>
            <a:r>
              <a:rPr lang="en-US" dirty="0"/>
              <a:t>Select the </a:t>
            </a:r>
            <a:r>
              <a:rPr lang="en-US" b="1" dirty="0"/>
              <a:t>Settings</a:t>
            </a:r>
            <a:r>
              <a:rPr lang="en-US" dirty="0"/>
              <a:t> icon on the top menu bar, then select </a:t>
            </a:r>
            <a:r>
              <a:rPr lang="en-US" b="1" dirty="0"/>
              <a:t>General settings</a:t>
            </a:r>
            <a:r>
              <a:rPr lang="en-US" dirty="0"/>
              <a:t>.</a:t>
            </a:r>
            <a:endParaRPr lang="en-US" b="1" dirty="0"/>
          </a:p>
          <a:p>
            <a:pPr marL="228600" marR="0" lvl="0" indent="-228600" algn="l" defTabSz="914367" rtl="0" eaLnBrk="1" fontAlgn="auto" latinLnBrk="0" hangingPunct="1">
              <a:lnSpc>
                <a:spcPct val="90000"/>
              </a:lnSpc>
              <a:spcBef>
                <a:spcPts val="0"/>
              </a:spcBef>
              <a:spcAft>
                <a:spcPts val="333"/>
              </a:spcAft>
              <a:buClrTx/>
              <a:buSzTx/>
              <a:buFont typeface="+mj-lt"/>
              <a:buAutoNum type="arabicPeriod"/>
              <a:tabLst/>
              <a:defRPr/>
            </a:pPr>
            <a:r>
              <a:rPr lang="en-US" dirty="0"/>
              <a:t>Select </a:t>
            </a:r>
            <a:r>
              <a:rPr lang="en-US" b="1" dirty="0"/>
              <a:t>Delete bot</a:t>
            </a:r>
            <a:r>
              <a:rPr lang="en-US" dirty="0"/>
              <a:t>.</a:t>
            </a:r>
          </a:p>
          <a:p>
            <a:pPr marL="228600" marR="0" lvl="0" indent="-228600" algn="l" defTabSz="914367" rtl="0" eaLnBrk="1" fontAlgn="auto" latinLnBrk="0" hangingPunct="1">
              <a:lnSpc>
                <a:spcPct val="90000"/>
              </a:lnSpc>
              <a:spcBef>
                <a:spcPts val="0"/>
              </a:spcBef>
              <a:spcAft>
                <a:spcPts val="333"/>
              </a:spcAft>
              <a:buClrTx/>
              <a:buSzTx/>
              <a:buFont typeface="+mj-lt"/>
              <a:buAutoNum type="arabicPeriod"/>
              <a:tabLst/>
              <a:defRPr/>
            </a:pPr>
            <a:endParaRPr lang="en-US" b="1" dirty="0"/>
          </a:p>
          <a:p>
            <a:r>
              <a:rPr lang="en-US" dirty="0"/>
              <a:t>You'll be asked to confirm the deletion of the bot, after which all chatbot content is immediately deleted.</a:t>
            </a:r>
          </a:p>
          <a:p>
            <a:r>
              <a:rPr lang="en-US" dirty="0"/>
              <a:t>If your license has expired, you can delete your chatbot(s) by selecting </a:t>
            </a:r>
            <a:r>
              <a:rPr lang="en-US" b="1" dirty="0"/>
              <a:t>Permanently delete your bots</a:t>
            </a:r>
            <a:r>
              <a:rPr lang="en-US" dirty="0"/>
              <a:t>.</a:t>
            </a:r>
          </a:p>
          <a:p>
            <a:pPr marL="0" marR="0" lvl="0" indent="0" algn="l" defTabSz="914367" rtl="0" eaLnBrk="1" fontAlgn="auto" latinLnBrk="0" hangingPunct="1">
              <a:lnSpc>
                <a:spcPct val="90000"/>
              </a:lnSpc>
              <a:spcBef>
                <a:spcPts val="0"/>
              </a:spcBef>
              <a:spcAft>
                <a:spcPts val="333"/>
              </a:spcAft>
              <a:buClrTx/>
              <a:buSzTx/>
              <a:buFont typeface="+mj-lt"/>
              <a:buNone/>
              <a:tabLst/>
              <a:defRPr/>
            </a:pPr>
            <a:endParaRPr lang="en-US" b="1" dirty="0"/>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6/10/2021 7:37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64</a:t>
            </a:fld>
            <a:endParaRPr lang="en-US" dirty="0"/>
          </a:p>
        </p:txBody>
      </p:sp>
    </p:spTree>
    <p:extLst>
      <p:ext uri="{BB962C8B-B14F-4D97-AF65-F5344CB8AC3E}">
        <p14:creationId xmlns:p14="http://schemas.microsoft.com/office/powerpoint/2010/main" val="119039379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mentioned earlier, a topic defines how a chatbot conversation plays out in Power Virtual Agents</a:t>
            </a:r>
          </a:p>
          <a:p>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Create a topic</a:t>
            </a:r>
          </a:p>
          <a:p>
            <a:pPr marL="228600" indent="-228600">
              <a:buFont typeface="+mj-lt"/>
              <a:buAutoNum type="arabicPeriod"/>
            </a:pPr>
            <a:r>
              <a:rPr lang="en-US" dirty="0"/>
              <a:t>Go to the </a:t>
            </a:r>
            <a:r>
              <a:rPr lang="en-US" b="1" dirty="0"/>
              <a:t>Topics</a:t>
            </a:r>
            <a:r>
              <a:rPr lang="en-US" dirty="0"/>
              <a:t> tab on the side navigation pane to open the Topics page.</a:t>
            </a:r>
          </a:p>
          <a:p>
            <a:pPr marL="228600" indent="-228600">
              <a:buFont typeface="+mj-lt"/>
              <a:buAutoNum type="arabicPeriod"/>
            </a:pPr>
            <a:r>
              <a:rPr lang="en-US" dirty="0"/>
              <a:t>On the topics page, select </a:t>
            </a:r>
            <a:r>
              <a:rPr lang="en-US" b="1" dirty="0"/>
              <a:t>New topic</a:t>
            </a:r>
            <a:r>
              <a:rPr lang="en-US" dirty="0"/>
              <a:t>.</a:t>
            </a:r>
          </a:p>
          <a:p>
            <a:pPr marL="228600" indent="-228600">
              <a:buFont typeface="+mj-lt"/>
              <a:buAutoNum type="arabicPeriod"/>
            </a:pPr>
            <a:r>
              <a:rPr lang="en-US" dirty="0"/>
              <a:t>Specify a name, description, and one or more trigger phrases for the topic. (A trigger phrase is a phrase that a customer enters in the chat window to start a conversation with the bot. Once the conversation is started, the conversation follows the path you define. You can specify more than one trigger phrase for a topic. You can include punctuation in a trigger phrase, but it is best to use short phrases rather than long sentences.)</a:t>
            </a:r>
          </a:p>
          <a:p>
            <a:pPr marL="228600" indent="-228600">
              <a:buFont typeface="+mj-lt"/>
              <a:buAutoNum type="arabicPeriod"/>
            </a:pPr>
            <a:r>
              <a:rPr lang="en-US" dirty="0"/>
              <a:t>Select </a:t>
            </a:r>
            <a:r>
              <a:rPr lang="en-US" b="1" dirty="0"/>
              <a:t>Save topic</a:t>
            </a:r>
            <a:r>
              <a:rPr lang="en-US" dirty="0"/>
              <a:t> to add the topic to the topics list.</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6/10/2021 7:37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65</a:t>
            </a:fld>
            <a:endParaRPr lang="en-US" dirty="0"/>
          </a:p>
        </p:txBody>
      </p:sp>
    </p:spTree>
    <p:extLst>
      <p:ext uri="{BB962C8B-B14F-4D97-AF65-F5344CB8AC3E}">
        <p14:creationId xmlns:p14="http://schemas.microsoft.com/office/powerpoint/2010/main" val="253202763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Design the topic's conversation path</a:t>
            </a:r>
          </a:p>
          <a:p>
            <a:r>
              <a:rPr lang="en-US" dirty="0"/>
              <a:t>In the topic details for the topic you want to edit, select </a:t>
            </a:r>
            <a:r>
              <a:rPr lang="en-US" b="1" dirty="0"/>
              <a:t>Go to authoring canvas</a:t>
            </a:r>
            <a:r>
              <a:rPr lang="en-US" dirty="0"/>
              <a:t>.</a:t>
            </a:r>
          </a:p>
          <a:p>
            <a:r>
              <a:rPr lang="en-US" dirty="0"/>
              <a:t>Power Virtual Agents opens the topic in the authoring canvas and displays the topic's trigger phrases. The authoring canvas is where you define the conversation path between a customer and the bot.</a:t>
            </a:r>
          </a:p>
          <a:p>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Insert nodes</a:t>
            </a:r>
          </a:p>
          <a:p>
            <a:r>
              <a:rPr lang="en-US" dirty="0"/>
              <a:t>When adding a node, you can choose from five options. Each option has a specific node or nodes that will be inserted into the conversation path.</a:t>
            </a:r>
          </a:p>
          <a:p>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Ask a question</a:t>
            </a:r>
          </a:p>
          <a:p>
            <a:pPr marL="228600" indent="-228600">
              <a:buFont typeface="+mj-lt"/>
              <a:buAutoNum type="arabicPeriod"/>
            </a:pPr>
            <a:r>
              <a:rPr lang="en-US" dirty="0"/>
              <a:t>To have the chatbot ask a question and get a response from the user, select </a:t>
            </a:r>
            <a:r>
              <a:rPr lang="en-US" b="1" dirty="0"/>
              <a:t>+</a:t>
            </a:r>
            <a:r>
              <a:rPr lang="en-US" dirty="0"/>
              <a:t> to add a node, and then </a:t>
            </a:r>
            <a:r>
              <a:rPr lang="en-US" b="1" dirty="0"/>
              <a:t>Ask a question</a:t>
            </a:r>
            <a:r>
              <a:rPr lang="en-US" dirty="0"/>
              <a:t> to add a new </a:t>
            </a:r>
            <a:r>
              <a:rPr lang="en-US" b="1" dirty="0"/>
              <a:t>Question</a:t>
            </a:r>
            <a:r>
              <a:rPr lang="en-US" dirty="0"/>
              <a:t> node</a:t>
            </a:r>
          </a:p>
          <a:p>
            <a:pPr marL="228600" indent="-228600">
              <a:buFont typeface="+mj-lt"/>
              <a:buAutoNum type="arabicPeriod"/>
            </a:pPr>
            <a:r>
              <a:rPr lang="en-US" dirty="0"/>
              <a:t>Enter the question phrase in the first text box, </a:t>
            </a:r>
            <a:r>
              <a:rPr lang="en-US" b="1" dirty="0"/>
              <a:t>Ask a question</a:t>
            </a:r>
            <a:r>
              <a:rPr lang="en-US" dirty="0"/>
              <a:t>.</a:t>
            </a:r>
          </a:p>
          <a:p>
            <a:pPr marL="228600" indent="-228600">
              <a:buFont typeface="+mj-lt"/>
              <a:buAutoNum type="arabicPeriod"/>
            </a:pPr>
            <a:r>
              <a:rPr lang="en-US" dirty="0"/>
              <a:t>You can choose from several options for the user’s response in the </a:t>
            </a:r>
            <a:r>
              <a:rPr lang="en-US" b="1" dirty="0"/>
              <a:t>Identify</a:t>
            </a:r>
            <a:r>
              <a:rPr lang="en-US" dirty="0"/>
              <a:t> field.</a:t>
            </a:r>
          </a:p>
          <a:p>
            <a:pPr marL="228600" indent="-228600">
              <a:buFont typeface="+mj-lt"/>
              <a:buAutoNum type="arabicPeriod"/>
            </a:pPr>
            <a:r>
              <a:rPr lang="en-US" dirty="0"/>
              <a:t>Depending on what you choose in the </a:t>
            </a:r>
            <a:r>
              <a:rPr lang="en-US" b="1" dirty="0"/>
              <a:t>Identify</a:t>
            </a:r>
            <a:r>
              <a:rPr lang="en-US" dirty="0"/>
              <a:t> field, you can enter what options the user should have.</a:t>
            </a:r>
          </a:p>
          <a:p>
            <a:pPr marL="228600" indent="-228600">
              <a:buFont typeface="+mj-lt"/>
              <a:buAutoNum type="arabicPeriod"/>
            </a:pPr>
            <a:r>
              <a:rPr lang="en-US" dirty="0"/>
              <a:t>You can save the user response in a variable to be used later</a:t>
            </a:r>
          </a:p>
          <a:p>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Call an action</a:t>
            </a:r>
          </a:p>
          <a:p>
            <a:r>
              <a:rPr lang="en-US" dirty="0"/>
              <a:t>You can call Power Automate flows by selecting </a:t>
            </a:r>
            <a:r>
              <a:rPr lang="en-US" b="1" dirty="0"/>
              <a:t>Call an action</a:t>
            </a:r>
          </a:p>
          <a:p>
            <a:endParaRPr lang="en-US" b="1"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Show a message</a:t>
            </a:r>
          </a:p>
          <a:p>
            <a:pPr marL="228600" indent="-228600">
              <a:buFont typeface="+mj-lt"/>
              <a:buAutoNum type="arabicPeriod"/>
            </a:pPr>
            <a:r>
              <a:rPr lang="en-US" dirty="0"/>
              <a:t>To specify a response from the bot, select </a:t>
            </a:r>
            <a:r>
              <a:rPr lang="en-US" b="1" dirty="0"/>
              <a:t>+</a:t>
            </a:r>
            <a:r>
              <a:rPr lang="en-US" dirty="0"/>
              <a:t> to add a node, and then </a:t>
            </a:r>
            <a:r>
              <a:rPr lang="en-US" b="1" dirty="0"/>
              <a:t>Show a message</a:t>
            </a:r>
            <a:r>
              <a:rPr lang="en-US" dirty="0"/>
              <a:t> to add a new </a:t>
            </a:r>
            <a:r>
              <a:rPr lang="en-US" b="1" dirty="0"/>
              <a:t>Message</a:t>
            </a:r>
            <a:r>
              <a:rPr lang="en-US" dirty="0"/>
              <a:t> node.</a:t>
            </a:r>
          </a:p>
          <a:p>
            <a:pPr marL="228600" indent="-228600">
              <a:buFont typeface="+mj-lt"/>
              <a:buAutoNum type="arabicPeriod"/>
            </a:pPr>
            <a:r>
              <a:rPr lang="en-US" dirty="0"/>
              <a:t>Enter what you want the chatbot to say in the text box. You can apply some basic formatting, such as bold, italics, and numbering</a:t>
            </a:r>
            <a:endParaRPr lang="en-US" b="1" dirty="0"/>
          </a:p>
          <a:p>
            <a:endParaRPr lang="en-US" b="1"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Go to another topic</a:t>
            </a:r>
          </a:p>
          <a:p>
            <a:r>
              <a:rPr lang="en-US" dirty="0"/>
              <a:t>To automatically have the chatbot move to a separate topic, select </a:t>
            </a:r>
            <a:r>
              <a:rPr lang="en-US" b="1" dirty="0"/>
              <a:t>+</a:t>
            </a:r>
            <a:r>
              <a:rPr lang="en-US" dirty="0"/>
              <a:t> to add a node, and then </a:t>
            </a:r>
            <a:r>
              <a:rPr lang="en-US" b="1" dirty="0"/>
              <a:t>Go to another topic</a:t>
            </a:r>
            <a:r>
              <a:rPr lang="en-US" dirty="0"/>
              <a:t>.</a:t>
            </a:r>
            <a:endParaRPr lang="en-US" b="1" dirty="0"/>
          </a:p>
          <a:p>
            <a:endParaRPr lang="en-US" b="1"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End the conversation</a:t>
            </a:r>
          </a:p>
          <a:p>
            <a:r>
              <a:rPr lang="en-US" dirty="0"/>
              <a:t>When you end the conversation, you can have a survey appear that asks the user if their question or issue was answered or resolved correctly. This information is collected under the customer satisfaction analytics page.</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66</a:t>
            </a:fld>
            <a:endParaRPr lang="en-US" dirty="0"/>
          </a:p>
        </p:txBody>
      </p:sp>
    </p:spTree>
    <p:extLst>
      <p:ext uri="{BB962C8B-B14F-4D97-AF65-F5344CB8AC3E}">
        <p14:creationId xmlns:p14="http://schemas.microsoft.com/office/powerpoint/2010/main" val="422434749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you design your chatbot in Power Virtual Agents for Customer Service, you can use the </a:t>
            </a:r>
            <a:r>
              <a:rPr lang="en-US" b="1" dirty="0"/>
              <a:t>Test bot</a:t>
            </a:r>
            <a:r>
              <a:rPr lang="en-US" dirty="0"/>
              <a:t> pane to see how the chatbot leads a customer through the chatbot conversation.</a:t>
            </a:r>
          </a:p>
          <a:p>
            <a:endParaRPr lang="en-US" dirty="0"/>
          </a:p>
          <a:p>
            <a:r>
              <a:rPr lang="en-US" dirty="0"/>
              <a:t>To help you find and fix unexpected behavior, you can enable tracking between topics to take you through the chatbot conversation step-by-step, and go to the corresponding node in the authoring canvas.</a:t>
            </a:r>
          </a:p>
          <a:p>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Track through the topic's conversation path</a:t>
            </a:r>
          </a:p>
          <a:p>
            <a:r>
              <a:rPr lang="en-US" dirty="0"/>
              <a:t>As you fine-tune your bot, it can be useful to enable tracking between topics so you can follow through the conversation path step by step.</a:t>
            </a:r>
          </a:p>
          <a:p>
            <a:pPr marL="228600" indent="-228600">
              <a:buFont typeface="+mj-lt"/>
              <a:buAutoNum type="arabicPeriod"/>
            </a:pPr>
            <a:r>
              <a:rPr lang="en-US" b="0" i="0" dirty="0">
                <a:effectLst/>
                <a:latin typeface="Segoe UI VSS (Regular)"/>
              </a:rPr>
              <a:t>If the </a:t>
            </a:r>
            <a:r>
              <a:rPr lang="en-US" b="1" i="0" dirty="0">
                <a:effectLst/>
                <a:latin typeface="Segoe UI VSS (Regular)"/>
              </a:rPr>
              <a:t>Test bot</a:t>
            </a:r>
            <a:r>
              <a:rPr lang="en-US" b="0" i="0" dirty="0">
                <a:effectLst/>
                <a:latin typeface="Segoe UI VSS (Regular)"/>
              </a:rPr>
              <a:t> pane is hidden, open it by selecting </a:t>
            </a:r>
            <a:r>
              <a:rPr lang="en-US" b="1" i="0" dirty="0">
                <a:effectLst/>
                <a:latin typeface="Segoe UI VSS (Regular)"/>
              </a:rPr>
              <a:t>Test your bot</a:t>
            </a:r>
            <a:r>
              <a:rPr lang="en-US" b="0" i="0" dirty="0">
                <a:effectLst/>
                <a:latin typeface="Segoe UI VSS (Regular)"/>
              </a:rPr>
              <a:t>.</a:t>
            </a:r>
          </a:p>
          <a:p>
            <a:pPr marL="228600" indent="-228600">
              <a:buFont typeface="+mj-lt"/>
              <a:buAutoNum type="arabicPeriod"/>
            </a:pPr>
            <a:r>
              <a:rPr lang="en-US" b="0" i="0" dirty="0">
                <a:effectLst/>
                <a:latin typeface="Segoe UI VSS (Regular)"/>
              </a:rPr>
              <a:t>At the top of the </a:t>
            </a:r>
            <a:r>
              <a:rPr lang="en-US" b="1" i="0" dirty="0">
                <a:effectLst/>
                <a:latin typeface="Segoe UI VSS (Regular)"/>
              </a:rPr>
              <a:t>Test bot</a:t>
            </a:r>
            <a:r>
              <a:rPr lang="en-US" b="0" i="0" dirty="0">
                <a:effectLst/>
                <a:latin typeface="Segoe UI VSS (Regular)"/>
              </a:rPr>
              <a:t> pane, set </a:t>
            </a:r>
            <a:r>
              <a:rPr lang="en-US" b="1" i="0" dirty="0">
                <a:effectLst/>
                <a:latin typeface="Segoe UI VSS (Regular)"/>
              </a:rPr>
              <a:t>Track between topics</a:t>
            </a:r>
            <a:r>
              <a:rPr lang="en-US" b="0" i="0" dirty="0">
                <a:effectLst/>
                <a:latin typeface="Segoe UI VSS (Regular)"/>
              </a:rPr>
              <a:t> to </a:t>
            </a:r>
            <a:r>
              <a:rPr lang="en-US" b="1" i="0" dirty="0">
                <a:effectLst/>
                <a:latin typeface="Segoe UI VSS (Regular)"/>
              </a:rPr>
              <a:t>On</a:t>
            </a:r>
            <a:r>
              <a:rPr lang="en-US" b="0" i="0" dirty="0">
                <a:effectLst/>
                <a:latin typeface="Segoe UI VSS (Regular)"/>
              </a:rPr>
              <a:t>.</a:t>
            </a:r>
          </a:p>
          <a:p>
            <a:pPr marL="228600" indent="-228600" algn="l">
              <a:buFont typeface="+mj-lt"/>
              <a:buAutoNum type="arabicPeriod"/>
            </a:pPr>
            <a:r>
              <a:rPr lang="en-US" b="0" i="0" dirty="0">
                <a:effectLst/>
                <a:latin typeface="Segoe UI VSS (Regular)"/>
              </a:rPr>
              <a:t>Enter a trigger phrase for the topic you want to check, and then continue testing the conversation.</a:t>
            </a:r>
          </a:p>
          <a:p>
            <a:pPr marL="228600" indent="-228600" algn="l">
              <a:buFont typeface="+mj-lt"/>
              <a:buAutoNum type="arabicPeriod"/>
            </a:pPr>
            <a:r>
              <a:rPr lang="en-US" b="0" i="0" dirty="0">
                <a:effectLst/>
                <a:latin typeface="Segoe UI VSS (Regular)"/>
              </a:rPr>
              <a:t>As you move through the conversation in the </a:t>
            </a:r>
            <a:r>
              <a:rPr lang="en-US" b="1" i="0" dirty="0">
                <a:effectLst/>
                <a:latin typeface="Segoe UI VSS (Regular)"/>
              </a:rPr>
              <a:t>Test bot</a:t>
            </a:r>
            <a:r>
              <a:rPr lang="en-US" b="0" i="0" dirty="0">
                <a:effectLst/>
                <a:latin typeface="Segoe UI VSS (Regular)"/>
              </a:rPr>
              <a:t> pane, the authoring canvas highlights the current place in the conversation path. The authoring canvas displays highlighted nodes in green.</a:t>
            </a:r>
          </a:p>
          <a:p>
            <a:pPr marL="228600" indent="-228600" algn="l">
              <a:buFont typeface="+mj-lt"/>
              <a:buAutoNum type="arabicPeriod"/>
            </a:pPr>
            <a:r>
              <a:rPr lang="en-US" b="0" i="0" dirty="0">
                <a:effectLst/>
                <a:latin typeface="Segoe UI VSS (Regular)"/>
              </a:rPr>
              <a:t>To navigate to an earlier place in the conversation path in the authoring canvas, select it in the </a:t>
            </a:r>
            <a:r>
              <a:rPr lang="en-US" b="1" i="0" dirty="0">
                <a:effectLst/>
                <a:latin typeface="Segoe UI VSS (Regular)"/>
              </a:rPr>
              <a:t>Test bot</a:t>
            </a:r>
            <a:r>
              <a:rPr lang="en-US" b="0" i="0" dirty="0">
                <a:effectLst/>
                <a:latin typeface="Segoe UI VSS (Regular)"/>
              </a:rPr>
              <a:t> pane.</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6/10/2021 7:37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67</a:t>
            </a:fld>
            <a:endParaRPr lang="en-US" dirty="0"/>
          </a:p>
        </p:txBody>
      </p:sp>
    </p:spTree>
    <p:extLst>
      <p:ext uri="{BB962C8B-B14F-4D97-AF65-F5344CB8AC3E}">
        <p14:creationId xmlns:p14="http://schemas.microsoft.com/office/powerpoint/2010/main" val="180007502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Power Virtual Agents, you can publish chatbots to engage with your customers on multiple platforms or channels. These include live websites, mobile apps, and messaging platforms like Microsoft Teams and Facebook.</a:t>
            </a:r>
          </a:p>
          <a:p>
            <a:r>
              <a:rPr lang="en-US" dirty="0"/>
              <a:t>After you have published at least once, you can connect your chatbot to additional channels.</a:t>
            </a:r>
          </a:p>
          <a:p>
            <a:r>
              <a:rPr lang="en-US" dirty="0"/>
              <a:t>Each time you want to update your chatbot, you publish it again from within the Power Virtual Agents app itself. This will update the chatbot across all the channels where you have inserted or connected your chatbot.</a:t>
            </a:r>
          </a:p>
          <a:p>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Publish the latest chatbot content</a:t>
            </a:r>
            <a:endParaRPr lang="en-US" dirty="0"/>
          </a:p>
          <a:p>
            <a:r>
              <a:rPr lang="en-US" dirty="0"/>
              <a:t>You need to publish the chatbot at least once before your customers can interact with it or you can share it with your teammates.</a:t>
            </a:r>
          </a:p>
          <a:p>
            <a:r>
              <a:rPr lang="en-US" dirty="0"/>
              <a:t>After the first publish, you can do subsequent publishes whenever you would like your customers to engage with the latest chatbot content.</a:t>
            </a:r>
          </a:p>
          <a:p>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Configure channels</a:t>
            </a:r>
          </a:p>
          <a:p>
            <a:r>
              <a:rPr lang="en-US" dirty="0"/>
              <a:t>After publishing your bot at least once, you can add channels to make the bot reachable by your customers. You can see what channels we currently support by selecting </a:t>
            </a:r>
            <a:r>
              <a:rPr lang="en-US" b="1" dirty="0"/>
              <a:t>Manage</a:t>
            </a:r>
            <a:r>
              <a:rPr lang="en-US" dirty="0"/>
              <a:t> and going to the </a:t>
            </a:r>
            <a:r>
              <a:rPr lang="en-US" b="1" dirty="0"/>
              <a:t>Channels</a:t>
            </a:r>
            <a:r>
              <a:rPr lang="en-US" dirty="0"/>
              <a:t> tab in the side navigation pane.</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6/10/2021 7:37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68</a:t>
            </a:fld>
            <a:endParaRPr lang="en-US" dirty="0"/>
          </a:p>
        </p:txBody>
      </p:sp>
    </p:spTree>
    <p:extLst>
      <p:ext uri="{BB962C8B-B14F-4D97-AF65-F5344CB8AC3E}">
        <p14:creationId xmlns:p14="http://schemas.microsoft.com/office/powerpoint/2010/main" val="111529777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000000"/>
                </a:solidFill>
                <a:effectLst/>
                <a:latin typeface="Consolas" panose="020B0609020204030204" pitchFamily="49" charset="0"/>
              </a:rPr>
              <a:t>Power Virtual Agents has a comprehensive set of analytics that show you the key performance indicators for your bot.</a:t>
            </a:r>
          </a:p>
          <a:p>
            <a:r>
              <a:rPr lang="en-US" b="0" dirty="0">
                <a:solidFill>
                  <a:srgbClr val="000000"/>
                </a:solidFill>
                <a:effectLst/>
                <a:latin typeface="Consolas" panose="020B0609020204030204" pitchFamily="49" charset="0"/>
              </a:rPr>
              <a:t>Multiple charts show you trends and usage for your chatbot's topics. These charts use AI to highlight the topics that have the greatest impact on your chatbot’s performance.</a:t>
            </a:r>
          </a:p>
          <a:p>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Analytics in Power Virtual Agents</a:t>
            </a:r>
          </a:p>
          <a:p>
            <a:r>
              <a:rPr lang="en-US" dirty="0"/>
              <a:t>The analytics section is divided into a number of pages to give you multiple ways to understand bot performance.</a:t>
            </a:r>
          </a:p>
          <a:p>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View billed sessions for Power Virtual Agents</a:t>
            </a:r>
          </a:p>
          <a:p>
            <a:r>
              <a:rPr lang="en-US" dirty="0"/>
              <a:t>When you purchase a Power Virtual Agents license, you gain capacity for the specified number of billed sessions. Power Virtual Agents pools this capacity across the entire tenant.</a:t>
            </a:r>
          </a:p>
          <a:p>
            <a:endParaRPr lang="en-US" dirty="0"/>
          </a:p>
          <a:p>
            <a:r>
              <a:rPr lang="en-US" dirty="0"/>
              <a:t>The consumption of the capacity isn't reported at the tenant level, but can be seen for each individual bot.</a:t>
            </a:r>
          </a:p>
          <a:p>
            <a:endParaRPr lang="en-US" dirty="0"/>
          </a:p>
          <a:p>
            <a:pPr algn="l"/>
            <a:r>
              <a:rPr lang="en-US" b="1" i="0" dirty="0">
                <a:effectLst/>
                <a:latin typeface="Segoe UI" panose="020B0502040204020203" pitchFamily="34" charset="0"/>
              </a:rPr>
              <a:t>Find the number of billed sessions for your bot</a:t>
            </a:r>
          </a:p>
          <a:p>
            <a:pPr algn="l">
              <a:buFont typeface="+mj-lt"/>
              <a:buAutoNum type="arabicPeriod"/>
            </a:pPr>
            <a:r>
              <a:rPr lang="en-US" b="0" i="0" dirty="0">
                <a:effectLst/>
                <a:latin typeface="Segoe UI" panose="020B0502040204020203" pitchFamily="34" charset="0"/>
              </a:rPr>
              <a:t>In Power Virtual Agents, select </a:t>
            </a:r>
            <a:r>
              <a:rPr lang="en-US" b="1" i="0" dirty="0">
                <a:effectLst/>
                <a:latin typeface="Segoe UI" panose="020B0502040204020203" pitchFamily="34" charset="0"/>
              </a:rPr>
              <a:t>Analytics</a:t>
            </a:r>
            <a:r>
              <a:rPr lang="en-US" b="0" i="0" dirty="0">
                <a:effectLst/>
                <a:latin typeface="Segoe UI" panose="020B0502040204020203" pitchFamily="34" charset="0"/>
              </a:rPr>
              <a:t> from the side navigation pane.</a:t>
            </a:r>
          </a:p>
          <a:p>
            <a:pPr algn="l">
              <a:buFont typeface="+mj-lt"/>
              <a:buAutoNum type="arabicPeriod"/>
            </a:pPr>
            <a:r>
              <a:rPr lang="en-US" b="0" i="0" dirty="0">
                <a:effectLst/>
                <a:latin typeface="Segoe UI" panose="020B0502040204020203" pitchFamily="34" charset="0"/>
              </a:rPr>
              <a:t>Go to the </a:t>
            </a:r>
            <a:r>
              <a:rPr lang="en-US" b="1" i="0" dirty="0">
                <a:effectLst/>
                <a:latin typeface="Segoe UI" panose="020B0502040204020203" pitchFamily="34" charset="0"/>
              </a:rPr>
              <a:t>Billing</a:t>
            </a:r>
            <a:r>
              <a:rPr lang="en-US" b="0" i="0" dirty="0">
                <a:effectLst/>
                <a:latin typeface="Segoe UI" panose="020B0502040204020203" pitchFamily="34" charset="0"/>
              </a:rPr>
              <a:t> tab.</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6/10/2021 7:37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69</a:t>
            </a:fld>
            <a:endParaRPr lang="en-US" dirty="0"/>
          </a:p>
        </p:txBody>
      </p:sp>
    </p:spTree>
    <p:extLst>
      <p:ext uri="{BB962C8B-B14F-4D97-AF65-F5344CB8AC3E}">
        <p14:creationId xmlns:p14="http://schemas.microsoft.com/office/powerpoint/2010/main" val="55094994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CB9C95-065E-427E-B067-A9D5E8863451}" type="slidenum">
              <a:rPr lang="en-US" smtClean="0"/>
              <a:t>70</a:t>
            </a:fld>
            <a:endParaRPr lang="en-US"/>
          </a:p>
        </p:txBody>
      </p:sp>
    </p:spTree>
    <p:extLst>
      <p:ext uri="{BB962C8B-B14F-4D97-AF65-F5344CB8AC3E}">
        <p14:creationId xmlns:p14="http://schemas.microsoft.com/office/powerpoint/2010/main" val="118225800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panose="020B0502040204020203" pitchFamily="34" charset="0"/>
              </a:rPr>
              <a:t>Do you find yourself downloading email attachments and then uploading the file to the database? Power Automate can help. Does the process of getting a new purchase order approved involve you taking a form from desk to desk to get sign off? Power Automate can help. Do you have to log into a website every morning, find the daily numbers, and then save those into another system? Power Automate can help.</a:t>
            </a:r>
          </a:p>
          <a:p>
            <a:pPr algn="l"/>
            <a:r>
              <a:rPr lang="en-US" b="0" i="0" dirty="0">
                <a:effectLst/>
                <a:latin typeface="Segoe UI" panose="020B0502040204020203" pitchFamily="34" charset="0"/>
              </a:rPr>
              <a:t>Power Automate is all about having computers manage repetitive tasks. Power Automate allows anyone with knowledge of the business process to create a repeatable flow that when triggered, leaps into action and performs the process.</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Common scenarios and capabilities of Power Automate:</a:t>
            </a:r>
          </a:p>
          <a:p>
            <a:pPr marL="171450" indent="-171450" algn="l">
              <a:buFont typeface="Arial" panose="020B0604020202020204" pitchFamily="34" charset="0"/>
              <a:buChar char="•"/>
            </a:pPr>
            <a:r>
              <a:rPr lang="en-US" b="0" i="0" dirty="0">
                <a:effectLst/>
                <a:latin typeface="Segoe UI" panose="020B0502040204020203" pitchFamily="34" charset="0"/>
              </a:rPr>
              <a:t>Automating of repetitive tasks like moving data from one system to another</a:t>
            </a:r>
          </a:p>
          <a:p>
            <a:pPr marL="171450" indent="-171450" algn="l">
              <a:buFont typeface="Arial" panose="020B0604020202020204" pitchFamily="34" charset="0"/>
              <a:buChar char="•"/>
            </a:pPr>
            <a:r>
              <a:rPr lang="en-US" b="0" i="0" dirty="0">
                <a:effectLst/>
                <a:latin typeface="Segoe UI" panose="020B0502040204020203" pitchFamily="34" charset="0"/>
              </a:rPr>
              <a:t>Guiding a user through a process so they can complete the different stages</a:t>
            </a:r>
          </a:p>
          <a:p>
            <a:pPr marL="171450" indent="-171450" algn="l">
              <a:buFont typeface="Arial" panose="020B0604020202020204" pitchFamily="34" charset="0"/>
              <a:buChar char="•"/>
            </a:pPr>
            <a:r>
              <a:rPr lang="en-US" b="0" i="0" dirty="0">
                <a:effectLst/>
                <a:latin typeface="Segoe UI" panose="020B0502040204020203" pitchFamily="34" charset="0"/>
              </a:rPr>
              <a:t>Connecting to external data sources via one of the hundreds of connectors or directly via an API</a:t>
            </a:r>
          </a:p>
          <a:p>
            <a:pPr marL="171450" indent="-171450" algn="l">
              <a:buFont typeface="Arial" panose="020B0604020202020204" pitchFamily="34" charset="0"/>
              <a:buChar char="•"/>
            </a:pPr>
            <a:r>
              <a:rPr lang="en-US" b="0" i="0" dirty="0">
                <a:effectLst/>
                <a:latin typeface="Segoe UI" panose="020B0502040204020203" pitchFamily="34" charset="0"/>
              </a:rPr>
              <a:t>Automating desktop based processes with robotic process automation (RPA) capabilities</a:t>
            </a:r>
          </a:p>
          <a:p>
            <a:br>
              <a:rPr lang="en-US" dirty="0"/>
            </a:br>
            <a:r>
              <a:rPr lang="en-US" dirty="0"/>
              <a:t>Will dive into the example flow in next slides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6/10/2021 7:37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71</a:t>
            </a:fld>
            <a:endParaRPr lang="en-US"/>
          </a:p>
        </p:txBody>
      </p:sp>
    </p:spTree>
    <p:extLst>
      <p:ext uri="{BB962C8B-B14F-4D97-AF65-F5344CB8AC3E}">
        <p14:creationId xmlns:p14="http://schemas.microsoft.com/office/powerpoint/2010/main" val="20450511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B432F0-E49E-4C04-A383-401B93C7130B}" type="slidenum">
              <a:rPr lang="en-US" smtClean="0"/>
              <a:t>6</a:t>
            </a:fld>
            <a:endParaRPr lang="en-US"/>
          </a:p>
        </p:txBody>
      </p:sp>
    </p:spTree>
    <p:extLst>
      <p:ext uri="{BB962C8B-B14F-4D97-AF65-F5344CB8AC3E}">
        <p14:creationId xmlns:p14="http://schemas.microsoft.com/office/powerpoint/2010/main" val="307508259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u="none" strike="noStrike" kern="1200">
                <a:solidFill>
                  <a:schemeClr val="tx1"/>
                </a:solidFill>
                <a:effectLst/>
                <a:latin typeface="Segoe UI Light" pitchFamily="34" charset="0"/>
                <a:ea typeface="+mn-ea"/>
                <a:cs typeface="+mn-cs"/>
              </a:rPr>
              <a:t>As you can see even the business process has many decision points. Your flow easily handles the decisions without you writing any code.</a:t>
            </a: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6/10/2021 7:37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73</a:t>
            </a:fld>
            <a:endParaRPr lang="en-US"/>
          </a:p>
        </p:txBody>
      </p:sp>
    </p:spTree>
    <p:extLst>
      <p:ext uri="{BB962C8B-B14F-4D97-AF65-F5344CB8AC3E}">
        <p14:creationId xmlns:p14="http://schemas.microsoft.com/office/powerpoint/2010/main" val="314070411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panose="020B0502040204020203" pitchFamily="34" charset="0"/>
              </a:rPr>
              <a:t>Power Automate works by creating flows, of which there are three types:</a:t>
            </a:r>
          </a:p>
          <a:p>
            <a:pPr marL="171450" indent="-171450" algn="l">
              <a:buFont typeface="Arial" panose="020B0604020202020204" pitchFamily="34" charset="0"/>
              <a:buChar char="•"/>
            </a:pPr>
            <a:r>
              <a:rPr lang="en-US" b="1" i="0" dirty="0">
                <a:effectLst/>
                <a:latin typeface="Segoe UI" panose="020B0502040204020203" pitchFamily="34" charset="0"/>
              </a:rPr>
              <a:t>Event driven flows </a:t>
            </a:r>
            <a:r>
              <a:rPr lang="en-US" b="0" i="0" dirty="0">
                <a:effectLst/>
                <a:latin typeface="Segoe UI" panose="020B0502040204020203" pitchFamily="34" charset="0"/>
              </a:rPr>
              <a:t>- These are flows that you build with a trigger and then one or more actions. There are a multitude of triggers and actions available, thanks to the existing connectors. You will see these as My flows and Team flows in Power Automate. The only difference between a My flow and a Team flow is ownership. With a My flow you are the sole owner, while a Team flow has more than one owner.</a:t>
            </a:r>
          </a:p>
          <a:p>
            <a:pPr marL="171450" indent="-171450" algn="l">
              <a:buFont typeface="Arial" panose="020B0604020202020204" pitchFamily="34" charset="0"/>
              <a:buChar char="•"/>
            </a:pPr>
            <a:r>
              <a:rPr lang="en-US" b="1" i="0" dirty="0">
                <a:effectLst/>
                <a:latin typeface="Segoe UI" panose="020B0502040204020203" pitchFamily="34" charset="0"/>
              </a:rPr>
              <a:t>Business process flows </a:t>
            </a:r>
            <a:r>
              <a:rPr lang="en-US" b="0" i="0" dirty="0">
                <a:effectLst/>
                <a:latin typeface="Segoe UI" panose="020B0502040204020203" pitchFamily="34" charset="0"/>
              </a:rPr>
              <a:t>- These flows are built to augment the experience when using Model-driven apps and Dataverse. Use these to create a guided experience in your Model-driven apps.</a:t>
            </a:r>
          </a:p>
          <a:p>
            <a:pPr marL="171450" indent="-171450" algn="l">
              <a:buFont typeface="Arial" panose="020B0604020202020204" pitchFamily="34" charset="0"/>
              <a:buChar char="•"/>
            </a:pPr>
            <a:r>
              <a:rPr lang="en-US" b="1" i="0" dirty="0">
                <a:effectLst/>
                <a:latin typeface="Segoe UI" panose="020B0502040204020203" pitchFamily="34" charset="0"/>
              </a:rPr>
              <a:t>Desktop flows </a:t>
            </a:r>
            <a:r>
              <a:rPr lang="en-US" b="0" i="0" dirty="0">
                <a:effectLst/>
                <a:latin typeface="Segoe UI" panose="020B0502040204020203" pitchFamily="34" charset="0"/>
              </a:rPr>
              <a:t>– Formerly known as UI flows. These robotic process automation (RPA) flows allow you to record yourself performing actions on your desktop or within a web browser. You can then trigger a flow to perform that process for you. You can also pass data in or get data out of the process, letting you automate even "manual" business processes.</a:t>
            </a:r>
          </a:p>
          <a:p>
            <a:br>
              <a:rPr lang="en-US" dirty="0"/>
            </a:br>
            <a:br>
              <a:rPr lang="en-US" dirty="0"/>
            </a:b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6/10/2021 7:37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74</a:t>
            </a:fld>
            <a:endParaRPr lang="en-US"/>
          </a:p>
        </p:txBody>
      </p:sp>
    </p:spTree>
    <p:extLst>
      <p:ext uri="{BB962C8B-B14F-4D97-AF65-F5344CB8AC3E}">
        <p14:creationId xmlns:p14="http://schemas.microsoft.com/office/powerpoint/2010/main" val="85369472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6/10/2021 7:37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76</a:t>
            </a:fld>
            <a:endParaRPr lang="en-US"/>
          </a:p>
        </p:txBody>
      </p:sp>
    </p:spTree>
    <p:extLst>
      <p:ext uri="{BB962C8B-B14F-4D97-AF65-F5344CB8AC3E}">
        <p14:creationId xmlns:p14="http://schemas.microsoft.com/office/powerpoint/2010/main" val="188842805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panose="020B0502040204020203" pitchFamily="34" charset="0"/>
              </a:rPr>
              <a:t>With the hundreds of triggers, actions and connectors, sometimes the hardest part about Power Automate can be figuring out where to get started. To help you get started, there are countless flow templates available to help you build a solution. To see all of the available templates you can sign into </a:t>
            </a:r>
            <a:r>
              <a:rPr lang="en-US" b="0" i="0" u="none" strike="noStrike" dirty="0">
                <a:effectLst/>
                <a:latin typeface="Segoe UI" panose="020B0502040204020203" pitchFamily="34" charset="0"/>
                <a:hlinkClick r:id="rId3"/>
              </a:rPr>
              <a:t>Power Automate</a:t>
            </a:r>
            <a:r>
              <a:rPr lang="en-US" b="0" i="0" dirty="0">
                <a:effectLst/>
                <a:latin typeface="Segoe UI" panose="020B0502040204020203" pitchFamily="34" charset="0"/>
              </a:rPr>
              <a:t> , and select </a:t>
            </a:r>
            <a:r>
              <a:rPr lang="en-US" b="1" i="0" dirty="0">
                <a:effectLst/>
                <a:latin typeface="Segoe UI" panose="020B0502040204020203" pitchFamily="34" charset="0"/>
              </a:rPr>
              <a:t>Templates</a:t>
            </a:r>
            <a:r>
              <a:rPr lang="en-US" b="0" i="0" dirty="0">
                <a:effectLst/>
                <a:latin typeface="Segoe UI" panose="020B0502040204020203" pitchFamily="34" charset="0"/>
              </a:rPr>
              <a:t> from the left-hand menu.</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From here, you can search by a specific word or phrase like "Common Data Service" (Dataverse) or you can browse based on category.</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If you click on a specific template, you will see details about the template including the data sources it will connect to.</a:t>
            </a:r>
          </a:p>
          <a:p>
            <a:endParaRPr lang="en-US" b="0" i="0" dirty="0">
              <a:effectLst/>
              <a:latin typeface="Segoe UI" panose="020B0502040204020203" pitchFamily="34"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b="1" i="0" dirty="0">
                <a:effectLst/>
                <a:latin typeface="Segoe UI" panose="020B0502040204020203" pitchFamily="34" charset="0"/>
              </a:rPr>
              <a:t>Create a flow to save email attachments to OneDrive for Business</a:t>
            </a:r>
          </a:p>
          <a:p>
            <a:pPr marL="228600" indent="-228600" algn="l">
              <a:buFont typeface="+mj-lt"/>
              <a:buAutoNum type="arabicPeriod"/>
            </a:pPr>
            <a:r>
              <a:rPr lang="en-US" b="0" i="0" dirty="0">
                <a:effectLst/>
                <a:latin typeface="Segoe UI" panose="020B0502040204020203" pitchFamily="34" charset="0"/>
              </a:rPr>
              <a:t>From the list of templates search for "</a:t>
            </a:r>
            <a:r>
              <a:rPr lang="en-US" b="1" i="0" dirty="0">
                <a:effectLst/>
                <a:latin typeface="Segoe UI" panose="020B0502040204020203" pitchFamily="34" charset="0"/>
              </a:rPr>
              <a:t>Save Office 365 email attachments to OneDrive for Business</a:t>
            </a:r>
            <a:r>
              <a:rPr lang="en-US" b="0" i="0" dirty="0">
                <a:effectLst/>
                <a:latin typeface="Segoe UI" panose="020B0502040204020203" pitchFamily="34" charset="0"/>
              </a:rPr>
              <a:t>" and then </a:t>
            </a:r>
            <a:r>
              <a:rPr lang="en-US" b="1" i="0" dirty="0">
                <a:effectLst/>
                <a:latin typeface="Segoe UI" panose="020B0502040204020203" pitchFamily="34" charset="0"/>
              </a:rPr>
              <a:t>click on the template</a:t>
            </a:r>
            <a:r>
              <a:rPr lang="en-US" b="0" i="0" dirty="0">
                <a:effectLst/>
                <a:latin typeface="Segoe UI" panose="020B0502040204020203" pitchFamily="34" charset="0"/>
              </a:rPr>
              <a:t> to start using it.</a:t>
            </a:r>
          </a:p>
          <a:p>
            <a:pPr marL="228600" indent="-228600" algn="l">
              <a:buFont typeface="+mj-lt"/>
              <a:buAutoNum type="arabicPeriod"/>
            </a:pPr>
            <a:r>
              <a:rPr lang="en-US" b="0" i="0" dirty="0">
                <a:effectLst/>
                <a:latin typeface="Segoe UI" panose="020B0502040204020203" pitchFamily="34" charset="0"/>
              </a:rPr>
              <a:t>Click </a:t>
            </a:r>
            <a:r>
              <a:rPr lang="en-US" b="1" i="0" dirty="0">
                <a:effectLst/>
                <a:latin typeface="Segoe UI" panose="020B0502040204020203" pitchFamily="34" charset="0"/>
              </a:rPr>
              <a:t>Create Flow</a:t>
            </a:r>
            <a:r>
              <a:rPr lang="en-US" b="0" i="0" dirty="0">
                <a:effectLst/>
                <a:latin typeface="Segoe UI" panose="020B0502040204020203" pitchFamily="34" charset="0"/>
              </a:rPr>
              <a:t> at the bottom of the screen to create the flow.</a:t>
            </a:r>
          </a:p>
          <a:p>
            <a:pPr marL="228600" indent="-228600" algn="l">
              <a:buFont typeface="+mj-lt"/>
              <a:buAutoNum type="arabicPeriod"/>
            </a:pPr>
            <a:endParaRPr lang="en-US" b="0" i="0" dirty="0">
              <a:effectLst/>
              <a:latin typeface="Segoe UI" panose="020B0502040204020203" pitchFamily="34" charset="0"/>
            </a:endParaRP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6/10/2021 7:37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77</a:t>
            </a:fld>
            <a:endParaRPr lang="en-US"/>
          </a:p>
        </p:txBody>
      </p:sp>
    </p:spTree>
    <p:extLst>
      <p:ext uri="{BB962C8B-B14F-4D97-AF65-F5344CB8AC3E}">
        <p14:creationId xmlns:p14="http://schemas.microsoft.com/office/powerpoint/2010/main" val="119039379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panose="020B0502040204020203" pitchFamily="34" charset="0"/>
              </a:rPr>
              <a:t>Keep these concepts in mind when building flows:</a:t>
            </a:r>
          </a:p>
          <a:p>
            <a:pPr marL="171450" indent="-171450" algn="l">
              <a:buFont typeface="Arial" panose="020B0604020202020204" pitchFamily="34" charset="0"/>
              <a:buChar char="•"/>
            </a:pPr>
            <a:r>
              <a:rPr lang="en-US" b="0" i="0" dirty="0">
                <a:effectLst/>
                <a:latin typeface="Segoe UI" panose="020B0502040204020203" pitchFamily="34" charset="0"/>
              </a:rPr>
              <a:t>Every flow has two main parts: a trigger, and one or more actions.</a:t>
            </a:r>
          </a:p>
          <a:p>
            <a:pPr marL="171450" indent="-171450" algn="l">
              <a:buFont typeface="Arial" panose="020B0604020202020204" pitchFamily="34" charset="0"/>
              <a:buChar char="•"/>
            </a:pPr>
            <a:r>
              <a:rPr lang="en-US" b="0" i="0" dirty="0">
                <a:effectLst/>
                <a:latin typeface="Segoe UI" panose="020B0502040204020203" pitchFamily="34" charset="0"/>
              </a:rPr>
              <a:t>You can think of the trigger as the starting action for the flow. The trigger can be something like a new email arriving in your inbox or a new item being added to a SharePoint list.</a:t>
            </a:r>
          </a:p>
          <a:p>
            <a:pPr marL="171450" indent="-171450" algn="l">
              <a:buFont typeface="Arial" panose="020B0604020202020204" pitchFamily="34" charset="0"/>
              <a:buChar char="•"/>
            </a:pPr>
            <a:r>
              <a:rPr lang="en-US" b="0" i="0" dirty="0">
                <a:effectLst/>
                <a:latin typeface="Segoe UI" panose="020B0502040204020203" pitchFamily="34" charset="0"/>
              </a:rPr>
              <a:t>Actions are what you want to happen when a trigger is invoked. For example, the new email trigger will start the action of creating a new file on OneDrive for Business. Other examples of actions include sending an email, posting a tweet, and starting an approval.</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Some examples of types of actions you can have in a flow include:</a:t>
            </a:r>
          </a:p>
          <a:p>
            <a:pPr marL="171450" indent="-171450" algn="l">
              <a:buFont typeface="Arial" panose="020B0604020202020204" pitchFamily="34" charset="0"/>
              <a:buChar char="•"/>
            </a:pPr>
            <a:r>
              <a:rPr lang="en-US" b="1" i="0" dirty="0">
                <a:effectLst/>
                <a:latin typeface="Segoe UI" panose="020B0502040204020203" pitchFamily="34" charset="0"/>
              </a:rPr>
              <a:t>Loops</a:t>
            </a:r>
            <a:r>
              <a:rPr lang="en-US" b="0" i="0" dirty="0">
                <a:effectLst/>
                <a:latin typeface="Segoe UI" panose="020B0502040204020203" pitchFamily="34" charset="0"/>
              </a:rPr>
              <a:t> – Runs an action until conditions are met to move to the next step of the flow</a:t>
            </a:r>
          </a:p>
          <a:p>
            <a:pPr marL="171450" indent="-171450" algn="l">
              <a:buFont typeface="Arial" panose="020B0604020202020204" pitchFamily="34" charset="0"/>
              <a:buChar char="•"/>
            </a:pPr>
            <a:r>
              <a:rPr lang="en-US" b="1" i="0" dirty="0">
                <a:effectLst/>
                <a:latin typeface="Segoe UI" panose="020B0502040204020203" pitchFamily="34" charset="0"/>
              </a:rPr>
              <a:t>Switch</a:t>
            </a:r>
            <a:r>
              <a:rPr lang="en-US" b="0" i="0" dirty="0">
                <a:effectLst/>
                <a:latin typeface="Segoe UI" panose="020B0502040204020203" pitchFamily="34" charset="0"/>
              </a:rPr>
              <a:t> – Identifies a single case to execute based on the evaluation of input</a:t>
            </a:r>
          </a:p>
          <a:p>
            <a:pPr marL="171450" indent="-171450" algn="l">
              <a:buFont typeface="Arial" panose="020B0604020202020204" pitchFamily="34" charset="0"/>
              <a:buChar char="•"/>
            </a:pPr>
            <a:r>
              <a:rPr lang="en-US" b="1" i="0" dirty="0">
                <a:effectLst/>
                <a:latin typeface="Segoe UI" panose="020B0502040204020203" pitchFamily="34" charset="0"/>
              </a:rPr>
              <a:t>Do Until</a:t>
            </a:r>
            <a:r>
              <a:rPr lang="en-US" b="0" i="0" dirty="0">
                <a:effectLst/>
                <a:latin typeface="Segoe UI" panose="020B0502040204020203" pitchFamily="34" charset="0"/>
              </a:rPr>
              <a:t> – Executes a block of actions until a specified condition evaluates to true</a:t>
            </a:r>
          </a:p>
          <a:p>
            <a:pPr marL="171450" indent="-171450" algn="l">
              <a:buFont typeface="Arial" panose="020B0604020202020204" pitchFamily="34" charset="0"/>
              <a:buChar char="•"/>
            </a:pPr>
            <a:r>
              <a:rPr lang="en-US" b="1" i="0" dirty="0">
                <a:effectLst/>
                <a:latin typeface="Segoe UI" panose="020B0502040204020203" pitchFamily="34" charset="0"/>
              </a:rPr>
              <a:t>Apply to each</a:t>
            </a:r>
            <a:r>
              <a:rPr lang="en-US" b="0" i="0" dirty="0">
                <a:effectLst/>
                <a:latin typeface="Segoe UI" panose="020B0502040204020203" pitchFamily="34" charset="0"/>
              </a:rPr>
              <a:t> – Executes a block of actions for each item in the input array</a:t>
            </a:r>
          </a:p>
          <a:p>
            <a:pPr marL="171450" indent="-171450" algn="l">
              <a:buFont typeface="Arial" panose="020B0604020202020204" pitchFamily="34" charset="0"/>
              <a:buChar char="•"/>
            </a:pPr>
            <a:r>
              <a:rPr lang="en-US" b="1" i="0" dirty="0">
                <a:effectLst/>
                <a:latin typeface="Segoe UI" panose="020B0502040204020203" pitchFamily="34" charset="0"/>
              </a:rPr>
              <a:t>Expressions</a:t>
            </a:r>
            <a:r>
              <a:rPr lang="en-US" b="0" i="0" dirty="0">
                <a:effectLst/>
                <a:latin typeface="Segoe UI" panose="020B0502040204020203" pitchFamily="34" charset="0"/>
              </a:rPr>
              <a:t> – underlying definition that describes the actual logic that runs in your flow that can be manually written</a:t>
            </a:r>
          </a:p>
          <a:p>
            <a:pPr marL="171450" indent="-171450" algn="l">
              <a:buFont typeface="Arial" panose="020B0604020202020204" pitchFamily="34" charset="0"/>
              <a:buChar char="•"/>
            </a:pPr>
            <a:endParaRPr lang="en-US" b="0" i="0" dirty="0">
              <a:effectLst/>
              <a:latin typeface="Segoe UI" panose="020B0502040204020203" pitchFamily="34" charset="0"/>
            </a:endParaRPr>
          </a:p>
          <a:p>
            <a:pPr algn="l"/>
            <a:r>
              <a:rPr lang="en-US" b="0" i="0" dirty="0">
                <a:effectLst/>
                <a:latin typeface="Segoe UI" panose="020B0502040204020203" pitchFamily="34" charset="0"/>
              </a:rPr>
              <a:t>You can also perform data operations in your flow, such as Compose, Create CSV table, Join, or Select. These concepts will come into play later when you build your own flows from scratch.</a:t>
            </a:r>
          </a:p>
          <a:p>
            <a:br>
              <a:rPr lang="en-US" dirty="0"/>
            </a:b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6/10/2021 7:37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78</a:t>
            </a:fld>
            <a:endParaRPr lang="en-US"/>
          </a:p>
        </p:txBody>
      </p:sp>
    </p:spTree>
    <p:extLst>
      <p:ext uri="{BB962C8B-B14F-4D97-AF65-F5344CB8AC3E}">
        <p14:creationId xmlns:p14="http://schemas.microsoft.com/office/powerpoint/2010/main" val="231131295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effectLst/>
                <a:latin typeface="Segoe UI" panose="020B0502040204020203" pitchFamily="34" charset="0"/>
              </a:rPr>
              <a:t>With Power Automate, you do not think of running a flow the same way as you do with running a Power Apps app. Instead, you perform the activity that triggers the flow to run. In the case of the previous flow, instead of periodically running the flow manually, it would automatically run every time a new email is received with an attachment. This is because the flow has the trigger that determines when it should run.</a:t>
            </a:r>
          </a:p>
          <a:p>
            <a:endParaRPr lang="en-US" b="0" i="0" dirty="0">
              <a:effectLst/>
              <a:latin typeface="Segoe UI" panose="020B0502040204020203" pitchFamily="34" charset="0"/>
            </a:endParaRP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6/10/2021 7:37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79</a:t>
            </a:fld>
            <a:endParaRPr lang="en-US"/>
          </a:p>
        </p:txBody>
      </p:sp>
    </p:spTree>
    <p:extLst>
      <p:ext uri="{BB962C8B-B14F-4D97-AF65-F5344CB8AC3E}">
        <p14:creationId xmlns:p14="http://schemas.microsoft.com/office/powerpoint/2010/main" val="190459502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sz="1800" b="1" dirty="0">
                <a:effectLst/>
                <a:latin typeface="Calibri" panose="020F0502020204030204" pitchFamily="34" charset="0"/>
                <a:ea typeface="DengXian" panose="02010600030101010101" pitchFamily="2" charset="-122"/>
              </a:rPr>
              <a:t>Create the flow:</a:t>
            </a:r>
            <a:endParaRPr lang="en-US" b="1" i="0" dirty="0">
              <a:effectLst/>
              <a:latin typeface="Segoe UI" panose="020B0502040204020203" pitchFamily="34" charset="0"/>
            </a:endParaRPr>
          </a:p>
          <a:p>
            <a:pPr algn="l"/>
            <a:r>
              <a:rPr lang="en-US" b="0" i="0" dirty="0">
                <a:effectLst/>
                <a:latin typeface="Segoe UI" panose="020B0502040204020203" pitchFamily="34" charset="0"/>
              </a:rPr>
              <a:t>For example, if you want the flow to run every two weeks, enter </a:t>
            </a:r>
            <a:r>
              <a:rPr lang="en-US" b="0" i="1" dirty="0">
                <a:effectLst/>
                <a:latin typeface="Segoe UI" panose="020B0502040204020203" pitchFamily="34" charset="0"/>
              </a:rPr>
              <a:t>2</a:t>
            </a:r>
            <a:r>
              <a:rPr lang="en-US" b="0" i="0" dirty="0">
                <a:effectLst/>
                <a:latin typeface="Segoe UI" panose="020B0502040204020203" pitchFamily="34" charset="0"/>
              </a:rPr>
              <a:t> in the </a:t>
            </a:r>
            <a:r>
              <a:rPr lang="en-US" b="1" i="0" dirty="0">
                <a:effectLst/>
                <a:latin typeface="Segoe UI" panose="020B0502040204020203" pitchFamily="34" charset="0"/>
              </a:rPr>
              <a:t>Interval</a:t>
            </a:r>
            <a:r>
              <a:rPr lang="en-US" b="0" i="0" dirty="0">
                <a:effectLst/>
                <a:latin typeface="Segoe UI" panose="020B0502040204020203" pitchFamily="34" charset="0"/>
              </a:rPr>
              <a:t> field, and select </a:t>
            </a:r>
            <a:r>
              <a:rPr lang="en-US" b="0" i="1" dirty="0">
                <a:effectLst/>
                <a:latin typeface="Segoe UI" panose="020B0502040204020203" pitchFamily="34" charset="0"/>
              </a:rPr>
              <a:t>Week</a:t>
            </a:r>
            <a:r>
              <a:rPr lang="en-US" b="0" i="0" dirty="0">
                <a:effectLst/>
                <a:latin typeface="Segoe UI" panose="020B0502040204020203" pitchFamily="34" charset="0"/>
              </a:rPr>
              <a:t> in the </a:t>
            </a:r>
            <a:r>
              <a:rPr lang="en-US" b="1" i="0" dirty="0">
                <a:effectLst/>
                <a:latin typeface="Segoe UI" panose="020B0502040204020203" pitchFamily="34" charset="0"/>
              </a:rPr>
              <a:t>Frequency</a:t>
            </a:r>
            <a:r>
              <a:rPr lang="en-US" b="0" i="0" dirty="0">
                <a:effectLst/>
                <a:latin typeface="Segoe UI" panose="020B0502040204020203" pitchFamily="34" charset="0"/>
              </a:rPr>
              <a:t> field. You can also specify the day of the week your flow should run. The text at the bottom of the dialog box explains your inputs in plain language.</a:t>
            </a:r>
            <a:endParaRPr lang="en-US" b="1" i="0" dirty="0">
              <a:effectLst/>
              <a:latin typeface="Segoe UI" panose="020B0502040204020203" pitchFamily="34" charset="0"/>
            </a:endParaRPr>
          </a:p>
          <a:p>
            <a:pPr algn="l"/>
            <a:endParaRPr lang="en-US" b="1" i="0" dirty="0">
              <a:effectLst/>
              <a:latin typeface="Segoe UI" panose="020B0502040204020203" pitchFamily="34" charset="0"/>
            </a:endParaRPr>
          </a:p>
          <a:p>
            <a:pPr algn="l"/>
            <a:r>
              <a:rPr lang="en-US" b="1" i="0" dirty="0">
                <a:effectLst/>
                <a:latin typeface="Segoe UI" panose="020B0502040204020203" pitchFamily="34" charset="0"/>
              </a:rPr>
              <a:t>Specify advanced options</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b="0" i="0" dirty="0">
                <a:effectLst/>
                <a:latin typeface="Segoe UI" panose="020B0502040204020203" pitchFamily="34" charset="0"/>
              </a:rPr>
              <a:t>For example, set up the flow as shown in the following graphic to start it no earlier than noon (Pacific time) on Monday, January 1, 2018, and to run it every two weeks, at 5:30 PM (Pacific time) on Tuesday.</a:t>
            </a:r>
            <a:endParaRPr lang="en-US" b="1" i="0" dirty="0">
              <a:effectLst/>
              <a:latin typeface="Segoe UI" panose="020B0502040204020203" pitchFamily="34"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b="1" i="0" dirty="0">
              <a:effectLst/>
              <a:latin typeface="Segoe UI" panose="020B0502040204020203" pitchFamily="34"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b="1" i="0" dirty="0">
                <a:effectLst/>
                <a:latin typeface="Segoe UI" panose="020B0502040204020203" pitchFamily="34" charset="0"/>
              </a:rPr>
              <a:t>Use the compose action</a:t>
            </a:r>
          </a:p>
          <a:p>
            <a:r>
              <a:rPr lang="en-US" b="0" i="0" dirty="0">
                <a:effectLst/>
                <a:latin typeface="Segoe UI" panose="020B0502040204020203" pitchFamily="34" charset="0"/>
              </a:rPr>
              <a:t>Use the </a:t>
            </a:r>
            <a:r>
              <a:rPr lang="en-US" b="1" i="0" dirty="0">
                <a:effectLst/>
                <a:latin typeface="Segoe UI" panose="020B0502040204020203" pitchFamily="34" charset="0"/>
              </a:rPr>
              <a:t>Data Operation - Compose</a:t>
            </a:r>
            <a:r>
              <a:rPr lang="en-US" b="0" i="0" dirty="0">
                <a:effectLst/>
                <a:latin typeface="Segoe UI" panose="020B0502040204020203" pitchFamily="34" charset="0"/>
              </a:rPr>
              <a:t> (compose) action to save yourself from entering identical data multiple times when you are designing a flow. </a:t>
            </a: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6/10/2021 7:37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80</a:t>
            </a:fld>
            <a:endParaRPr lang="en-US"/>
          </a:p>
        </p:txBody>
      </p:sp>
    </p:spTree>
    <p:extLst>
      <p:ext uri="{BB962C8B-B14F-4D97-AF65-F5344CB8AC3E}">
        <p14:creationId xmlns:p14="http://schemas.microsoft.com/office/powerpoint/2010/main" val="132466236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effectLst/>
                <a:latin typeface="Segoe UI" panose="020B0502040204020203" pitchFamily="34" charset="0"/>
              </a:rPr>
              <a:t>Create a Flow using a button through the Power Automate mobile app</a:t>
            </a:r>
            <a:endParaRPr lang="en-US" b="0" i="0" dirty="0">
              <a:effectLst/>
              <a:latin typeface="Segoe UI" panose="020B0502040204020203" pitchFamily="34" charset="0"/>
            </a:endParaRPr>
          </a:p>
          <a:p>
            <a:pPr algn="l"/>
            <a:r>
              <a:rPr lang="en-US" b="0" i="0" dirty="0">
                <a:effectLst/>
                <a:latin typeface="Segoe UI" panose="020B0502040204020203" pitchFamily="34" charset="0"/>
              </a:rPr>
              <a:t>First, you'll need to download and install the Power Automate mobile app from your app store.</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After it's installed, start it and sign in.</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When you first start the app, you'll see the Activity Feed. The Activity Feed is the place to see what's happening with your flows. It won't be the full experience you'd expect from your PC, but it will show you useful details.</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For example, you'll see a flow's last activity. You can see whether the flow succeeded or failed. If it failed, you'll see which step it failed on.</a:t>
            </a:r>
          </a:p>
          <a:p>
            <a:br>
              <a:rPr lang="en-US" dirty="0"/>
            </a:br>
            <a:endParaRPr lang="en-US" b="0" i="0" dirty="0">
              <a:effectLst/>
              <a:latin typeface="Segoe UI" panose="020B0502040204020203" pitchFamily="34" charset="0"/>
            </a:endParaRPr>
          </a:p>
          <a:p>
            <a:pPr algn="l"/>
            <a:endParaRPr lang="en-US" b="0" i="0" dirty="0">
              <a:effectLst/>
              <a:latin typeface="Segoe UI" panose="020B0502040204020203" pitchFamily="34" charset="0"/>
            </a:endParaRPr>
          </a:p>
          <a:p>
            <a:br>
              <a:rPr lang="en-US" dirty="0"/>
            </a:b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6/10/2021 7:37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81</a:t>
            </a:fld>
            <a:endParaRPr lang="en-US"/>
          </a:p>
        </p:txBody>
      </p:sp>
    </p:spTree>
    <p:extLst>
      <p:ext uri="{BB962C8B-B14F-4D97-AF65-F5344CB8AC3E}">
        <p14:creationId xmlns:p14="http://schemas.microsoft.com/office/powerpoint/2010/main" val="363649853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b="1" dirty="0">
                <a:effectLst/>
              </a:rPr>
              <a:t>Stage Name</a:t>
            </a:r>
            <a:r>
              <a:rPr lang="en-US" dirty="0">
                <a:effectLst/>
              </a:rPr>
              <a:t>: You can change the stage name after you create the stage.</a:t>
            </a:r>
          </a:p>
          <a:p>
            <a:pPr lvl="1"/>
            <a:r>
              <a:rPr lang="en-US" b="1" dirty="0">
                <a:effectLst/>
              </a:rPr>
              <a:t>Table (entity)</a:t>
            </a:r>
            <a:r>
              <a:rPr lang="en-US" dirty="0">
                <a:effectLst/>
              </a:rPr>
              <a:t>: You can change the table for any stage except the first one.</a:t>
            </a:r>
          </a:p>
          <a:p>
            <a:pPr lvl="1"/>
            <a:r>
              <a:rPr lang="en-US" b="1" dirty="0">
                <a:effectLst/>
              </a:rPr>
              <a:t>Stage Category</a:t>
            </a:r>
            <a:r>
              <a:rPr lang="en-US" dirty="0">
                <a:effectLst/>
              </a:rPr>
              <a:t>: A category lets you group stages by the type of action. It's useful for reports that will group records by the stage that they're in. The options for the stage category come from the Stage Category global option set. You can add more options to this global option set and change the labels of existing options. You can also delete options, but we recommend that you keep the existing options. If you delete an option, you won't be able to add it back later. If you don't want an option to be used, change the label to Do not use.</a:t>
            </a:r>
          </a:p>
          <a:p>
            <a:pPr lvl="1"/>
            <a:r>
              <a:rPr lang="en-US" b="1" dirty="0">
                <a:effectLst/>
              </a:rPr>
              <a:t>Relationship</a:t>
            </a:r>
            <a:r>
              <a:rPr lang="en-US" dirty="0">
                <a:effectLst/>
              </a:rPr>
              <a:t>: Enter a relationship when the preceding stage in the process is based on a different table than the current stage. For the current stage, select </a:t>
            </a:r>
            <a:r>
              <a:rPr lang="en-US" b="1" dirty="0" err="1">
                <a:effectLst/>
              </a:rPr>
              <a:t>Select</a:t>
            </a:r>
            <a:r>
              <a:rPr lang="en-US" b="1" dirty="0">
                <a:effectLst/>
              </a:rPr>
              <a:t> relationships</a:t>
            </a:r>
            <a:r>
              <a:rPr lang="en-US" dirty="0">
                <a:effectLst/>
              </a:rPr>
              <a:t>, and then specify the relationship that should be used when the flow moves between the two stages. We recommend that you specify relationships, because they provide the following benefits:</a:t>
            </a:r>
          </a:p>
          <a:p>
            <a:pPr lvl="2"/>
            <a:r>
              <a:rPr lang="en-US" dirty="0">
                <a:effectLst/>
              </a:rPr>
              <a:t>Attribute maps are often defined for relationships. These attribute maps automatically carry over data between records. Therefore, they help minimize the amount data entry that's required.</a:t>
            </a:r>
          </a:p>
          <a:p>
            <a:pPr lvl="2"/>
            <a:r>
              <a:rPr lang="en-US" dirty="0">
                <a:effectLst/>
              </a:rPr>
              <a:t>When you select </a:t>
            </a:r>
            <a:r>
              <a:rPr lang="en-US" b="1" dirty="0">
                <a:effectLst/>
              </a:rPr>
              <a:t>Next Stage</a:t>
            </a:r>
            <a:r>
              <a:rPr lang="en-US" dirty="0">
                <a:effectLst/>
              </a:rPr>
              <a:t> on the process bar for a record, any records that use the relationship are listed in the process flow. Therefore, the reuse of records in the process is promoted. In addition, you can use workflows to automate the creation of records. Users then just have to select the workflow instead of creating a record. Therefore, the process is streamlined.</a:t>
            </a:r>
          </a:p>
          <a:p>
            <a:pPr lvl="1"/>
            <a:r>
              <a:rPr lang="en-US" b="1" dirty="0">
                <a:effectLst/>
              </a:rPr>
              <a:t>Set Process Flow Order</a:t>
            </a:r>
            <a:r>
              <a:rPr lang="en-US" dirty="0">
                <a:effectLst/>
              </a:rPr>
              <a:t>: If you have more than one business process flow for a table (record type), you must specify which process is automatically assigned to new records. On the action bar, select Order Process Flow. For new records or records that don't already have a process flow associated with them, the first business process flow that a user has access to will be used.</a:t>
            </a:r>
          </a:p>
          <a:p>
            <a:pPr lvl="1"/>
            <a:r>
              <a:rPr lang="en-US" b="1" dirty="0">
                <a:effectLst/>
              </a:rPr>
              <a:t>Enable Security Roles</a:t>
            </a:r>
            <a:r>
              <a:rPr lang="en-US" dirty="0">
                <a:effectLst/>
              </a:rPr>
              <a:t>: A user's access to a business process flow depends on the privileges that are defined for the business process flow in the security role that's assigned to the user. By default, only the System Administrator and System Customizer security roles can view a new business process flow.</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6/10/2021 7:37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82</a:t>
            </a:fld>
            <a:endParaRPr lang="en-US"/>
          </a:p>
        </p:txBody>
      </p:sp>
    </p:spTree>
    <p:extLst>
      <p:ext uri="{BB962C8B-B14F-4D97-AF65-F5344CB8AC3E}">
        <p14:creationId xmlns:p14="http://schemas.microsoft.com/office/powerpoint/2010/main" val="132466236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CB9C95-065E-427E-B067-A9D5E8863451}" type="slidenum">
              <a:rPr lang="en-US" smtClean="0"/>
              <a:t>83</a:t>
            </a:fld>
            <a:endParaRPr lang="en-US"/>
          </a:p>
        </p:txBody>
      </p:sp>
    </p:spTree>
    <p:extLst>
      <p:ext uri="{BB962C8B-B14F-4D97-AF65-F5344CB8AC3E}">
        <p14:creationId xmlns:p14="http://schemas.microsoft.com/office/powerpoint/2010/main" val="11854597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B432F0-E49E-4C04-A383-401B93C7130B}" type="slidenum">
              <a:rPr lang="en-US" smtClean="0"/>
              <a:t>11</a:t>
            </a:fld>
            <a:endParaRPr lang="en-US"/>
          </a:p>
        </p:txBody>
      </p:sp>
    </p:spTree>
    <p:extLst>
      <p:ext uri="{BB962C8B-B14F-4D97-AF65-F5344CB8AC3E}">
        <p14:creationId xmlns:p14="http://schemas.microsoft.com/office/powerpoint/2010/main" val="68222111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u="none" strike="noStrike" kern="1200" dirty="0">
                <a:solidFill>
                  <a:schemeClr val="tx1"/>
                </a:solidFill>
                <a:effectLst/>
                <a:latin typeface="Segoe UI Light" pitchFamily="34" charset="0"/>
                <a:ea typeface="+mn-ea"/>
                <a:cs typeface="+mn-cs"/>
              </a:rPr>
              <a:t>Microsoft Power BI is a collection of software services, apps, and connectors that work together to turn your unrelated sources of data into coherent, visually immersive, and interactive insights. </a:t>
            </a:r>
          </a:p>
          <a:p>
            <a:endParaRPr lang="en-US" sz="882" b="0" i="0" u="none" strike="noStrike" kern="1200" dirty="0">
              <a:solidFill>
                <a:schemeClr val="tx1"/>
              </a:solidFill>
              <a:effectLst/>
              <a:latin typeface="Segoe UI Light" pitchFamily="34" charset="0"/>
              <a:ea typeface="+mn-ea"/>
              <a:cs typeface="+mn-cs"/>
            </a:endParaRPr>
          </a:p>
          <a:p>
            <a:r>
              <a:rPr lang="en-US" sz="882" b="0" i="0" u="none" strike="noStrike" kern="1200" dirty="0">
                <a:solidFill>
                  <a:schemeClr val="tx1"/>
                </a:solidFill>
                <a:effectLst/>
                <a:latin typeface="Segoe UI Light" pitchFamily="34" charset="0"/>
                <a:ea typeface="+mn-ea"/>
                <a:cs typeface="+mn-cs"/>
              </a:rPr>
              <a:t>Whether your data is a simple Microsoft Excel workbook, or a collection of cloud-based and on-premises hybrid data warehouses, Power BI lets you easily connect to your data sources, clean, and model your data without affecting the underlying source, visualize (or discover) what's important, and share that with anyone or everyone you want.</a:t>
            </a:r>
            <a:endParaRPr lang="en-US" dirty="0"/>
          </a:p>
          <a:p>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endParaRPr lang="en-US" b="1" i="0" dirty="0">
              <a:effectLst/>
              <a:latin typeface="Segoe UI" panose="020B0502040204020203" pitchFamily="34" charset="0"/>
            </a:endParaRPr>
          </a:p>
          <a:p>
            <a:endParaRPr lang="en-US" dirty="0"/>
          </a:p>
          <a:p>
            <a:br>
              <a:rPr lang="en-US" dirty="0"/>
            </a:b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6/10/2021 7:37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84</a:t>
            </a:fld>
            <a:endParaRPr lang="en-US"/>
          </a:p>
        </p:txBody>
      </p:sp>
    </p:spTree>
    <p:extLst>
      <p:ext uri="{BB962C8B-B14F-4D97-AF65-F5344CB8AC3E}">
        <p14:creationId xmlns:p14="http://schemas.microsoft.com/office/powerpoint/2010/main" val="57402848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4400" b="1" i="0" dirty="0">
                <a:effectLst/>
                <a:latin typeface="Segoe UI VSS (Regular)"/>
              </a:rPr>
              <a:t>Capacities</a:t>
            </a:r>
          </a:p>
          <a:p>
            <a:pPr algn="l"/>
            <a:r>
              <a:rPr lang="en-US" sz="4400" b="0" i="0" dirty="0">
                <a:effectLst/>
                <a:latin typeface="Segoe UI VSS (Regular)"/>
              </a:rPr>
              <a:t>Capacities are a core Power BI concept representing a set of resources used to host and deliver your Power BI content. Capacities are either </a:t>
            </a:r>
            <a:r>
              <a:rPr lang="en-US" sz="4400" b="0" i="1" dirty="0">
                <a:effectLst/>
                <a:latin typeface="Segoe UI VSS (Regular)"/>
              </a:rPr>
              <a:t>shared</a:t>
            </a:r>
            <a:r>
              <a:rPr lang="en-US" sz="4400" b="0" i="0" dirty="0">
                <a:effectLst/>
                <a:latin typeface="Segoe UI VSS (Regular)"/>
              </a:rPr>
              <a:t> or </a:t>
            </a:r>
            <a:r>
              <a:rPr lang="en-US" sz="4400" b="0" i="1" dirty="0">
                <a:effectLst/>
                <a:latin typeface="Segoe UI VSS (Regular)"/>
              </a:rPr>
              <a:t>dedicated</a:t>
            </a:r>
            <a:r>
              <a:rPr lang="en-US" sz="4400" b="0" i="0" dirty="0">
                <a:effectLst/>
                <a:latin typeface="Segoe UI VSS (Regular)"/>
              </a:rPr>
              <a:t>. A shared capacity is shared with other Microsoft customers, while a dedicated capacity is fully committed to a single customer. Dedicated capacities require a subscription. By default, workspaces are created on a shared capacity.</a:t>
            </a:r>
          </a:p>
          <a:p>
            <a:pPr algn="l"/>
            <a:r>
              <a:rPr lang="en-US" sz="8800" b="1" i="0" dirty="0">
                <a:effectLst/>
                <a:latin typeface="Segoe UI VSS (Regular)"/>
              </a:rPr>
              <a:t>Workspaces</a:t>
            </a:r>
          </a:p>
          <a:p>
            <a:pPr algn="l"/>
            <a:r>
              <a:rPr lang="en-US" sz="8800" b="0" i="0" dirty="0">
                <a:effectLst/>
                <a:latin typeface="Segoe UI VSS (Regular)"/>
              </a:rPr>
              <a:t>Workspaces are containers for dashboards, reports, datasets, and dataflows in Power BI. </a:t>
            </a:r>
            <a:r>
              <a:rPr lang="en-US" sz="9600" b="0" i="0" dirty="0">
                <a:effectLst/>
                <a:latin typeface="Segoe UI" panose="020B0502040204020203" pitchFamily="34" charset="0"/>
              </a:rPr>
              <a:t>There are two types of workspaces: </a:t>
            </a:r>
            <a:r>
              <a:rPr lang="en-US" sz="9600" b="0" i="1" dirty="0">
                <a:effectLst/>
                <a:latin typeface="Segoe UI" panose="020B0502040204020203" pitchFamily="34" charset="0"/>
              </a:rPr>
              <a:t>My workspace</a:t>
            </a:r>
            <a:r>
              <a:rPr lang="en-US" sz="9600" b="0" i="0" dirty="0">
                <a:effectLst/>
                <a:latin typeface="Segoe UI" panose="020B0502040204020203" pitchFamily="34" charset="0"/>
              </a:rPr>
              <a:t> and </a:t>
            </a:r>
            <a:r>
              <a:rPr lang="en-US" sz="9600" b="0" i="1" dirty="0">
                <a:effectLst/>
                <a:latin typeface="Segoe UI" panose="020B0502040204020203" pitchFamily="34" charset="0"/>
              </a:rPr>
              <a:t>workspaces</a:t>
            </a:r>
            <a:r>
              <a:rPr lang="en-US" sz="9600" b="0" i="0" dirty="0">
                <a:effectLst/>
                <a:latin typeface="Segoe UI" panose="020B0502040204020203" pitchFamily="34" charset="0"/>
              </a:rPr>
              <a:t>.</a:t>
            </a:r>
          </a:p>
          <a:p>
            <a:pPr algn="l"/>
            <a:endParaRPr lang="en-US" sz="9600" b="0" i="0" dirty="0">
              <a:effectLst/>
              <a:latin typeface="Segoe UI" panose="020B0502040204020203" pitchFamily="34" charset="0"/>
            </a:endParaRPr>
          </a:p>
          <a:p>
            <a:pPr algn="l">
              <a:buFont typeface="Arial" panose="020B0604020202020204" pitchFamily="34" charset="0"/>
              <a:buChar char="•"/>
            </a:pPr>
            <a:r>
              <a:rPr lang="en-US" sz="9600" b="1" i="0" dirty="0">
                <a:effectLst/>
                <a:latin typeface="Segoe UI" panose="020B0502040204020203" pitchFamily="34" charset="0"/>
              </a:rPr>
              <a:t> My workspace</a:t>
            </a:r>
            <a:r>
              <a:rPr lang="en-US" sz="9600" b="0" i="0" dirty="0">
                <a:effectLst/>
                <a:latin typeface="Segoe UI" panose="020B0502040204020203" pitchFamily="34" charset="0"/>
              </a:rPr>
              <a:t> is the personal workspace for any Power BI customer to work with your own content. Only you have access to your My workspace. You can share dashboards and reports from your My Workspace. If you want to collaborate on dashboards and reports, or create an app, then you want to work in a workspace.</a:t>
            </a:r>
          </a:p>
          <a:p>
            <a:pPr algn="l">
              <a:buFont typeface="Arial" panose="020B0604020202020204" pitchFamily="34" charset="0"/>
              <a:buChar char="•"/>
            </a:pPr>
            <a:r>
              <a:rPr lang="en-US" sz="9600" b="1" i="0" dirty="0">
                <a:effectLst/>
                <a:latin typeface="Segoe UI" panose="020B0502040204020203" pitchFamily="34" charset="0"/>
              </a:rPr>
              <a:t> Workspaces</a:t>
            </a:r>
            <a:r>
              <a:rPr lang="en-US" sz="9600" b="0" i="0" dirty="0">
                <a:effectLst/>
                <a:latin typeface="Segoe UI" panose="020B0502040204020203" pitchFamily="34" charset="0"/>
              </a:rPr>
              <a:t> are used to collaborate and share content with colleagues. You can add colleagues to your workspaces and collaborate on dashboards, reports, and datasets. With one exception, all workspace members need Power BI Pro licenses.</a:t>
            </a:r>
          </a:p>
          <a:p>
            <a:pPr algn="l"/>
            <a:endParaRPr lang="en-US" sz="8800" b="0" i="0" dirty="0">
              <a:effectLst/>
              <a:latin typeface="Segoe UI VSS (Regular)"/>
            </a:endParaRPr>
          </a:p>
          <a:p>
            <a:pPr algn="l"/>
            <a:r>
              <a:rPr lang="en-US" sz="8800" b="0" i="0" dirty="0">
                <a:effectLst/>
                <a:latin typeface="Segoe UI VSS (Regular)"/>
              </a:rPr>
              <a:t>Workspaces are also the places where you create, publish, and manage </a:t>
            </a:r>
            <a:r>
              <a:rPr lang="en-US" sz="8800" b="0" i="1" dirty="0">
                <a:effectLst/>
                <a:latin typeface="Segoe UI VSS (Regular)"/>
              </a:rPr>
              <a:t>apps</a:t>
            </a:r>
            <a:r>
              <a:rPr lang="en-US" sz="8800" b="0" i="0" dirty="0">
                <a:effectLst/>
                <a:latin typeface="Segoe UI VSS (Regular)"/>
              </a:rPr>
              <a:t> for your organization. Think of workspaces as staging areas and containers for the content that will make up a Power BI app. So what is an </a:t>
            </a:r>
            <a:r>
              <a:rPr lang="en-US" sz="8800" b="0" i="1" dirty="0">
                <a:effectLst/>
                <a:latin typeface="Segoe UI VSS (Regular)"/>
              </a:rPr>
              <a:t>app</a:t>
            </a:r>
            <a:r>
              <a:rPr lang="en-US" sz="8800" b="0" i="0" dirty="0">
                <a:effectLst/>
                <a:latin typeface="Segoe UI VSS (Regular)"/>
              </a:rPr>
              <a:t>? An app is a collection of dashboards and reports built to deliver key metrics to the Power BI consumers in your organization. Apps are interactive, but consumers cannot edit them. App consumers, the colleagues who have access to the apps, do not necessarily need Pro licenses.</a:t>
            </a:r>
          </a:p>
          <a:p>
            <a:pPr algn="l"/>
            <a:r>
              <a:rPr lang="en-US" sz="9600" b="1" i="0" dirty="0">
                <a:effectLst/>
                <a:latin typeface="Segoe UI VSS (Regular)"/>
              </a:rPr>
              <a:t>Datasets</a:t>
            </a:r>
          </a:p>
          <a:p>
            <a:pPr algn="l"/>
            <a:r>
              <a:rPr lang="en-US" sz="9600" b="0" i="0" dirty="0">
                <a:effectLst/>
                <a:latin typeface="Segoe UI VSS (Regular)"/>
              </a:rPr>
              <a:t>A </a:t>
            </a:r>
            <a:r>
              <a:rPr lang="en-US" sz="9600" b="1" i="0" dirty="0">
                <a:effectLst/>
                <a:latin typeface="Segoe UI VSS (Regular)"/>
              </a:rPr>
              <a:t>dataset</a:t>
            </a:r>
            <a:r>
              <a:rPr lang="en-US" sz="9600" b="0" i="0" dirty="0">
                <a:effectLst/>
                <a:latin typeface="Segoe UI VSS (Regular)"/>
              </a:rPr>
              <a:t> is a collection of data that you </a:t>
            </a:r>
            <a:r>
              <a:rPr lang="en-US" sz="9600" b="0" i="1" dirty="0">
                <a:effectLst/>
                <a:latin typeface="Segoe UI VSS (Regular)"/>
              </a:rPr>
              <a:t>import</a:t>
            </a:r>
            <a:r>
              <a:rPr lang="en-US" sz="9600" b="0" i="0" dirty="0">
                <a:effectLst/>
                <a:latin typeface="Segoe UI VSS (Regular)"/>
              </a:rPr>
              <a:t> or </a:t>
            </a:r>
            <a:r>
              <a:rPr lang="en-US" sz="9600" b="0" i="1" dirty="0">
                <a:effectLst/>
                <a:latin typeface="Segoe UI VSS (Regular)"/>
              </a:rPr>
              <a:t>connect</a:t>
            </a:r>
            <a:r>
              <a:rPr lang="en-US" sz="9600" b="0" i="0" dirty="0">
                <a:effectLst/>
                <a:latin typeface="Segoe UI VSS (Regular)"/>
              </a:rPr>
              <a:t> to. Power BI lets you connect to and import all sorts of datasets and bring all of it together in one place. Datasets can also source data from dataflows.</a:t>
            </a:r>
          </a:p>
          <a:p>
            <a:pPr algn="l"/>
            <a:r>
              <a:rPr lang="en-US" sz="8800" b="1" i="0" dirty="0">
                <a:effectLst/>
                <a:latin typeface="Segoe UI VSS (Regular)"/>
              </a:rPr>
              <a:t>Shared Datasets</a:t>
            </a:r>
          </a:p>
          <a:p>
            <a:pPr algn="l"/>
            <a:r>
              <a:rPr lang="en-US" sz="8800" b="0" i="0" dirty="0">
                <a:effectLst/>
                <a:latin typeface="Segoe UI VSS (Regular)"/>
              </a:rPr>
              <a:t>Business intelligence is a collaborative activity. It's important to establish standardized datasets that can be the 'one source of truth.' Discovering and reusing those standardized datasets is key. When expert data modelers in your organization create and share optimized datasets, report creators can start with those datasets to build accurate reports. Your organization can have consistent data for making decisions, and a healthy data culture. </a:t>
            </a:r>
            <a:endParaRPr lang="en-US" sz="1800" b="1" dirty="0">
              <a:effectLst/>
              <a:latin typeface="Calibri" panose="020F0502020204030204" pitchFamily="34" charset="0"/>
              <a:ea typeface="DengXian" panose="02010600030101010101" pitchFamily="2" charset="-122"/>
            </a:endParaRPr>
          </a:p>
          <a:p>
            <a:pPr marL="0" marR="0">
              <a:spcBef>
                <a:spcPts val="0"/>
              </a:spcBef>
              <a:spcAft>
                <a:spcPts val="0"/>
              </a:spcAft>
            </a:pPr>
            <a:r>
              <a:rPr lang="en-US" sz="1800" b="1" dirty="0">
                <a:effectLst/>
                <a:latin typeface="Calibri" panose="020F0502020204030204" pitchFamily="34" charset="0"/>
                <a:ea typeface="DengXian" panose="02010600030101010101" pitchFamily="2" charset="-122"/>
              </a:rPr>
              <a:t>Reports</a:t>
            </a:r>
            <a:endParaRPr lang="en-US" sz="1800" dirty="0">
              <a:effectLst/>
              <a:latin typeface="Calibri" panose="020F0502020204030204" pitchFamily="34" charset="0"/>
              <a:ea typeface="DengXian" panose="02010600030101010101" pitchFamily="2" charset="-122"/>
            </a:endParaRPr>
          </a:p>
          <a:p>
            <a:pPr marL="0" marR="0">
              <a:spcBef>
                <a:spcPts val="0"/>
              </a:spcBef>
              <a:spcAft>
                <a:spcPts val="0"/>
              </a:spcAft>
            </a:pPr>
            <a:r>
              <a:rPr lang="en-US" sz="1800" dirty="0">
                <a:effectLst/>
                <a:latin typeface="Calibri" panose="020F0502020204030204" pitchFamily="34" charset="0"/>
                <a:ea typeface="DengXian" panose="02010600030101010101" pitchFamily="2" charset="-122"/>
              </a:rPr>
              <a:t>A Power BI report is one or more pages of visualizations such as line charts, maps, and </a:t>
            </a:r>
            <a:r>
              <a:rPr lang="en-US" sz="1800" dirty="0" err="1">
                <a:effectLst/>
                <a:latin typeface="Calibri" panose="020F0502020204030204" pitchFamily="34" charset="0"/>
                <a:ea typeface="DengXian" panose="02010600030101010101" pitchFamily="2" charset="-122"/>
              </a:rPr>
              <a:t>treemaps</a:t>
            </a:r>
            <a:r>
              <a:rPr lang="en-US" sz="1800" dirty="0">
                <a:effectLst/>
                <a:latin typeface="Calibri" panose="020F0502020204030204" pitchFamily="34" charset="0"/>
                <a:ea typeface="DengXian" panose="02010600030101010101" pitchFamily="2" charset="-122"/>
              </a:rPr>
              <a:t>. Visualizations are also called </a:t>
            </a:r>
            <a:r>
              <a:rPr lang="en-US" sz="1800" b="1" dirty="0">
                <a:effectLst/>
                <a:latin typeface="Calibri" panose="020F0502020204030204" pitchFamily="34" charset="0"/>
                <a:ea typeface="DengXian" panose="02010600030101010101" pitchFamily="2" charset="-122"/>
              </a:rPr>
              <a:t>visuals</a:t>
            </a:r>
            <a:r>
              <a:rPr lang="en-US" sz="1800" dirty="0">
                <a:effectLst/>
                <a:latin typeface="Calibri" panose="020F0502020204030204" pitchFamily="34" charset="0"/>
                <a:ea typeface="DengXian" panose="02010600030101010101" pitchFamily="2" charset="-122"/>
              </a:rPr>
              <a:t>. You can create reports from scratch within Power BI, import them with dashboards that colleagues share with you, or Power BI can create them when you connect to datasets from Excel, Power BI Desktop, databases, and SaaS applications.</a:t>
            </a:r>
          </a:p>
          <a:p>
            <a:pPr marL="342900" marR="0" lvl="0" indent="-342900">
              <a:spcBef>
                <a:spcPts val="0"/>
              </a:spcBef>
              <a:spcAft>
                <a:spcPts val="0"/>
              </a:spcAft>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rPr>
              <a:t>When you open a report, it opens in Reading view. If you have edit permissions, then you see </a:t>
            </a:r>
            <a:r>
              <a:rPr lang="en-US" sz="1800" b="1" dirty="0">
                <a:effectLst/>
                <a:latin typeface="Calibri" panose="020F0502020204030204" pitchFamily="34" charset="0"/>
                <a:ea typeface="Times New Roman" panose="02020603050405020304" pitchFamily="18" charset="0"/>
              </a:rPr>
              <a:t>Edit report</a:t>
            </a:r>
            <a:r>
              <a:rPr lang="en-US" sz="1800" dirty="0">
                <a:effectLst/>
                <a:latin typeface="Calibri" panose="020F0502020204030204" pitchFamily="34" charset="0"/>
                <a:ea typeface="Times New Roman" panose="02020603050405020304" pitchFamily="18" charset="0"/>
              </a:rPr>
              <a:t> in the upper-left corner, and you can view the report in Editing view. </a:t>
            </a:r>
            <a:endParaRPr lang="en-US" sz="1800" dirty="0">
              <a:effectLst/>
              <a:latin typeface="Calibri" panose="020F0502020204030204" pitchFamily="34" charset="0"/>
              <a:ea typeface="DengXian" panose="02010600030101010101" pitchFamily="2" charset="-122"/>
            </a:endParaRPr>
          </a:p>
          <a:p>
            <a:pPr marL="342900" marR="0" lvl="0" indent="-342900">
              <a:spcBef>
                <a:spcPts val="0"/>
              </a:spcBef>
              <a:spcAft>
                <a:spcPts val="0"/>
              </a:spcAft>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rPr>
              <a:t>When you open a workspace, the associated reports are listed under the </a:t>
            </a:r>
            <a:r>
              <a:rPr lang="en-US" sz="1800" b="1" dirty="0">
                <a:effectLst/>
                <a:latin typeface="Calibri" panose="020F0502020204030204" pitchFamily="34" charset="0"/>
                <a:ea typeface="Times New Roman" panose="02020603050405020304" pitchFamily="18" charset="0"/>
              </a:rPr>
              <a:t>Reports</a:t>
            </a:r>
            <a:r>
              <a:rPr lang="en-US" sz="1800" dirty="0">
                <a:effectLst/>
                <a:latin typeface="Calibri" panose="020F0502020204030204" pitchFamily="34" charset="0"/>
                <a:ea typeface="Times New Roman" panose="02020603050405020304" pitchFamily="18" charset="0"/>
              </a:rPr>
              <a:t> tab. Each listed report represents one or more pages of visualizations based on only one of the underlying datasets. To open a report, select it.</a:t>
            </a:r>
            <a:endParaRPr lang="en-US" sz="1800" dirty="0">
              <a:effectLst/>
              <a:latin typeface="Calibri" panose="020F0502020204030204" pitchFamily="34" charset="0"/>
              <a:ea typeface="DengXian" panose="02010600030101010101" pitchFamily="2" charset="-122"/>
            </a:endParaRPr>
          </a:p>
          <a:p>
            <a:pPr marL="342900" marR="0" lvl="0" indent="-342900">
              <a:spcBef>
                <a:spcPts val="0"/>
              </a:spcBef>
              <a:spcAft>
                <a:spcPts val="0"/>
              </a:spcAft>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rPr>
              <a:t>When you open an app, you are presented with a dashboard. To access an underlying report, select a dashboard tile (more on tiles later) that was pinned from a report. Keep in mind that not all tiles are pinned from reports, so you may have to click a few tiles to find a report.</a:t>
            </a:r>
          </a:p>
          <a:p>
            <a:pPr algn="l"/>
            <a:r>
              <a:rPr lang="en-US" sz="4400" b="1" i="0" dirty="0">
                <a:effectLst/>
                <a:latin typeface="Segoe UI VSS (Regular)"/>
              </a:rPr>
              <a:t>Dashboards</a:t>
            </a:r>
          </a:p>
          <a:p>
            <a:pPr algn="l"/>
            <a:r>
              <a:rPr lang="en-US" sz="4400" b="0" i="0" dirty="0">
                <a:effectLst/>
                <a:latin typeface="Segoe UI VSS (Regular)"/>
              </a:rPr>
              <a:t>A </a:t>
            </a:r>
            <a:r>
              <a:rPr lang="en-US" sz="4400" b="0" i="1" dirty="0">
                <a:effectLst/>
                <a:latin typeface="Segoe UI VSS (Regular)"/>
              </a:rPr>
              <a:t>dashboard</a:t>
            </a:r>
            <a:r>
              <a:rPr lang="en-US" sz="4400" b="0" i="0" dirty="0">
                <a:effectLst/>
                <a:latin typeface="Segoe UI VSS (Regular)"/>
              </a:rPr>
              <a:t> is something you create </a:t>
            </a:r>
            <a:r>
              <a:rPr lang="en-US" sz="4400" b="1" i="0" dirty="0">
                <a:effectLst/>
                <a:latin typeface="Segoe UI VSS (Regular)"/>
              </a:rPr>
              <a:t>in the Power BI service</a:t>
            </a:r>
            <a:r>
              <a:rPr lang="en-US" sz="4400" b="0" i="0" dirty="0">
                <a:effectLst/>
                <a:latin typeface="Segoe UI VSS (Regular)"/>
              </a:rPr>
              <a:t> or something a colleague creates </a:t>
            </a:r>
            <a:r>
              <a:rPr lang="en-US" sz="4400" b="1" i="0" dirty="0">
                <a:effectLst/>
                <a:latin typeface="Segoe UI VSS (Regular)"/>
              </a:rPr>
              <a:t>in the Power BI service</a:t>
            </a:r>
            <a:r>
              <a:rPr lang="en-US" sz="4400" b="0" i="0" dirty="0">
                <a:effectLst/>
                <a:latin typeface="Segoe UI VSS (Regular)"/>
              </a:rPr>
              <a:t> and shares with you. It is a single canvas that contains zero or more tiles and widgets. Each tile pinned from a report or from Q&amp;A displays a single visualization that was created from a dataset and pinned to the dashboard. Entire report pages can also be pinned to a dashboard as a single tile. There are many ways to add tiles to your dashboard; too many to be covered in this overview topic.</a:t>
            </a:r>
          </a:p>
          <a:p>
            <a:pPr marL="0" marR="0" lvl="0" indent="0">
              <a:spcBef>
                <a:spcPts val="0"/>
              </a:spcBef>
              <a:spcAft>
                <a:spcPts val="0"/>
              </a:spcAft>
              <a:buFont typeface="Symbol" panose="05050102010706020507" pitchFamily="18" charset="2"/>
              <a:buNone/>
            </a:pPr>
            <a:endParaRPr lang="en-US" sz="1800" dirty="0">
              <a:effectLst/>
              <a:latin typeface="Calibri" panose="020F0502020204030204" pitchFamily="34" charset="0"/>
              <a:ea typeface="DengXian" panose="02010600030101010101" pitchFamily="2" charset="-122"/>
            </a:endParaRP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6/10/2021 7:37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85</a:t>
            </a:fld>
            <a:endParaRPr lang="en-US"/>
          </a:p>
        </p:txBody>
      </p:sp>
    </p:spTree>
    <p:extLst>
      <p:ext uri="{BB962C8B-B14F-4D97-AF65-F5344CB8AC3E}">
        <p14:creationId xmlns:p14="http://schemas.microsoft.com/office/powerpoint/2010/main" val="204089219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ts val="300"/>
              </a:spcBef>
              <a:spcAft>
                <a:spcPts val="700"/>
              </a:spcAft>
            </a:pPr>
            <a:r>
              <a:rPr lang="en-US" sz="4400" b="1" i="0" kern="1200" dirty="0">
                <a:solidFill>
                  <a:schemeClr val="tx1"/>
                </a:solidFill>
                <a:effectLst/>
                <a:latin typeface="Segoe UI VSS (Regular)"/>
                <a:ea typeface="+mn-ea"/>
                <a:cs typeface="+mn-cs"/>
              </a:rPr>
              <a:t>Install a template app:</a:t>
            </a:r>
          </a:p>
          <a:p>
            <a:pPr marL="228600" indent="-228600">
              <a:buFont typeface="+mj-lt"/>
              <a:buAutoNum type="arabicPeriod"/>
            </a:pPr>
            <a:r>
              <a:rPr lang="en-US" dirty="0"/>
              <a:t>In the nav pane in the Power BI service, select Apps &gt; Get apps.</a:t>
            </a:r>
          </a:p>
          <a:p>
            <a:pPr marL="228600" indent="-228600">
              <a:buFont typeface="+mj-lt"/>
              <a:buAutoNum type="arabicPeriod"/>
            </a:pPr>
            <a:r>
              <a:rPr lang="en-US" dirty="0"/>
              <a:t>In the Power BI apps marketplace that appears, select Template apps. All the template apps available in AppSource will be shown. Browse to find the template app you're looking for, or get a filtered selection by using the search box.</a:t>
            </a:r>
          </a:p>
          <a:p>
            <a:pPr marL="228600" indent="-228600">
              <a:buFont typeface="+mj-lt"/>
              <a:buAutoNum type="arabicPeriod"/>
            </a:pPr>
            <a:r>
              <a:rPr lang="en-US" dirty="0"/>
              <a:t>When you find the template app you're looking for, click it. The template app offer will display. Click GET IT NOW.</a:t>
            </a:r>
          </a:p>
          <a:p>
            <a:pPr marL="228600" indent="-228600">
              <a:buFont typeface="+mj-lt"/>
              <a:buAutoNum type="arabicPeriod"/>
            </a:pPr>
            <a:r>
              <a:rPr lang="en-US" dirty="0"/>
              <a:t>In the dialog box that appears, select Install.</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6/10/2021 7:37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86</a:t>
            </a:fld>
            <a:endParaRPr lang="en-US"/>
          </a:p>
        </p:txBody>
      </p:sp>
    </p:spTree>
    <p:extLst>
      <p:ext uri="{BB962C8B-B14F-4D97-AF65-F5344CB8AC3E}">
        <p14:creationId xmlns:p14="http://schemas.microsoft.com/office/powerpoint/2010/main" val="417448021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a:solidFill>
                  <a:schemeClr val="tx1"/>
                </a:solidFill>
                <a:effectLst/>
                <a:latin typeface="Segoe UI Light" pitchFamily="34" charset="0"/>
                <a:ea typeface="+mn-ea"/>
                <a:cs typeface="+mn-cs"/>
              </a:rPr>
              <a:t>Connect to sources</a:t>
            </a:r>
          </a:p>
          <a:p>
            <a:r>
              <a:rPr lang="en-US" sz="900" kern="1200">
                <a:solidFill>
                  <a:schemeClr val="tx1"/>
                </a:solidFill>
                <a:effectLst/>
                <a:latin typeface="Segoe UI Light" pitchFamily="34" charset="0"/>
                <a:ea typeface="+mn-ea"/>
                <a:cs typeface="+mn-cs"/>
              </a:rPr>
              <a:t>Prepare data sets for analysis</a:t>
            </a:r>
          </a:p>
          <a:p>
            <a:r>
              <a:rPr lang="en-US" sz="900" kern="1200">
                <a:solidFill>
                  <a:schemeClr val="tx1"/>
                </a:solidFill>
                <a:effectLst/>
                <a:latin typeface="Segoe UI Light" pitchFamily="34" charset="0"/>
                <a:ea typeface="+mn-ea"/>
                <a:cs typeface="+mn-cs"/>
              </a:rPr>
              <a:t>Transform and Cleanse</a:t>
            </a:r>
          </a:p>
          <a:p>
            <a:r>
              <a:rPr lang="en-US" sz="900" kern="1200">
                <a:solidFill>
                  <a:schemeClr val="tx1"/>
                </a:solidFill>
                <a:effectLst/>
                <a:latin typeface="Segoe UI Light" pitchFamily="34" charset="0"/>
                <a:ea typeface="+mn-ea"/>
                <a:cs typeface="+mn-cs"/>
              </a:rPr>
              <a:t>Create reports for consumption</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6/10/2021 7:37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87</a:t>
            </a:fld>
            <a:endParaRPr lang="en-US"/>
          </a:p>
        </p:txBody>
      </p:sp>
    </p:spTree>
    <p:extLst>
      <p:ext uri="{BB962C8B-B14F-4D97-AF65-F5344CB8AC3E}">
        <p14:creationId xmlns:p14="http://schemas.microsoft.com/office/powerpoint/2010/main" val="5419119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US" b="1" i="0" dirty="0">
                <a:effectLst/>
                <a:latin typeface="Segoe UI" panose="020B0502040204020203" pitchFamily="34" charset="0"/>
              </a:rPr>
              <a:t>Ribbon</a:t>
            </a:r>
            <a:r>
              <a:rPr lang="en-US" b="0" i="0" dirty="0">
                <a:effectLst/>
                <a:latin typeface="Segoe UI" panose="020B0502040204020203" pitchFamily="34" charset="0"/>
              </a:rPr>
              <a:t> - Displays common tasks that are associated with reports and visualizations.</a:t>
            </a:r>
          </a:p>
          <a:p>
            <a:pPr algn="l">
              <a:buFont typeface="+mj-lt"/>
              <a:buAutoNum type="arabicPeriod"/>
            </a:pPr>
            <a:r>
              <a:rPr lang="en-US" b="1" i="0" dirty="0">
                <a:effectLst/>
                <a:latin typeface="Segoe UI" panose="020B0502040204020203" pitchFamily="34" charset="0"/>
              </a:rPr>
              <a:t>Report view, or canvas</a:t>
            </a:r>
            <a:r>
              <a:rPr lang="en-US" b="0" i="0" dirty="0">
                <a:effectLst/>
                <a:latin typeface="Segoe UI" panose="020B0502040204020203" pitchFamily="34" charset="0"/>
              </a:rPr>
              <a:t> - Where visualizations are created and arranged.</a:t>
            </a:r>
          </a:p>
          <a:p>
            <a:pPr marL="742950" lvl="1" indent="-285750" algn="l">
              <a:buFont typeface="+mj-lt"/>
              <a:buAutoNum type="arabicPeriod"/>
            </a:pPr>
            <a:r>
              <a:rPr lang="en-US" b="0" i="0" dirty="0">
                <a:effectLst/>
                <a:latin typeface="Segoe UI" panose="020B0502040204020203" pitchFamily="34" charset="0"/>
              </a:rPr>
              <a:t>The </a:t>
            </a:r>
            <a:r>
              <a:rPr lang="en-US" b="1" i="0" dirty="0">
                <a:effectLst/>
                <a:latin typeface="Segoe UI" panose="020B0502040204020203" pitchFamily="34" charset="0"/>
              </a:rPr>
              <a:t>Data view</a:t>
            </a:r>
            <a:r>
              <a:rPr lang="en-US" b="0" i="0" dirty="0">
                <a:effectLst/>
                <a:latin typeface="Segoe UI" panose="020B0502040204020203" pitchFamily="34" charset="0"/>
              </a:rPr>
              <a:t> allows you to view all of your data available in your report. This is an easy way to quickly check data types and validate data.</a:t>
            </a:r>
          </a:p>
          <a:p>
            <a:pPr marL="742950" lvl="1" indent="-285750" algn="l">
              <a:buFont typeface="+mj-lt"/>
              <a:buAutoNum type="arabicPeriod"/>
            </a:pPr>
            <a:r>
              <a:rPr lang="en-US" b="0" i="0" dirty="0">
                <a:effectLst/>
                <a:latin typeface="Segoe UI" panose="020B0502040204020203" pitchFamily="34" charset="0"/>
              </a:rPr>
              <a:t>The </a:t>
            </a:r>
            <a:r>
              <a:rPr lang="en-US" b="1" i="0" dirty="0">
                <a:effectLst/>
                <a:latin typeface="Segoe UI" panose="020B0502040204020203" pitchFamily="34" charset="0"/>
              </a:rPr>
              <a:t>Model view</a:t>
            </a:r>
            <a:r>
              <a:rPr lang="en-US" b="0" i="0" dirty="0">
                <a:effectLst/>
                <a:latin typeface="Segoe UI" panose="020B0502040204020203" pitchFamily="34" charset="0"/>
              </a:rPr>
              <a:t> allows you to visually set the relationship between tables or elements. A relationship is where two or more tables are linked together because they contain related data. This enables users to run queries for related data across multiple tables.</a:t>
            </a:r>
          </a:p>
          <a:p>
            <a:pPr algn="l">
              <a:buFont typeface="+mj-lt"/>
              <a:buAutoNum type="arabicPeriod"/>
            </a:pPr>
            <a:r>
              <a:rPr lang="en-US" b="1" i="0" dirty="0">
                <a:effectLst/>
                <a:latin typeface="Segoe UI" panose="020B0502040204020203" pitchFamily="34" charset="0"/>
              </a:rPr>
              <a:t>Pages tab</a:t>
            </a:r>
            <a:r>
              <a:rPr lang="en-US" b="0" i="0" dirty="0">
                <a:effectLst/>
                <a:latin typeface="Segoe UI" panose="020B0502040204020203" pitchFamily="34" charset="0"/>
              </a:rPr>
              <a:t> - Located along the bottom of the page, this area is where you would select or add a report page.</a:t>
            </a:r>
          </a:p>
          <a:p>
            <a:pPr algn="l">
              <a:buFont typeface="+mj-lt"/>
              <a:buAutoNum type="arabicPeriod"/>
            </a:pPr>
            <a:r>
              <a:rPr lang="en-US" b="1" i="0" dirty="0">
                <a:effectLst/>
                <a:latin typeface="Segoe UI" panose="020B0502040204020203" pitchFamily="34" charset="0"/>
              </a:rPr>
              <a:t>Visualizations pane</a:t>
            </a:r>
            <a:r>
              <a:rPr lang="en-US" b="0" i="0" dirty="0">
                <a:effectLst/>
                <a:latin typeface="Segoe UI" panose="020B0502040204020203" pitchFamily="34" charset="0"/>
              </a:rPr>
              <a:t> - Where you can change visualizations, customize colors or axes, apply filters, drag fields, and more.</a:t>
            </a:r>
          </a:p>
          <a:p>
            <a:pPr algn="l">
              <a:buFont typeface="+mj-lt"/>
              <a:buAutoNum type="arabicPeriod"/>
            </a:pPr>
            <a:r>
              <a:rPr lang="en-US" b="1" i="0" dirty="0">
                <a:effectLst/>
                <a:latin typeface="Segoe UI" panose="020B0502040204020203" pitchFamily="34" charset="0"/>
              </a:rPr>
              <a:t>Fields pane</a:t>
            </a:r>
            <a:r>
              <a:rPr lang="en-US" b="0" i="0" dirty="0">
                <a:effectLst/>
                <a:latin typeface="Segoe UI" panose="020B0502040204020203" pitchFamily="34" charset="0"/>
              </a:rPr>
              <a:t> - Where query elements and filters can be dragged onto the </a:t>
            </a:r>
            <a:r>
              <a:rPr lang="en-US" b="1" i="0" dirty="0">
                <a:effectLst/>
                <a:latin typeface="Segoe UI" panose="020B0502040204020203" pitchFamily="34" charset="0"/>
              </a:rPr>
              <a:t>Report</a:t>
            </a:r>
            <a:r>
              <a:rPr lang="en-US" b="0" i="0" dirty="0">
                <a:effectLst/>
                <a:latin typeface="Segoe UI" panose="020B0502040204020203" pitchFamily="34" charset="0"/>
              </a:rPr>
              <a:t> view or dragged to the </a:t>
            </a:r>
            <a:r>
              <a:rPr lang="en-US" b="1" i="0" dirty="0">
                <a:effectLst/>
                <a:latin typeface="Segoe UI" panose="020B0502040204020203" pitchFamily="34" charset="0"/>
              </a:rPr>
              <a:t>Filters</a:t>
            </a:r>
            <a:r>
              <a:rPr lang="en-US" b="0" i="0" dirty="0">
                <a:effectLst/>
                <a:latin typeface="Segoe UI" panose="020B0502040204020203" pitchFamily="34" charset="0"/>
              </a:rPr>
              <a:t> area of the Visualizations pane.</a:t>
            </a:r>
          </a:p>
          <a:p>
            <a:br>
              <a:rPr lang="en-US" dirty="0"/>
            </a:b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6/10/2021 7:37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88</a:t>
            </a:fld>
            <a:endParaRPr lang="en-US"/>
          </a:p>
        </p:txBody>
      </p:sp>
    </p:spTree>
    <p:extLst>
      <p:ext uri="{BB962C8B-B14F-4D97-AF65-F5344CB8AC3E}">
        <p14:creationId xmlns:p14="http://schemas.microsoft.com/office/powerpoint/2010/main" val="417448021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effectLst/>
                <a:latin typeface="Segoe UI" panose="020B0502040204020203" pitchFamily="34" charset="0"/>
              </a:rPr>
              <a:t>Power BI offers several ways to filter and highlight reports. Knowing how to filter data is the key to finding the right information.</a:t>
            </a:r>
          </a:p>
          <a:p>
            <a:endParaRPr lang="en-US" b="0" i="0" dirty="0">
              <a:effectLst/>
              <a:latin typeface="Segoe UI" panose="020B0502040204020203" pitchFamily="34" charset="0"/>
            </a:endParaRPr>
          </a:p>
          <a:p>
            <a:r>
              <a:rPr lang="en-US" b="1" dirty="0"/>
              <a:t>Note:</a:t>
            </a:r>
          </a:p>
          <a:p>
            <a:pPr marL="228600" indent="-228600">
              <a:buAutoNum type="arabicPeriod"/>
            </a:pPr>
            <a:r>
              <a:rPr lang="en-US" b="0" i="0" dirty="0">
                <a:effectLst/>
                <a:latin typeface="Segoe UI" panose="020B0502040204020203" pitchFamily="34" charset="0"/>
              </a:rPr>
              <a:t>Filtering only applies to reports, not to dashboards.</a:t>
            </a:r>
          </a:p>
          <a:p>
            <a:pPr marL="228600" indent="-228600">
              <a:buAutoNum type="arabicPeriod" startAt="2"/>
            </a:pPr>
            <a:r>
              <a:rPr lang="en-US" dirty="0">
                <a:effectLst/>
              </a:rPr>
              <a:t>When you filter a visual like a bar chart, you are just changing the view of the data in that visual. You are not modifying the source data in any way.</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b="1" i="0" dirty="0">
              <a:effectLst/>
              <a:latin typeface="Segoe UI VSS (Regular)"/>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b="1" i="0" dirty="0">
                <a:effectLst/>
                <a:latin typeface="Segoe UI VSS (Regular)"/>
              </a:rPr>
              <a:t>Slicers</a:t>
            </a:r>
            <a:endParaRPr lang="en-US" dirty="0">
              <a:effectLst/>
            </a:endParaRPr>
          </a:p>
          <a:p>
            <a:r>
              <a:rPr lang="en-US" b="0" i="0" dirty="0">
                <a:effectLst/>
                <a:latin typeface="Segoe UI VSS (Regular)"/>
              </a:rPr>
              <a:t>There are several different types of slicers: numeric, categorical, and date. Slicers make it easy to filter all the visuals on the page at once.</a:t>
            </a:r>
          </a:p>
          <a:p>
            <a:endParaRPr lang="en-US" dirty="0"/>
          </a:p>
          <a:p>
            <a:pPr algn="l"/>
            <a:r>
              <a:rPr lang="en-US" b="0" i="0" dirty="0">
                <a:effectLst/>
                <a:latin typeface="Segoe UI" panose="020B0502040204020203" pitchFamily="34" charset="0"/>
              </a:rPr>
              <a:t>The four types of filters are:</a:t>
            </a:r>
          </a:p>
          <a:p>
            <a:pPr marL="171450" indent="-171450" algn="l">
              <a:buFont typeface="Arial" panose="020B0604020202020204" pitchFamily="34" charset="0"/>
              <a:buChar char="•"/>
            </a:pPr>
            <a:r>
              <a:rPr lang="en-US" b="1" i="0" dirty="0">
                <a:effectLst/>
                <a:latin typeface="Segoe UI" panose="020B0502040204020203" pitchFamily="34" charset="0"/>
              </a:rPr>
              <a:t>Report</a:t>
            </a:r>
            <a:r>
              <a:rPr lang="en-US" b="0" i="0" dirty="0">
                <a:effectLst/>
                <a:latin typeface="Segoe UI" panose="020B0502040204020203" pitchFamily="34" charset="0"/>
              </a:rPr>
              <a:t> – Applies to all pages in the report.</a:t>
            </a:r>
          </a:p>
          <a:p>
            <a:pPr marL="171450" indent="-171450" algn="l">
              <a:buFont typeface="Arial" panose="020B0604020202020204" pitchFamily="34" charset="0"/>
              <a:buChar char="•"/>
            </a:pPr>
            <a:r>
              <a:rPr lang="en-US" b="1" i="0" dirty="0">
                <a:effectLst/>
                <a:latin typeface="Segoe UI" panose="020B0502040204020203" pitchFamily="34" charset="0"/>
              </a:rPr>
              <a:t>Page</a:t>
            </a:r>
            <a:r>
              <a:rPr lang="en-US" b="0" i="0" dirty="0">
                <a:effectLst/>
                <a:latin typeface="Segoe UI" panose="020B0502040204020203" pitchFamily="34" charset="0"/>
              </a:rPr>
              <a:t> – Applies to all the visuals on the current report page.</a:t>
            </a:r>
          </a:p>
          <a:p>
            <a:pPr marL="171450" indent="-171450" algn="l">
              <a:buFont typeface="Arial" panose="020B0604020202020204" pitchFamily="34" charset="0"/>
              <a:buChar char="•"/>
            </a:pPr>
            <a:r>
              <a:rPr lang="en-US" b="1" i="0" dirty="0">
                <a:effectLst/>
                <a:latin typeface="Segoe UI" panose="020B0502040204020203" pitchFamily="34" charset="0"/>
              </a:rPr>
              <a:t>Visual</a:t>
            </a:r>
            <a:r>
              <a:rPr lang="en-US" b="0" i="0" dirty="0">
                <a:effectLst/>
                <a:latin typeface="Segoe UI" panose="020B0502040204020203" pitchFamily="34" charset="0"/>
              </a:rPr>
              <a:t> – Applies to a single visual on a report page. You only see visual level filters if you have selected a visual on the report canvas.</a:t>
            </a:r>
          </a:p>
          <a:p>
            <a:pPr marL="171450" indent="-171450" algn="l">
              <a:buFont typeface="Arial" panose="020B0604020202020204" pitchFamily="34" charset="0"/>
              <a:buChar char="•"/>
            </a:pPr>
            <a:r>
              <a:rPr lang="en-US" b="1" i="0" dirty="0" err="1">
                <a:effectLst/>
                <a:latin typeface="Segoe UI" panose="020B0502040204020203" pitchFamily="34" charset="0"/>
              </a:rPr>
              <a:t>Drillthrough</a:t>
            </a:r>
            <a:r>
              <a:rPr lang="en-US" b="0" i="0" dirty="0">
                <a:effectLst/>
                <a:latin typeface="Segoe UI" panose="020B0502040204020203" pitchFamily="34" charset="0"/>
              </a:rPr>
              <a:t> – Allows you to explore successively more detailed views within a single visual.</a:t>
            </a:r>
          </a:p>
          <a:p>
            <a:br>
              <a:rPr lang="en-US" dirty="0"/>
            </a:br>
            <a:br>
              <a:rPr lang="en-US" dirty="0"/>
            </a:b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6/10/2021 7:37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89</a:t>
            </a:fld>
            <a:endParaRPr lang="en-US"/>
          </a:p>
        </p:txBody>
      </p:sp>
    </p:spTree>
    <p:extLst>
      <p:ext uri="{BB962C8B-B14F-4D97-AF65-F5344CB8AC3E}">
        <p14:creationId xmlns:p14="http://schemas.microsoft.com/office/powerpoint/2010/main" val="417448021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panose="020B0502040204020203" pitchFamily="34" charset="0"/>
              </a:rPr>
              <a:t>Sometimes, your data might contain extra data or have data in the wrong format. Power BI Desktop includes the </a:t>
            </a:r>
            <a:r>
              <a:rPr lang="en-US" b="1" i="0" dirty="0">
                <a:effectLst/>
                <a:latin typeface="Segoe UI" panose="020B0502040204020203" pitchFamily="34" charset="0"/>
              </a:rPr>
              <a:t>Power Query Editor</a:t>
            </a:r>
            <a:r>
              <a:rPr lang="en-US" b="0" i="0" dirty="0">
                <a:effectLst/>
                <a:latin typeface="Segoe UI" panose="020B0502040204020203" pitchFamily="34" charset="0"/>
              </a:rPr>
              <a:t> tool, which can help you shape and transform data so that it's ready for your models and visualizations.</a:t>
            </a:r>
          </a:p>
          <a:p>
            <a:pPr algn="l"/>
            <a:endParaRPr lang="en-US" b="0" i="0" dirty="0">
              <a:effectLst/>
              <a:latin typeface="Segoe UI" panose="020B0502040204020203" pitchFamily="34" charset="0"/>
            </a:endParaRPr>
          </a:p>
          <a:p>
            <a:pPr algn="l"/>
            <a:r>
              <a:rPr lang="en-US" b="1" i="0" dirty="0">
                <a:effectLst/>
                <a:latin typeface="Segoe UI VSS (Regular)"/>
              </a:rPr>
              <a:t>Launch Power Query Editor</a:t>
            </a:r>
          </a:p>
          <a:p>
            <a:pPr algn="l"/>
            <a:r>
              <a:rPr lang="en-US" b="0" i="0" dirty="0">
                <a:effectLst/>
                <a:latin typeface="Segoe UI VSS (Regular)"/>
              </a:rPr>
              <a:t>To begin, select </a:t>
            </a:r>
            <a:r>
              <a:rPr lang="en-US" b="1" i="0" dirty="0">
                <a:effectLst/>
                <a:latin typeface="Segoe UI VSS (Regular)"/>
              </a:rPr>
              <a:t>Edit</a:t>
            </a:r>
            <a:r>
              <a:rPr lang="en-US" b="0" i="0" dirty="0">
                <a:effectLst/>
                <a:latin typeface="Segoe UI VSS (Regular)"/>
              </a:rPr>
              <a:t> from the </a:t>
            </a:r>
            <a:r>
              <a:rPr lang="en-US" b="1" i="0" dirty="0">
                <a:effectLst/>
                <a:latin typeface="Segoe UI VSS (Regular)"/>
              </a:rPr>
              <a:t>Navigator</a:t>
            </a:r>
            <a:r>
              <a:rPr lang="en-US" b="0" i="0" dirty="0">
                <a:effectLst/>
                <a:latin typeface="Segoe UI VSS (Regular)"/>
              </a:rPr>
              <a:t> window to launch Power Query Editor. You can also launch Power Query Editor directly from Power BI Desktop by using the </a:t>
            </a:r>
            <a:r>
              <a:rPr lang="en-US" b="1" i="0" dirty="0">
                <a:effectLst/>
                <a:latin typeface="Segoe UI VSS (Regular)"/>
              </a:rPr>
              <a:t>Edit Queries</a:t>
            </a:r>
            <a:r>
              <a:rPr lang="en-US" b="0" i="0" dirty="0">
                <a:effectLst/>
                <a:latin typeface="Segoe UI VSS (Regular)"/>
              </a:rPr>
              <a:t> button on the Home ribbon.</a:t>
            </a:r>
          </a:p>
          <a:p>
            <a:pPr algn="l">
              <a:buFont typeface="+mj-lt"/>
              <a:buNone/>
            </a:pPr>
            <a:r>
              <a:rPr lang="en-US" b="0" i="0" dirty="0">
                <a:effectLst/>
                <a:latin typeface="Segoe UI VSS (Regular)"/>
              </a:rPr>
              <a:t>After loading your data into Power Query Editor</a:t>
            </a:r>
          </a:p>
          <a:p>
            <a:pPr marL="228600" indent="-228600" algn="l">
              <a:buFont typeface="+mj-lt"/>
              <a:buAutoNum type="arabicPeriod"/>
            </a:pPr>
            <a:r>
              <a:rPr lang="en-US" b="0" i="0" dirty="0">
                <a:effectLst/>
                <a:latin typeface="Segoe UI VSS (Regular)"/>
              </a:rPr>
              <a:t>In the ribbon, the active buttons enable you to interact with the data in the query.</a:t>
            </a:r>
          </a:p>
          <a:p>
            <a:pPr marL="228600" indent="-228600" algn="l">
              <a:buFont typeface="+mj-lt"/>
              <a:buAutoNum type="arabicPeriod"/>
            </a:pPr>
            <a:r>
              <a:rPr lang="en-US" b="0" i="0" dirty="0">
                <a:effectLst/>
                <a:latin typeface="Segoe UI VSS (Regular)"/>
              </a:rPr>
              <a:t>On the left pane, queries (one for each table, or entity) are listed and available for selecting, viewing, and shaping.</a:t>
            </a:r>
          </a:p>
          <a:p>
            <a:pPr marL="228600" indent="-228600" algn="l">
              <a:buFont typeface="+mj-lt"/>
              <a:buAutoNum type="arabicPeriod"/>
            </a:pPr>
            <a:r>
              <a:rPr lang="en-US" b="0" i="0" dirty="0">
                <a:effectLst/>
                <a:latin typeface="Segoe UI VSS (Regular)"/>
              </a:rPr>
              <a:t>On the center pane, data from the selected query is displayed and available for shaping.</a:t>
            </a:r>
          </a:p>
          <a:p>
            <a:pPr marL="228600" indent="-228600" algn="l">
              <a:buFont typeface="+mj-lt"/>
              <a:buAutoNum type="arabicPeriod"/>
            </a:pPr>
            <a:r>
              <a:rPr lang="en-US" b="0" i="0" dirty="0">
                <a:effectLst/>
                <a:latin typeface="Segoe UI VSS (Regular)"/>
              </a:rPr>
              <a:t>The </a:t>
            </a:r>
            <a:r>
              <a:rPr lang="en-US" b="1" i="0" dirty="0">
                <a:effectLst/>
                <a:latin typeface="Segoe UI VSS (Regular)"/>
              </a:rPr>
              <a:t>Query Settings</a:t>
            </a:r>
            <a:r>
              <a:rPr lang="en-US" b="0" i="0" dirty="0">
                <a:effectLst/>
                <a:latin typeface="Segoe UI VSS (Regular)"/>
              </a:rPr>
              <a:t> window lists the query’s properties and applied steps.</a:t>
            </a:r>
          </a:p>
          <a:p>
            <a:endParaRPr lang="en-US" b="0" i="0" dirty="0">
              <a:effectLst/>
              <a:latin typeface="Segoe UI" panose="020B0502040204020203" pitchFamily="34" charset="0"/>
            </a:endParaRPr>
          </a:p>
          <a:p>
            <a:pPr algn="l"/>
            <a:r>
              <a:rPr lang="en-US" b="1" i="0" dirty="0">
                <a:effectLst/>
                <a:latin typeface="Segoe UI VSS (Regular)"/>
              </a:rPr>
              <a:t>How to transform data</a:t>
            </a:r>
          </a:p>
          <a:p>
            <a:pPr algn="l"/>
            <a:r>
              <a:rPr lang="en-US" b="0" i="0" dirty="0">
                <a:effectLst/>
                <a:latin typeface="Segoe UI VSS (Regular)"/>
              </a:rPr>
              <a:t>On the center pane, right-clicking a column displays the available transformations. Examples of the available transformations include removing a column from the table, duplicating the column under a new name, or replacing values. From this menu, you can also split text columns into multiples by common delimiters.</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The Power Query Editor ribbon contains additional tools that can help you change the data type of columns, add scientific notation, or extract elements from dates, such as day of the week.</a:t>
            </a:r>
          </a:p>
          <a:p>
            <a:pPr algn="l"/>
            <a:endParaRPr lang="en-US" b="0" i="0" dirty="0">
              <a:effectLst/>
              <a:latin typeface="Segoe UI" panose="020B0502040204020203" pitchFamily="34" charset="0"/>
            </a:endParaRPr>
          </a:p>
          <a:p>
            <a:pPr algn="l"/>
            <a:r>
              <a:rPr lang="en-US" b="1" i="0" dirty="0">
                <a:effectLst/>
                <a:latin typeface="Segoe UI" panose="020B0502040204020203" pitchFamily="34" charset="0"/>
              </a:rPr>
              <a:t>Tips: </a:t>
            </a:r>
          </a:p>
          <a:p>
            <a:pPr algn="l"/>
            <a:r>
              <a:rPr lang="en-US" b="0" i="0" dirty="0">
                <a:effectLst/>
                <a:latin typeface="Segoe UI" panose="020B0502040204020203" pitchFamily="34" charset="0"/>
              </a:rPr>
              <a:t>If you make a mistake, you can undo any step from the </a:t>
            </a:r>
            <a:r>
              <a:rPr lang="en-US" b="1" i="0" dirty="0">
                <a:effectLst/>
                <a:latin typeface="Segoe UI" panose="020B0502040204020203" pitchFamily="34" charset="0"/>
              </a:rPr>
              <a:t>Applied Steps</a:t>
            </a:r>
            <a:r>
              <a:rPr lang="en-US" b="0" i="0" dirty="0">
                <a:effectLst/>
                <a:latin typeface="Segoe UI" panose="020B0502040204020203" pitchFamily="34" charset="0"/>
              </a:rPr>
              <a:t> list.</a:t>
            </a:r>
          </a:p>
          <a:p>
            <a:pPr algn="l"/>
            <a:r>
              <a:rPr lang="en-US" b="0" i="0" dirty="0">
                <a:effectLst/>
                <a:latin typeface="Segoe UI" panose="020B0502040204020203" pitchFamily="34" charset="0"/>
              </a:rPr>
              <a:t>As you apply transformations, each step appears in the </a:t>
            </a:r>
            <a:r>
              <a:rPr lang="en-US" b="1" i="0" dirty="0">
                <a:effectLst/>
                <a:latin typeface="Segoe UI" panose="020B0502040204020203" pitchFamily="34" charset="0"/>
              </a:rPr>
              <a:t>Applied Steps</a:t>
            </a:r>
            <a:r>
              <a:rPr lang="en-US" b="0" i="0" dirty="0">
                <a:effectLst/>
                <a:latin typeface="Segoe UI" panose="020B0502040204020203" pitchFamily="34" charset="0"/>
              </a:rPr>
              <a:t> list on the Query Settings pane. You can use this list to undo or review specific changes, or even change the name of a step. To save your transformations, select </a:t>
            </a:r>
            <a:r>
              <a:rPr lang="en-US" b="1" i="0" dirty="0">
                <a:effectLst/>
                <a:latin typeface="Segoe UI" panose="020B0502040204020203" pitchFamily="34" charset="0"/>
              </a:rPr>
              <a:t>Close &amp; Apply</a:t>
            </a:r>
            <a:r>
              <a:rPr lang="en-US" b="0" i="0" dirty="0">
                <a:effectLst/>
                <a:latin typeface="Segoe UI" panose="020B0502040204020203" pitchFamily="34" charset="0"/>
              </a:rPr>
              <a:t> on the </a:t>
            </a:r>
            <a:r>
              <a:rPr lang="en-US" b="1" i="0" dirty="0">
                <a:effectLst/>
                <a:latin typeface="Segoe UI" panose="020B0502040204020203" pitchFamily="34" charset="0"/>
              </a:rPr>
              <a:t>Home</a:t>
            </a:r>
            <a:r>
              <a:rPr lang="en-US" b="0" i="0" dirty="0">
                <a:effectLst/>
                <a:latin typeface="Segoe UI" panose="020B0502040204020203" pitchFamily="34" charset="0"/>
              </a:rPr>
              <a:t> tab.</a:t>
            </a:r>
          </a:p>
          <a:p>
            <a:pPr algn="l">
              <a:buFont typeface="+mj-lt"/>
              <a:buNone/>
            </a:pP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6/10/2021 7:37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90</a:t>
            </a:fld>
            <a:endParaRPr lang="en-US"/>
          </a:p>
        </p:txBody>
      </p:sp>
    </p:spTree>
    <p:extLst>
      <p:ext uri="{BB962C8B-B14F-4D97-AF65-F5344CB8AC3E}">
        <p14:creationId xmlns:p14="http://schemas.microsoft.com/office/powerpoint/2010/main" val="417448021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panose="020B0502040204020203" pitchFamily="34" charset="0"/>
              </a:rPr>
              <a:t>While Power BI can import your data from almost any source, its visualization and modeling tools work best with columnar data. Sometimes, your data won't be formatted in simple columns, which is often the case with Excel spreadsheets.</a:t>
            </a:r>
          </a:p>
          <a:p>
            <a:pPr algn="l"/>
            <a:endParaRPr lang="en-US" b="0" i="0" dirty="0">
              <a:effectLst/>
              <a:latin typeface="Segoe UI" panose="020B0502040204020203" pitchFamily="34" charset="0"/>
            </a:endParaRPr>
          </a:p>
          <a:p>
            <a:pPr algn="l"/>
            <a:r>
              <a:rPr lang="en-US" b="1" i="0" dirty="0">
                <a:effectLst/>
                <a:latin typeface="Segoe UI VSS (Regular)"/>
              </a:rPr>
              <a:t>How to clean data</a:t>
            </a:r>
          </a:p>
          <a:p>
            <a:pPr algn="l"/>
            <a:r>
              <a:rPr lang="en-US" b="0" i="0" dirty="0">
                <a:effectLst/>
                <a:latin typeface="Segoe UI VSS (Regular)"/>
              </a:rPr>
              <a:t>Fortunately, Power Query Editor has tools to help you quickly transform multi-column tables into datasets that you can use.</a:t>
            </a:r>
          </a:p>
          <a:p>
            <a:pPr algn="l"/>
            <a:r>
              <a:rPr lang="en-US" b="1" i="0" dirty="0">
                <a:effectLst/>
                <a:latin typeface="Segoe UI VSS (Regular)"/>
              </a:rPr>
              <a:t>Transpose data</a:t>
            </a:r>
          </a:p>
          <a:p>
            <a:pPr algn="l"/>
            <a:r>
              <a:rPr lang="en-US" b="0" i="0" dirty="0">
                <a:effectLst/>
                <a:latin typeface="Segoe UI VSS (Regular)"/>
              </a:rPr>
              <a:t>By using </a:t>
            </a:r>
            <a:r>
              <a:rPr lang="en-US" b="1" i="0" dirty="0">
                <a:effectLst/>
                <a:latin typeface="Segoe UI VSS (Regular)"/>
              </a:rPr>
              <a:t>Transpose</a:t>
            </a:r>
            <a:r>
              <a:rPr lang="en-US" b="0" i="0" dirty="0">
                <a:effectLst/>
                <a:latin typeface="Segoe UI VSS (Regular)"/>
              </a:rPr>
              <a:t> in Power Query Editor, you can swap rows into columns to better format the data.</a:t>
            </a:r>
            <a:endParaRPr lang="en-US" b="0" i="0" dirty="0">
              <a:effectLst/>
              <a:latin typeface="Segoe UI" panose="020B0502040204020203" pitchFamily="34" charset="0"/>
            </a:endParaRPr>
          </a:p>
          <a:p>
            <a:pPr algn="l"/>
            <a:r>
              <a:rPr lang="en-US" b="1" i="0" dirty="0">
                <a:effectLst/>
                <a:latin typeface="Segoe UI VSS (Regular)"/>
              </a:rPr>
              <a:t>Format data</a:t>
            </a:r>
          </a:p>
          <a:p>
            <a:pPr algn="l"/>
            <a:r>
              <a:rPr lang="en-US" b="0" i="0" dirty="0">
                <a:effectLst/>
                <a:latin typeface="Segoe UI VSS (Regular)"/>
              </a:rPr>
              <a:t>You might need to format data so that Power BI can properly categorize and identify that data. With some transformations, you'll cleanse data into a dataset that you can use in Power BI. Examples of powerful transformations include promoting rows into headers, using </a:t>
            </a:r>
            <a:r>
              <a:rPr lang="en-US" b="1" i="0" dirty="0">
                <a:effectLst/>
                <a:latin typeface="Segoe UI VSS (Regular)"/>
              </a:rPr>
              <a:t>Fill</a:t>
            </a:r>
            <a:r>
              <a:rPr lang="en-US" b="0" i="0" dirty="0">
                <a:effectLst/>
                <a:latin typeface="Segoe UI VSS (Regular)"/>
              </a:rPr>
              <a:t> to replace </a:t>
            </a:r>
            <a:r>
              <a:rPr lang="en-US" b="0" i="1" dirty="0">
                <a:effectLst/>
                <a:latin typeface="Segoe UI VSS (Regular)"/>
              </a:rPr>
              <a:t>null</a:t>
            </a:r>
            <a:r>
              <a:rPr lang="en-US" b="0" i="0" dirty="0">
                <a:effectLst/>
                <a:latin typeface="Segoe UI VSS (Regular)"/>
              </a:rPr>
              <a:t> values, and </a:t>
            </a:r>
            <a:r>
              <a:rPr lang="en-US" b="1" i="0" dirty="0">
                <a:effectLst/>
                <a:latin typeface="Segoe UI VSS (Regular)"/>
              </a:rPr>
              <a:t>Unpivot Columns</a:t>
            </a:r>
            <a:r>
              <a:rPr lang="en-US" b="0" i="0" dirty="0">
                <a:effectLst/>
                <a:latin typeface="Segoe UI VSS (Regular)"/>
              </a:rPr>
              <a:t>.</a:t>
            </a:r>
          </a:p>
          <a:p>
            <a:pPr algn="l"/>
            <a:r>
              <a:rPr lang="en-US" b="0" i="0" dirty="0">
                <a:effectLst/>
                <a:latin typeface="Segoe UI VSS (Regular)"/>
              </a:rPr>
              <a:t>With Power BI, you can experiment with transformations and determine which will transform your data into the most usable columnar format. Remember, the </a:t>
            </a:r>
            <a:r>
              <a:rPr lang="en-US" b="1" i="0" dirty="0">
                <a:effectLst/>
                <a:latin typeface="Segoe UI VSS (Regular)"/>
              </a:rPr>
              <a:t>Applied Steps</a:t>
            </a:r>
            <a:r>
              <a:rPr lang="en-US" b="0" i="0" dirty="0">
                <a:effectLst/>
                <a:latin typeface="Segoe UI VSS (Regular)"/>
              </a:rPr>
              <a:t> section of Power Query Editor records all your actions. If a transformation doesn't work the way that you intended, select the </a:t>
            </a:r>
            <a:r>
              <a:rPr lang="en-US" b="1" i="0" dirty="0">
                <a:effectLst/>
                <a:latin typeface="Segoe UI VSS (Regular)"/>
              </a:rPr>
              <a:t>X</a:t>
            </a:r>
            <a:r>
              <a:rPr lang="en-US" b="0" i="0" dirty="0">
                <a:effectLst/>
                <a:latin typeface="Segoe UI VSS (Regular)"/>
              </a:rPr>
              <a:t> next to the step, and then undo it.</a:t>
            </a:r>
          </a:p>
          <a:p>
            <a:pPr algn="l"/>
            <a:r>
              <a:rPr lang="en-US" b="0" i="0" dirty="0">
                <a:effectLst/>
                <a:latin typeface="Segoe UI VSS (Regular)"/>
              </a:rPr>
              <a:t>After you've cleaned your data into a usable format, you can begin to create powerful visuals in Power BI.</a:t>
            </a:r>
          </a:p>
          <a:p>
            <a:pPr algn="l"/>
            <a:endParaRPr lang="en-US" b="0" i="0" dirty="0">
              <a:effectLst/>
              <a:latin typeface="Segoe UI VSS (Regular)"/>
            </a:endParaRPr>
          </a:p>
          <a:p>
            <a:pPr algn="l"/>
            <a:r>
              <a:rPr lang="en-US" b="0" i="0" dirty="0">
                <a:effectLst/>
                <a:latin typeface="Segoe UI" panose="020B0502040204020203" pitchFamily="34" charset="0"/>
              </a:rPr>
              <a:t>For more information, see </a:t>
            </a:r>
            <a:r>
              <a:rPr lang="en-US" b="0" i="0" u="none" strike="noStrike" dirty="0">
                <a:effectLst/>
                <a:latin typeface="Segoe UI" panose="020B0502040204020203" pitchFamily="34" charset="0"/>
                <a:hlinkClick r:id="rId3"/>
              </a:rPr>
              <a:t>Tutorial: Combine sales data from Excel and an OData feed </a:t>
            </a:r>
            <a:r>
              <a:rPr lang="en-US" b="0" i="0" dirty="0">
                <a:effectLst/>
                <a:latin typeface="Segoe UI" panose="020B0502040204020203" pitchFamily="34" charset="0"/>
              </a:rPr>
              <a:t> .</a:t>
            </a:r>
          </a:p>
          <a:p>
            <a:br>
              <a:rPr lang="en-US" dirty="0"/>
            </a:b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6/10/2021 7:37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91</a:t>
            </a:fld>
            <a:endParaRPr lang="en-US"/>
          </a:p>
        </p:txBody>
      </p:sp>
    </p:spTree>
    <p:extLst>
      <p:ext uri="{BB962C8B-B14F-4D97-AF65-F5344CB8AC3E}">
        <p14:creationId xmlns:p14="http://schemas.microsoft.com/office/powerpoint/2010/main" val="417448021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600" b="1" i="0" dirty="0">
                <a:effectLst/>
                <a:latin typeface="Segoe UI" panose="020B0502040204020203" pitchFamily="34" charset="0"/>
              </a:rPr>
              <a:t>What is an aggregate?</a:t>
            </a:r>
          </a:p>
          <a:p>
            <a:pPr algn="l"/>
            <a:r>
              <a:rPr lang="en-US" sz="1600" b="0" i="0" dirty="0">
                <a:effectLst/>
                <a:latin typeface="Segoe UI" panose="020B0502040204020203" pitchFamily="34" charset="0"/>
              </a:rPr>
              <a:t>Sometimes you want to mathematically combine values in your data. The mathematical operation could be sum, average, maximum, count, and so on. When you combine values in your data, it's called </a:t>
            </a:r>
            <a:r>
              <a:rPr lang="en-US" sz="1600" b="0" i="1" dirty="0">
                <a:effectLst/>
                <a:latin typeface="Segoe UI" panose="020B0502040204020203" pitchFamily="34" charset="0"/>
              </a:rPr>
              <a:t>aggregating</a:t>
            </a:r>
            <a:r>
              <a:rPr lang="en-US" sz="1600" b="0" i="0" dirty="0">
                <a:effectLst/>
                <a:latin typeface="Segoe UI" panose="020B0502040204020203" pitchFamily="34" charset="0"/>
              </a:rPr>
              <a:t>. The result of that mathematical operation is an </a:t>
            </a:r>
            <a:r>
              <a:rPr lang="en-US" sz="1600" b="1" i="0" dirty="0">
                <a:effectLst/>
                <a:latin typeface="Segoe UI" panose="020B0502040204020203" pitchFamily="34" charset="0"/>
              </a:rPr>
              <a:t>aggregate</a:t>
            </a:r>
            <a:r>
              <a:rPr lang="en-US" sz="1600" b="0" i="0" dirty="0">
                <a:effectLst/>
                <a:latin typeface="Segoe UI" panose="020B0502040204020203" pitchFamily="34" charset="0"/>
              </a:rPr>
              <a:t>.</a:t>
            </a:r>
          </a:p>
          <a:p>
            <a:pPr algn="l"/>
            <a:r>
              <a:rPr lang="en-US" sz="1600" b="0" i="0" dirty="0">
                <a:effectLst/>
                <a:latin typeface="Segoe UI" panose="020B0502040204020203" pitchFamily="34" charset="0"/>
              </a:rPr>
              <a:t>When Power BI service and Power BI Desktop create visualizations, they may aggregate your data. Often the aggregate is just what you need, but other times you may want to aggregate the values in a different way. For example, a sum versus an average. There are several different ways to manage and change the aggregate Power BI uses in a visualization.</a:t>
            </a:r>
          </a:p>
          <a:p>
            <a:pPr algn="l"/>
            <a:r>
              <a:rPr lang="en-US" sz="1600" b="0" i="0" dirty="0">
                <a:effectLst/>
                <a:latin typeface="Segoe UI" panose="020B0502040204020203" pitchFamily="34" charset="0"/>
              </a:rPr>
              <a:t>First, let's take a look at data </a:t>
            </a:r>
            <a:r>
              <a:rPr lang="en-US" sz="1600" b="0" i="1" dirty="0">
                <a:effectLst/>
                <a:latin typeface="Segoe UI" panose="020B0502040204020203" pitchFamily="34" charset="0"/>
              </a:rPr>
              <a:t>types</a:t>
            </a:r>
            <a:r>
              <a:rPr lang="en-US" sz="1600" b="0" i="0" dirty="0">
                <a:effectLst/>
                <a:latin typeface="Segoe UI" panose="020B0502040204020203" pitchFamily="34" charset="0"/>
              </a:rPr>
              <a:t> because the type of data determines how, and whether, Power BI can aggregate it.</a:t>
            </a:r>
          </a:p>
          <a:p>
            <a:pPr algn="l"/>
            <a:br>
              <a:rPr lang="en-US" sz="1600" dirty="0"/>
            </a:br>
            <a:r>
              <a:rPr lang="en-US" sz="1600" b="1" i="0" dirty="0">
                <a:effectLst/>
                <a:latin typeface="Segoe UI" panose="020B0502040204020203" pitchFamily="34" charset="0"/>
              </a:rPr>
              <a:t>Why don't aggregates work the way I want them to?</a:t>
            </a:r>
          </a:p>
          <a:p>
            <a:pPr algn="l"/>
            <a:r>
              <a:rPr lang="en-US" sz="1600" b="0" i="0" dirty="0">
                <a:effectLst/>
                <a:latin typeface="Segoe UI" panose="020B0502040204020203" pitchFamily="34" charset="0"/>
              </a:rPr>
              <a:t>Working with aggregates in Power BI service can be confusing. Maybe you have a numeric field and Power BI won't let you change the aggregation. Or maybe you have a field, like a year, and you don't want to aggregate it, you just want to count the number of occurrences.</a:t>
            </a:r>
          </a:p>
          <a:p>
            <a:pPr algn="l"/>
            <a:r>
              <a:rPr lang="en-US" sz="1600" b="0" i="0" dirty="0">
                <a:effectLst/>
                <a:latin typeface="Segoe UI" panose="020B0502040204020203" pitchFamily="34" charset="0"/>
              </a:rPr>
              <a:t>Typically, the underlying issue is the field definition in the dataset. Maybe the dataset owner defined the field as text and that explains why Power BI can't sum or average it. Unfortunately, </a:t>
            </a:r>
            <a:r>
              <a:rPr lang="en-US" sz="1600" b="0" i="0" u="none" strike="noStrike" dirty="0">
                <a:effectLst/>
                <a:latin typeface="Segoe UI" panose="020B0502040204020203" pitchFamily="34" charset="0"/>
                <a:hlinkClick r:id="rId3"/>
              </a:rPr>
              <a:t>only the dataset owner can change the way a field is categorized</a:t>
            </a:r>
            <a:r>
              <a:rPr lang="en-US" sz="1600" b="0" i="0" dirty="0">
                <a:effectLst/>
                <a:latin typeface="Segoe UI" panose="020B0502040204020203" pitchFamily="34" charset="0"/>
              </a:rPr>
              <a:t> . So if you have owner permissions to the dataset, either in Desktop or the program used to create the dataset (for example, Excel), you can fix this problem. Otherwise, you'll need to contact the dataset owner for help.</a:t>
            </a:r>
          </a:p>
          <a:p>
            <a:br>
              <a:rPr lang="en-US" sz="1600" dirty="0"/>
            </a:br>
            <a:endParaRPr lang="en-US" sz="80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6/10/2021 7:37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92</a:t>
            </a:fld>
            <a:endParaRPr lang="en-US"/>
          </a:p>
        </p:txBody>
      </p:sp>
    </p:spTree>
    <p:extLst>
      <p:ext uri="{BB962C8B-B14F-4D97-AF65-F5344CB8AC3E}">
        <p14:creationId xmlns:p14="http://schemas.microsoft.com/office/powerpoint/2010/main" val="69028964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u="none" strike="noStrike" kern="1200" dirty="0">
                <a:solidFill>
                  <a:schemeClr val="tx1"/>
                </a:solidFill>
                <a:effectLst/>
                <a:latin typeface="Segoe UI Light" pitchFamily="34" charset="0"/>
                <a:ea typeface="+mn-ea"/>
                <a:cs typeface="+mn-cs"/>
              </a:rPr>
              <a:t>Security is at the forefront of data concerns. Administration is at the forefront of business concerns. Thankfully, Power BI's structure and capabilities make both simple to business users and administrators to provide peace of mind.</a:t>
            </a:r>
          </a:p>
          <a:p>
            <a:endParaRPr lang="en-US" sz="882" b="0" i="0" u="none" strike="noStrike" kern="1200" dirty="0">
              <a:solidFill>
                <a:schemeClr val="tx1"/>
              </a:solidFill>
              <a:effectLst/>
              <a:latin typeface="Segoe UI Light" pitchFamily="34" charset="0"/>
              <a:ea typeface="+mn-ea"/>
              <a:cs typeface="+mn-cs"/>
            </a:endParaRPr>
          </a:p>
          <a:p>
            <a:r>
              <a:rPr lang="en-US" sz="1600" b="0" i="0" dirty="0">
                <a:effectLst/>
                <a:latin typeface="Segoe UI" panose="020B0502040204020203" pitchFamily="34" charset="0"/>
              </a:rPr>
              <a:t>Power BI is designed for self-service business intelligence. The administrator is the guardian of data, processes, and policies in the Power BI tenant. A Power BI administrator is a key member of a team that includes BI developers, analysts, and other roles. The administrator can help support an organization to make sure that critical goals are met.</a:t>
            </a:r>
            <a:endParaRPr lang="en-US" sz="80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6/10/2021 7:37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93</a:t>
            </a:fld>
            <a:endParaRPr lang="en-US"/>
          </a:p>
        </p:txBody>
      </p:sp>
    </p:spTree>
    <p:extLst>
      <p:ext uri="{BB962C8B-B14F-4D97-AF65-F5344CB8AC3E}">
        <p14:creationId xmlns:p14="http://schemas.microsoft.com/office/powerpoint/2010/main" val="6902896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CB9C95-065E-427E-B067-A9D5E8863451}" type="slidenum">
              <a:rPr lang="en-US" smtClean="0"/>
              <a:t>13</a:t>
            </a:fld>
            <a:endParaRPr lang="en-US"/>
          </a:p>
        </p:txBody>
      </p:sp>
    </p:spTree>
    <p:extLst>
      <p:ext uri="{BB962C8B-B14F-4D97-AF65-F5344CB8AC3E}">
        <p14:creationId xmlns:p14="http://schemas.microsoft.com/office/powerpoint/2010/main" val="2550048158"/>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u="none" strike="noStrike" kern="1200" dirty="0">
                <a:solidFill>
                  <a:schemeClr val="tx1"/>
                </a:solidFill>
                <a:effectLst/>
                <a:latin typeface="Segoe UI Light" pitchFamily="34" charset="0"/>
                <a:ea typeface="+mn-ea"/>
                <a:cs typeface="+mn-cs"/>
              </a:rPr>
              <a:t>Data doesn't always come into your report clean, or ready to use. You may need additional columns or to rename or hide existing columns. You may have multiple data sources and need to define a relationship between them. All of these tasks are known as data transformation. </a:t>
            </a:r>
          </a:p>
          <a:p>
            <a:endParaRPr lang="en-US" sz="882" b="0" i="0" u="none" strike="noStrike" kern="1200" dirty="0">
              <a:solidFill>
                <a:schemeClr val="tx1"/>
              </a:solidFill>
              <a:effectLst/>
              <a:latin typeface="Segoe UI Light" pitchFamily="34" charset="0"/>
              <a:ea typeface="+mn-ea"/>
              <a:cs typeface="+mn-cs"/>
            </a:endParaRPr>
          </a:p>
          <a:p>
            <a:r>
              <a:rPr lang="en-US" sz="882" b="0" i="0" u="none" strike="noStrike" kern="1200" dirty="0">
                <a:solidFill>
                  <a:schemeClr val="tx1"/>
                </a:solidFill>
                <a:effectLst/>
                <a:latin typeface="Segoe UI Light" pitchFamily="34" charset="0"/>
                <a:ea typeface="+mn-ea"/>
                <a:cs typeface="+mn-cs"/>
              </a:rPr>
              <a:t>Instructions: </a:t>
            </a:r>
            <a:r>
              <a:rPr lang="en-US" dirty="0">
                <a:hlinkClick r:id="rId3"/>
              </a:rPr>
              <a:t>https://docs.microsoft.com/en-us/learn/modules/build-simple-dashboard/3-transform-data</a:t>
            </a:r>
            <a:endParaRPr lang="en-US" i="0"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6/10/2021 7:37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94</a:t>
            </a:fld>
            <a:endParaRPr lang="en-US"/>
          </a:p>
        </p:txBody>
      </p:sp>
    </p:spTree>
    <p:extLst>
      <p:ext uri="{BB962C8B-B14F-4D97-AF65-F5344CB8AC3E}">
        <p14:creationId xmlns:p14="http://schemas.microsoft.com/office/powerpoint/2010/main" val="25975157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u="none" strike="noStrike" kern="1200" dirty="0">
                <a:solidFill>
                  <a:schemeClr val="tx1"/>
                </a:solidFill>
                <a:effectLst/>
                <a:latin typeface="Segoe UI Light" pitchFamily="34" charset="0"/>
                <a:ea typeface="+mn-ea"/>
                <a:cs typeface="+mn-cs"/>
              </a:rPr>
              <a:t>Two ways to create a new visualization in Power BI Desktop are:</a:t>
            </a:r>
          </a:p>
          <a:p>
            <a:r>
              <a:rPr lang="en-US" sz="882" b="0" i="0" u="none" strike="noStrike" kern="1200" dirty="0">
                <a:solidFill>
                  <a:schemeClr val="tx1"/>
                </a:solidFill>
                <a:effectLst/>
                <a:latin typeface="Segoe UI Light" pitchFamily="34" charset="0"/>
                <a:ea typeface="+mn-ea"/>
                <a:cs typeface="+mn-cs"/>
              </a:rPr>
              <a:t>Drag field names from the Fields pane and then drop them on the report canvas. By default, your visualization appears as a table of data.</a:t>
            </a:r>
          </a:p>
          <a:p>
            <a:r>
              <a:rPr lang="en-US" sz="882" b="0" i="0" u="none" strike="noStrike" kern="1200" dirty="0">
                <a:solidFill>
                  <a:schemeClr val="tx1"/>
                </a:solidFill>
                <a:effectLst/>
                <a:latin typeface="Segoe UI Light" pitchFamily="34" charset="0"/>
                <a:ea typeface="+mn-ea"/>
                <a:cs typeface="+mn-cs"/>
              </a:rPr>
              <a:t>In the Visualizations pane, select the type of visualization that you want to create. With this method, the default visual is a blank placeholder that resembles the type of visual that you selected.</a:t>
            </a:r>
          </a:p>
          <a:p>
            <a:r>
              <a:rPr lang="en-US" sz="882" b="0" i="0" u="none" strike="noStrike" kern="1200" dirty="0">
                <a:solidFill>
                  <a:schemeClr val="tx1"/>
                </a:solidFill>
                <a:effectLst/>
                <a:latin typeface="Segoe UI Light" pitchFamily="34" charset="0"/>
                <a:ea typeface="+mn-ea"/>
                <a:cs typeface="+mn-cs"/>
              </a:rPr>
              <a:t>Now that we've learned how to craft simple visuals, go ahead and create a few more to test your new skills and better learn how Power BI works. Finally, save your report locally and select </a:t>
            </a:r>
            <a:r>
              <a:rPr lang="en-US" sz="882" b="1" i="0" u="none" strike="noStrike" kern="1200" dirty="0">
                <a:solidFill>
                  <a:schemeClr val="tx1"/>
                </a:solidFill>
                <a:effectLst/>
                <a:latin typeface="Segoe UI Light" pitchFamily="34" charset="0"/>
                <a:ea typeface="+mn-ea"/>
                <a:cs typeface="+mn-cs"/>
              </a:rPr>
              <a:t>Publish</a:t>
            </a:r>
            <a:r>
              <a:rPr lang="en-US" sz="882" b="0" i="0" u="none" strike="noStrike" kern="1200" dirty="0">
                <a:solidFill>
                  <a:schemeClr val="tx1"/>
                </a:solidFill>
                <a:effectLst/>
                <a:latin typeface="Segoe UI Light" pitchFamily="34" charset="0"/>
                <a:ea typeface="+mn-ea"/>
                <a:cs typeface="+mn-cs"/>
              </a:rPr>
              <a:t> on the Home tab. You can publish this to My Workspace, which is the default for all new accounts. This step is necessary in order to create a dashboard. Once you have published your report, you will have the option to open your report in Power BI, go ahead and do so.</a:t>
            </a:r>
          </a:p>
          <a:p>
            <a:endParaRPr lang="en-US" dirty="0"/>
          </a:p>
          <a:p>
            <a:r>
              <a:rPr lang="en-US" dirty="0"/>
              <a:t>Instructions: </a:t>
            </a:r>
            <a:r>
              <a:rPr lang="en-US" dirty="0">
                <a:hlinkClick r:id="rId3"/>
              </a:rPr>
              <a:t>https://docs.microsoft.com/en-us/learn/modules/build-simple-dashboard/4-visualize-data</a:t>
            </a: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6/10/2021 7:37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95</a:t>
            </a:fld>
            <a:endParaRPr lang="en-US"/>
          </a:p>
        </p:txBody>
      </p:sp>
    </p:spTree>
    <p:extLst>
      <p:ext uri="{BB962C8B-B14F-4D97-AF65-F5344CB8AC3E}">
        <p14:creationId xmlns:p14="http://schemas.microsoft.com/office/powerpoint/2010/main" val="846327028"/>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u="none" strike="noStrike" kern="1200" dirty="0">
                <a:solidFill>
                  <a:schemeClr val="tx1"/>
                </a:solidFill>
                <a:effectLst/>
                <a:latin typeface="Segoe UI Light" pitchFamily="34" charset="0"/>
                <a:ea typeface="+mn-ea"/>
                <a:cs typeface="+mn-cs"/>
              </a:rPr>
              <a:t>Up to this point we have been working in Power BI Desktop. Dashboards in Power BI are one-page collections of visualizations that are created from within the Power BI service (online). You can create dashboards by pinning visuals from reports.</a:t>
            </a:r>
          </a:p>
          <a:p>
            <a:r>
              <a:rPr lang="en-US" sz="882" b="0" i="0" u="none" strike="noStrike" kern="1200" dirty="0">
                <a:solidFill>
                  <a:schemeClr val="tx1"/>
                </a:solidFill>
                <a:effectLst/>
                <a:latin typeface="Segoe UI Light" pitchFamily="34" charset="0"/>
                <a:ea typeface="+mn-ea"/>
                <a:cs typeface="+mn-cs"/>
              </a:rPr>
              <a:t>If you clicked on the link from publishing your report, your report should now be open in your browser. Let's use this report to create a dashboard.</a:t>
            </a:r>
          </a:p>
          <a:p>
            <a:endParaRPr lang="en-US" dirty="0"/>
          </a:p>
          <a:p>
            <a:r>
              <a:rPr lang="en-US" dirty="0"/>
              <a:t>Instructions: </a:t>
            </a:r>
            <a:r>
              <a:rPr lang="en-US" dirty="0">
                <a:hlinkClick r:id="rId3"/>
              </a:rPr>
              <a:t>https://docs.microsoft.com/en-us/learn/modules/build-simple-dashboard/5-build-dashboard</a:t>
            </a: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6/10/2021 7:37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96</a:t>
            </a:fld>
            <a:endParaRPr lang="en-US"/>
          </a:p>
        </p:txBody>
      </p:sp>
    </p:spTree>
    <p:extLst>
      <p:ext uri="{BB962C8B-B14F-4D97-AF65-F5344CB8AC3E}">
        <p14:creationId xmlns:p14="http://schemas.microsoft.com/office/powerpoint/2010/main" val="3645995265"/>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u="none" strike="noStrike" kern="1200" dirty="0">
                <a:solidFill>
                  <a:schemeClr val="tx1"/>
                </a:solidFill>
                <a:effectLst/>
                <a:latin typeface="Segoe UI Light" pitchFamily="34" charset="0"/>
                <a:ea typeface="+mn-ea"/>
                <a:cs typeface="+mn-cs"/>
              </a:rPr>
              <a:t>Students will probably not be able to do this step. It is good to highlight why – licensing. They need Power BI Pro licenses to do this.</a:t>
            </a:r>
          </a:p>
          <a:p>
            <a:endParaRPr lang="en-US" sz="882" b="0" i="0" u="none" strike="noStrike" kern="1200" dirty="0">
              <a:solidFill>
                <a:schemeClr val="tx1"/>
              </a:solidFill>
              <a:effectLst/>
              <a:latin typeface="Segoe UI Light" pitchFamily="34" charset="0"/>
              <a:ea typeface="+mn-ea"/>
              <a:cs typeface="+mn-cs"/>
            </a:endParaRPr>
          </a:p>
          <a:p>
            <a:r>
              <a:rPr lang="en-US" sz="882" b="0" i="0" u="none" strike="noStrike" kern="1200" dirty="0">
                <a:solidFill>
                  <a:schemeClr val="tx1"/>
                </a:solidFill>
                <a:effectLst/>
                <a:latin typeface="Segoe UI Light" pitchFamily="34" charset="0"/>
                <a:ea typeface="+mn-ea"/>
                <a:cs typeface="+mn-cs"/>
              </a:rPr>
              <a:t>Power BI service makes it easy to share your datasets, dashboards, and reports with your colleagues. Power BI simplifies collaboration and improves the outcome by allowing you and your colleagues to work simultaneously on the same dashboards and reports. And, while you and your colleagues explore the data and make changes to the reports and dashboards, the underlying data is not affected.</a:t>
            </a:r>
          </a:p>
          <a:p>
            <a:endParaRPr lang="en-US" sz="882" b="0" i="0" u="none" strike="noStrike" kern="1200" dirty="0">
              <a:solidFill>
                <a:schemeClr val="tx1"/>
              </a:solidFill>
              <a:effectLst/>
              <a:latin typeface="Segoe UI Light" pitchFamily="34" charset="0"/>
              <a:ea typeface="+mn-ea"/>
              <a:cs typeface="+mn-cs"/>
            </a:endParaRPr>
          </a:p>
          <a:p>
            <a:r>
              <a:rPr lang="en-US" sz="882" b="0" i="0" u="none" strike="noStrike" kern="1200" dirty="0">
                <a:solidFill>
                  <a:schemeClr val="tx1"/>
                </a:solidFill>
                <a:effectLst/>
                <a:latin typeface="Segoe UI Light" pitchFamily="34" charset="0"/>
                <a:ea typeface="+mn-ea"/>
                <a:cs typeface="+mn-cs"/>
              </a:rPr>
              <a:t>Instructions: </a:t>
            </a:r>
            <a:r>
              <a:rPr lang="en-US" dirty="0">
                <a:hlinkClick r:id="rId3"/>
              </a:rPr>
              <a:t>https://docs.microsoft.com/en-us/learn/modules/build-simple-dashboard/6-collaborate-share</a:t>
            </a:r>
            <a:endParaRPr lang="en-US" i="0"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6/10/2021 7:37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97</a:t>
            </a:fld>
            <a:endParaRPr lang="en-US"/>
          </a:p>
        </p:txBody>
      </p:sp>
    </p:spTree>
    <p:extLst>
      <p:ext uri="{BB962C8B-B14F-4D97-AF65-F5344CB8AC3E}">
        <p14:creationId xmlns:p14="http://schemas.microsoft.com/office/powerpoint/2010/main" val="363493876"/>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CB9C95-065E-427E-B067-A9D5E8863451}" type="slidenum">
              <a:rPr lang="en-US" smtClean="0"/>
              <a:t>98</a:t>
            </a:fld>
            <a:endParaRPr lang="en-US"/>
          </a:p>
        </p:txBody>
      </p:sp>
    </p:spTree>
    <p:extLst>
      <p:ext uri="{BB962C8B-B14F-4D97-AF65-F5344CB8AC3E}">
        <p14:creationId xmlns:p14="http://schemas.microsoft.com/office/powerpoint/2010/main" val="344022107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CB9C95-065E-427E-B067-A9D5E8863451}" type="slidenum">
              <a:rPr lang="en-US" smtClean="0"/>
              <a:t>99</a:t>
            </a:fld>
            <a:endParaRPr lang="en-US"/>
          </a:p>
        </p:txBody>
      </p:sp>
    </p:spTree>
    <p:extLst>
      <p:ext uri="{BB962C8B-B14F-4D97-AF65-F5344CB8AC3E}">
        <p14:creationId xmlns:p14="http://schemas.microsoft.com/office/powerpoint/2010/main" val="3771010250"/>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CB9C95-065E-427E-B067-A9D5E8863451}" type="slidenum">
              <a:rPr lang="en-US" smtClean="0"/>
              <a:t>100</a:t>
            </a:fld>
            <a:endParaRPr lang="en-US"/>
          </a:p>
        </p:txBody>
      </p:sp>
    </p:spTree>
    <p:extLst>
      <p:ext uri="{BB962C8B-B14F-4D97-AF65-F5344CB8AC3E}">
        <p14:creationId xmlns:p14="http://schemas.microsoft.com/office/powerpoint/2010/main" val="3859556631"/>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CB9C95-065E-427E-B067-A9D5E8863451}" type="slidenum">
              <a:rPr lang="en-US" smtClean="0"/>
              <a:t>101</a:t>
            </a:fld>
            <a:endParaRPr lang="en-US"/>
          </a:p>
        </p:txBody>
      </p:sp>
    </p:spTree>
    <p:extLst>
      <p:ext uri="{BB962C8B-B14F-4D97-AF65-F5344CB8AC3E}">
        <p14:creationId xmlns:p14="http://schemas.microsoft.com/office/powerpoint/2010/main" val="2217423361"/>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CB9C95-065E-427E-B067-A9D5E8863451}" type="slidenum">
              <a:rPr lang="en-US" smtClean="0"/>
              <a:t>102</a:t>
            </a:fld>
            <a:endParaRPr lang="en-US"/>
          </a:p>
        </p:txBody>
      </p:sp>
    </p:spTree>
    <p:extLst>
      <p:ext uri="{BB962C8B-B14F-4D97-AF65-F5344CB8AC3E}">
        <p14:creationId xmlns:p14="http://schemas.microsoft.com/office/powerpoint/2010/main" val="866317813"/>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CB9C95-065E-427E-B067-A9D5E8863451}" type="slidenum">
              <a:rPr lang="en-US" smtClean="0"/>
              <a:t>103</a:t>
            </a:fld>
            <a:endParaRPr lang="en-US"/>
          </a:p>
        </p:txBody>
      </p:sp>
    </p:spTree>
    <p:extLst>
      <p:ext uri="{BB962C8B-B14F-4D97-AF65-F5344CB8AC3E}">
        <p14:creationId xmlns:p14="http://schemas.microsoft.com/office/powerpoint/2010/main" val="21019022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CB9C95-065E-427E-B067-A9D5E8863451}" type="slidenum">
              <a:rPr lang="en-US" smtClean="0"/>
              <a:t>14</a:t>
            </a:fld>
            <a:endParaRPr lang="en-US"/>
          </a:p>
        </p:txBody>
      </p:sp>
    </p:spTree>
    <p:extLst>
      <p:ext uri="{BB962C8B-B14F-4D97-AF65-F5344CB8AC3E}">
        <p14:creationId xmlns:p14="http://schemas.microsoft.com/office/powerpoint/2010/main" val="1103034720"/>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CB432F0-E49E-4C04-A383-401B93C7130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37899228"/>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CB432F0-E49E-4C04-A383-401B93C7130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1649440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5E3EC92-0BF8-B04C-BDA1-D36DC16EC2C4}"/>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ctrTitle" hasCustomPrompt="1"/>
          </p:nvPr>
        </p:nvSpPr>
        <p:spPr>
          <a:xfrm>
            <a:off x="3836832" y="1597819"/>
            <a:ext cx="4975394" cy="1102519"/>
          </a:xfrm>
          <a:prstGeom prst="rect">
            <a:avLst/>
          </a:prstGeom>
        </p:spPr>
        <p:txBody>
          <a:bodyPr>
            <a:noAutofit/>
          </a:bodyPr>
          <a:lstStyle>
            <a:lvl1pPr algn="l">
              <a:defRPr sz="3600" b="0" baseline="0">
                <a:solidFill>
                  <a:schemeClr val="tx1"/>
                </a:solidFill>
              </a:defRPr>
            </a:lvl1pPr>
          </a:lstStyle>
          <a:p>
            <a:r>
              <a:rPr lang="en-US" dirty="0"/>
              <a:t>Lesson #: Lesson Name</a:t>
            </a:r>
          </a:p>
        </p:txBody>
      </p:sp>
      <p:sp>
        <p:nvSpPr>
          <p:cNvPr id="3" name="Subtitle 2"/>
          <p:cNvSpPr>
            <a:spLocks noGrp="1"/>
          </p:cNvSpPr>
          <p:nvPr>
            <p:ph type="subTitle" idx="1" hasCustomPrompt="1"/>
          </p:nvPr>
        </p:nvSpPr>
        <p:spPr>
          <a:xfrm>
            <a:off x="3836831" y="2788538"/>
            <a:ext cx="4975395" cy="1314450"/>
          </a:xfrm>
        </p:spPr>
        <p:txBody>
          <a:bodyPr>
            <a:normAutofit/>
          </a:bodyPr>
          <a:lstStyle>
            <a:lvl1pPr marL="685800" indent="-630936" algn="l">
              <a:buNone/>
              <a:tabLst>
                <a:tab pos="574675" algn="l"/>
              </a:tabLst>
              <a:defRPr sz="2800" b="0" baseline="0">
                <a:solidFill>
                  <a:srgbClr val="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 	Learning objective or      Sub-lesson Title</a:t>
            </a:r>
          </a:p>
        </p:txBody>
      </p:sp>
    </p:spTree>
    <p:extLst>
      <p:ext uri="{BB962C8B-B14F-4D97-AF65-F5344CB8AC3E}">
        <p14:creationId xmlns:p14="http://schemas.microsoft.com/office/powerpoint/2010/main" val="31282576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Photo layout with bullet tex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313983" y="330371"/>
            <a:ext cx="4157637" cy="546336"/>
          </a:xfrm>
        </p:spPr>
        <p:txBody>
          <a:bodyPr/>
          <a:lstStyle>
            <a:lvl1pPr>
              <a:defRPr>
                <a:solidFill>
                  <a:schemeClr val="tx1"/>
                </a:solidFill>
              </a:defRPr>
            </a:lvl1pPr>
          </a:lstStyle>
          <a:p>
            <a:r>
              <a:rPr lang="en-US" dirty="0"/>
              <a:t>Photo layout 1</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313983" y="1092672"/>
            <a:ext cx="4184483" cy="276999"/>
          </a:xfrm>
          <a:prstGeom prst="rect">
            <a:avLst/>
          </a:prstGeom>
        </p:spPr>
        <p:txBody>
          <a:bodyPr wrap="square" lIns="0" tIns="0" rIns="0" bIns="0" anchor="t">
            <a:spAutoFit/>
          </a:bodyPr>
          <a:lstStyle>
            <a:lvl1pPr marL="0" indent="0">
              <a:lnSpc>
                <a:spcPct val="100000"/>
              </a:lnSpc>
              <a:buNone/>
              <a:defRPr lang="en-US" sz="1800" kern="1200" spc="0" baseline="0" dirty="0">
                <a:solidFill>
                  <a:schemeClr val="tx1"/>
                </a:solidFill>
                <a:latin typeface="+mj-lt"/>
                <a:ea typeface="+mn-ea"/>
                <a:cs typeface="+mn-cs"/>
              </a:defRPr>
            </a:lvl1pPr>
            <a:lvl2pPr marL="168073" indent="0">
              <a:buNone/>
              <a:defRPr/>
            </a:lvl2pPr>
            <a:lvl3pPr marL="336145" indent="0">
              <a:buNone/>
              <a:defRPr/>
            </a:lvl3pPr>
            <a:lvl4pPr marL="504218" indent="0">
              <a:buNone/>
              <a:defRPr/>
            </a:lvl4pPr>
            <a:lvl5pPr marL="672290" indent="0">
              <a:buNone/>
              <a:defRPr/>
            </a:lvl5pPr>
          </a:lstStyle>
          <a:p>
            <a:pPr lvl="0"/>
            <a:r>
              <a:rPr lang="en-US" dirty="0"/>
              <a:t>Subhead Segoe UI </a:t>
            </a:r>
            <a:r>
              <a:rPr lang="en-US" dirty="0" err="1"/>
              <a:t>Semibold</a:t>
            </a:r>
            <a:r>
              <a:rPr lang="en-US" dirty="0"/>
              <a:t> 20/24.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313983" y="1701710"/>
            <a:ext cx="4184483" cy="438581"/>
          </a:xfrm>
          <a:prstGeom prst="rect">
            <a:avLst/>
          </a:prstGeom>
        </p:spPr>
        <p:txBody>
          <a:bodyPr lIns="0" tIns="45720" rIns="0" bIns="45720"/>
          <a:lstStyle>
            <a:lvl1pPr marL="0" indent="0">
              <a:lnSpc>
                <a:spcPct val="100000"/>
              </a:lnSpc>
              <a:spcBef>
                <a:spcPts val="0"/>
              </a:spcBef>
              <a:spcAft>
                <a:spcPts val="450"/>
              </a:spcAft>
              <a:buFont typeface="Arial" panose="020B0604020202020204" pitchFamily="34" charset="0"/>
              <a:buNone/>
              <a:defRPr sz="1200" b="0" i="0" spc="0">
                <a:solidFill>
                  <a:schemeClr val="tx1"/>
                </a:solidFill>
                <a:latin typeface="+mn-lt"/>
              </a:defRPr>
            </a:lvl1pPr>
            <a:lvl2pPr marL="0" indent="0">
              <a:lnSpc>
                <a:spcPts val="1324"/>
              </a:lnSpc>
              <a:spcBef>
                <a:spcPts val="0"/>
              </a:spcBef>
              <a:buNone/>
              <a:defRPr sz="1029">
                <a:solidFill>
                  <a:schemeClr val="tx1"/>
                </a:solidFill>
              </a:defRPr>
            </a:lvl2pPr>
            <a:lvl3pPr marL="336145" indent="0">
              <a:buNone/>
              <a:defRPr/>
            </a:lvl3pPr>
            <a:lvl4pPr marL="504218" indent="0">
              <a:buNone/>
              <a:defRPr/>
            </a:lvl4pPr>
            <a:lvl5pPr marL="672290" indent="0">
              <a:buNone/>
              <a:defRPr/>
            </a:lvl5pPr>
          </a:lstStyle>
          <a:p>
            <a:r>
              <a:rPr lang="en-US" dirty="0"/>
              <a:t>Body copy Segoe UI Regular 14/18. The quick brown fox jumps over the lazy dog. </a:t>
            </a:r>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313983" y="2461776"/>
            <a:ext cx="4184483" cy="438581"/>
          </a:xfrm>
          <a:prstGeom prst="rect">
            <a:avLst/>
          </a:prstGeom>
        </p:spPr>
        <p:txBody>
          <a:bodyPr lIns="0" tIns="45720" rIns="0" bIns="45720"/>
          <a:lstStyle>
            <a:lvl1pPr marL="0" indent="0">
              <a:lnSpc>
                <a:spcPct val="100000"/>
              </a:lnSpc>
              <a:spcBef>
                <a:spcPts val="0"/>
              </a:spcBef>
              <a:spcAft>
                <a:spcPts val="450"/>
              </a:spcAft>
              <a:buFont typeface="Arial" panose="020B0604020202020204" pitchFamily="34" charset="0"/>
              <a:buNone/>
              <a:defRPr sz="1200" b="0" i="0" spc="0">
                <a:solidFill>
                  <a:schemeClr val="tx1"/>
                </a:solidFill>
                <a:latin typeface="+mn-lt"/>
              </a:defRPr>
            </a:lvl1pPr>
            <a:lvl2pPr marL="0" indent="0">
              <a:lnSpc>
                <a:spcPts val="1324"/>
              </a:lnSpc>
              <a:spcBef>
                <a:spcPts val="0"/>
              </a:spcBef>
              <a:buNone/>
              <a:defRPr sz="1029">
                <a:solidFill>
                  <a:schemeClr val="tx1"/>
                </a:solidFill>
              </a:defRPr>
            </a:lvl2pPr>
            <a:lvl3pPr marL="336145" indent="0">
              <a:buNone/>
              <a:defRPr/>
            </a:lvl3pPr>
            <a:lvl4pPr marL="504218" indent="0">
              <a:buNone/>
              <a:defRPr/>
            </a:lvl4pPr>
            <a:lvl5pPr marL="672290" indent="0">
              <a:buNone/>
              <a:defRPr/>
            </a:lvl5pPr>
          </a:lstStyle>
          <a:p>
            <a:r>
              <a:rPr lang="en-US" dirty="0"/>
              <a:t>Body copy Segoe UI Regular 14/18. The quick brown fox jumps over the lazy dog. </a:t>
            </a:r>
          </a:p>
        </p:txBody>
      </p:sp>
      <p:sp>
        <p:nvSpPr>
          <p:cNvPr id="12" name="Text Placeholder 4">
            <a:extLst>
              <a:ext uri="{FF2B5EF4-FFF2-40B4-BE49-F238E27FC236}">
                <a16:creationId xmlns:a16="http://schemas.microsoft.com/office/drawing/2014/main" id="{460A0EF6-FA0B-4D44-8315-ED90C5B93C73}"/>
              </a:ext>
            </a:extLst>
          </p:cNvPr>
          <p:cNvSpPr>
            <a:spLocks noGrp="1"/>
          </p:cNvSpPr>
          <p:nvPr>
            <p:ph type="body" sz="quarter" idx="45" hasCustomPrompt="1"/>
          </p:nvPr>
        </p:nvSpPr>
        <p:spPr>
          <a:xfrm>
            <a:off x="313983" y="3221842"/>
            <a:ext cx="4184483" cy="438581"/>
          </a:xfrm>
          <a:prstGeom prst="rect">
            <a:avLst/>
          </a:prstGeom>
        </p:spPr>
        <p:txBody>
          <a:bodyPr lIns="0" tIns="45720" rIns="0" bIns="45720"/>
          <a:lstStyle>
            <a:lvl1pPr marL="0" indent="0">
              <a:lnSpc>
                <a:spcPct val="100000"/>
              </a:lnSpc>
              <a:spcBef>
                <a:spcPts val="0"/>
              </a:spcBef>
              <a:spcAft>
                <a:spcPts val="450"/>
              </a:spcAft>
              <a:buFont typeface="Arial" panose="020B0604020202020204" pitchFamily="34" charset="0"/>
              <a:buNone/>
              <a:defRPr sz="1200" b="0" i="0" spc="0">
                <a:solidFill>
                  <a:schemeClr val="tx1"/>
                </a:solidFill>
                <a:latin typeface="+mn-lt"/>
              </a:defRPr>
            </a:lvl1pPr>
            <a:lvl2pPr marL="0" indent="0">
              <a:lnSpc>
                <a:spcPts val="1324"/>
              </a:lnSpc>
              <a:spcBef>
                <a:spcPts val="0"/>
              </a:spcBef>
              <a:buNone/>
              <a:defRPr sz="1029">
                <a:solidFill>
                  <a:schemeClr val="tx1"/>
                </a:solidFill>
              </a:defRPr>
            </a:lvl2pPr>
            <a:lvl3pPr marL="336145" indent="0">
              <a:buNone/>
              <a:defRPr/>
            </a:lvl3pPr>
            <a:lvl4pPr marL="504218" indent="0">
              <a:buNone/>
              <a:defRPr/>
            </a:lvl4pPr>
            <a:lvl5pPr marL="672290" indent="0">
              <a:buNone/>
              <a:defRPr/>
            </a:lvl5pPr>
          </a:lstStyle>
          <a:p>
            <a:r>
              <a:rPr lang="en-US" dirty="0"/>
              <a:t>Body copy Segoe UI Regular 14/18. The quick brown fox jumps over the lazy dog. </a:t>
            </a:r>
          </a:p>
        </p:txBody>
      </p:sp>
      <p:sp>
        <p:nvSpPr>
          <p:cNvPr id="13" name="Text Placeholder 4">
            <a:extLst>
              <a:ext uri="{FF2B5EF4-FFF2-40B4-BE49-F238E27FC236}">
                <a16:creationId xmlns:a16="http://schemas.microsoft.com/office/drawing/2014/main" id="{5A88BE58-E914-49A7-B477-3DBF3F91D24F}"/>
              </a:ext>
            </a:extLst>
          </p:cNvPr>
          <p:cNvSpPr>
            <a:spLocks noGrp="1"/>
          </p:cNvSpPr>
          <p:nvPr>
            <p:ph type="body" sz="quarter" idx="46" hasCustomPrompt="1"/>
          </p:nvPr>
        </p:nvSpPr>
        <p:spPr>
          <a:xfrm>
            <a:off x="313983" y="3981907"/>
            <a:ext cx="4184483" cy="438581"/>
          </a:xfrm>
          <a:prstGeom prst="rect">
            <a:avLst/>
          </a:prstGeom>
        </p:spPr>
        <p:txBody>
          <a:bodyPr lIns="0" tIns="45720" rIns="0" bIns="45720"/>
          <a:lstStyle>
            <a:lvl1pPr marL="0" indent="0">
              <a:lnSpc>
                <a:spcPct val="100000"/>
              </a:lnSpc>
              <a:spcBef>
                <a:spcPts val="0"/>
              </a:spcBef>
              <a:spcAft>
                <a:spcPts val="450"/>
              </a:spcAft>
              <a:buFont typeface="Arial" panose="020B0604020202020204" pitchFamily="34" charset="0"/>
              <a:buNone/>
              <a:defRPr sz="1200" b="0" i="0" spc="0">
                <a:solidFill>
                  <a:schemeClr val="tx1"/>
                </a:solidFill>
                <a:latin typeface="+mn-lt"/>
              </a:defRPr>
            </a:lvl1pPr>
            <a:lvl2pPr marL="0" indent="0">
              <a:lnSpc>
                <a:spcPts val="1324"/>
              </a:lnSpc>
              <a:spcBef>
                <a:spcPts val="0"/>
              </a:spcBef>
              <a:buNone/>
              <a:defRPr sz="1029">
                <a:solidFill>
                  <a:schemeClr val="tx1"/>
                </a:solidFill>
              </a:defRPr>
            </a:lvl2pPr>
            <a:lvl3pPr marL="336145" indent="0">
              <a:buNone/>
              <a:defRPr/>
            </a:lvl3pPr>
            <a:lvl4pPr marL="504218" indent="0">
              <a:buNone/>
              <a:defRPr/>
            </a:lvl4pPr>
            <a:lvl5pPr marL="672290" indent="0">
              <a:buNone/>
              <a:defRPr/>
            </a:lvl5pPr>
          </a:lstStyle>
          <a:p>
            <a:r>
              <a:rPr lang="en-US" dirty="0"/>
              <a:t>Body copy Segoe UI Regular 14/18. The quick brown fox jumps over the lazy dog. </a:t>
            </a:r>
          </a:p>
        </p:txBody>
      </p:sp>
      <p:sp>
        <p:nvSpPr>
          <p:cNvPr id="19" name="Picture Placeholder 7">
            <a:extLst>
              <a:ext uri="{FF2B5EF4-FFF2-40B4-BE49-F238E27FC236}">
                <a16:creationId xmlns:a16="http://schemas.microsoft.com/office/drawing/2014/main" id="{CA973F78-0779-41C2-98B4-4547D2CD7C11}"/>
              </a:ext>
            </a:extLst>
          </p:cNvPr>
          <p:cNvSpPr>
            <a:spLocks noGrp="1"/>
          </p:cNvSpPr>
          <p:nvPr>
            <p:ph type="pic" sz="quarter" idx="47" hasCustomPrompt="1"/>
          </p:nvPr>
        </p:nvSpPr>
        <p:spPr>
          <a:xfrm>
            <a:off x="4762259" y="1173098"/>
            <a:ext cx="3977884" cy="3559607"/>
          </a:xfrm>
          <a:prstGeom prst="rect">
            <a:avLst/>
          </a:prstGeom>
          <a:blipFill dpi="0" rotWithShape="1">
            <a:blip r:embed="rId2"/>
            <a:srcRect/>
            <a:stretch>
              <a:fillRect/>
            </a:stretch>
          </a:blipFill>
          <a:ln w="19050">
            <a:noFill/>
          </a:ln>
        </p:spPr>
        <p:txBody>
          <a:bodyPr anchor="ctr">
            <a:noAutofit/>
          </a:bodyPr>
          <a:lstStyle>
            <a:lvl1pPr marL="0" marR="0" indent="0" algn="ctr" defTabSz="685775"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29" b="1" kern="1200" spc="0" baseline="0" dirty="0" smtClean="0">
                <a:solidFill>
                  <a:schemeClr val="tx1"/>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318203734"/>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3823434-19E5-7244-957A-48409271A875}"/>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a:xfrm>
            <a:off x="1138620" y="-78830"/>
            <a:ext cx="7548179" cy="560552"/>
          </a:xfrm>
          <a:prstGeom prst="rect">
            <a:avLst/>
          </a:prstGeom>
        </p:spPr>
        <p:txBody>
          <a:bodyPr>
            <a:noAutofit/>
          </a:bodyPr>
          <a:lstStyle>
            <a:lvl1pPr algn="l">
              <a:defRPr sz="3600">
                <a:solidFill>
                  <a:srgbClr val="FFFFFF"/>
                </a:solidFill>
              </a:defRPr>
            </a:lvl1pPr>
          </a:lstStyle>
          <a:p>
            <a:r>
              <a:rPr lang="en-US" dirty="0"/>
              <a:t>Click to edit Master title style</a:t>
            </a:r>
          </a:p>
        </p:txBody>
      </p:sp>
      <p:sp>
        <p:nvSpPr>
          <p:cNvPr id="3" name="Content Placeholder 2"/>
          <p:cNvSpPr>
            <a:spLocks noGrp="1"/>
          </p:cNvSpPr>
          <p:nvPr>
            <p:ph idx="1"/>
          </p:nvPr>
        </p:nvSpPr>
        <p:spPr>
          <a:xfrm>
            <a:off x="1147379" y="814771"/>
            <a:ext cx="6839712" cy="3547021"/>
          </a:xfrm>
        </p:spPr>
        <p:txBody>
          <a:bodyPr>
            <a:noAutofit/>
          </a:bodyPr>
          <a:lstStyle>
            <a:lvl1pPr>
              <a:defRPr sz="22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427779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itle_Two Conten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70CCCA5-FF07-3E49-BCA2-619E38AACDEF}"/>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a:xfrm>
            <a:off x="1143000" y="-78831"/>
            <a:ext cx="7552944" cy="557784"/>
          </a:xfrm>
          <a:prstGeom prst="rect">
            <a:avLst/>
          </a:prstGeom>
        </p:spPr>
        <p:txBody>
          <a:bodyPr>
            <a:noAutofit/>
          </a:bodyPr>
          <a:lstStyle>
            <a:lvl1pPr algn="l">
              <a:defRPr sz="3600">
                <a:solidFill>
                  <a:srgbClr val="FFFFFF"/>
                </a:solidFill>
              </a:defRPr>
            </a:lvl1pPr>
          </a:lstStyle>
          <a:p>
            <a:r>
              <a:rPr lang="en-US"/>
              <a:t>Click to edit Master title style</a:t>
            </a:r>
            <a:endParaRPr lang="en-US" dirty="0"/>
          </a:p>
        </p:txBody>
      </p:sp>
      <p:sp>
        <p:nvSpPr>
          <p:cNvPr id="3" name="Content Placeholder 2"/>
          <p:cNvSpPr>
            <a:spLocks noGrp="1"/>
          </p:cNvSpPr>
          <p:nvPr>
            <p:ph sz="half" idx="1"/>
          </p:nvPr>
        </p:nvSpPr>
        <p:spPr>
          <a:xfrm>
            <a:off x="457200" y="946140"/>
            <a:ext cx="4038600" cy="3394472"/>
          </a:xfrm>
        </p:spPr>
        <p:txBody>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57344" y="946356"/>
            <a:ext cx="4038600" cy="3394472"/>
          </a:xfrm>
        </p:spPr>
        <p:txBody>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303941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_Images or Charts">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A56CC22-FD07-7A4D-847A-EADD8CC51826}"/>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a:xfrm>
            <a:off x="1143000" y="-78830"/>
            <a:ext cx="7556938" cy="557784"/>
          </a:xfrm>
          <a:prstGeom prst="rect">
            <a:avLst/>
          </a:prstGeom>
        </p:spPr>
        <p:txBody>
          <a:bodyPr>
            <a:noAutofit/>
          </a:bodyPr>
          <a:lstStyle>
            <a:lvl1pPr algn="l">
              <a:defRPr sz="3600">
                <a:solidFill>
                  <a:srgbClr val="FFFFFF"/>
                </a:solidFill>
              </a:defRPr>
            </a:lvl1pPr>
          </a:lstStyle>
          <a:p>
            <a:r>
              <a:rPr lang="en-US" dirty="0"/>
              <a:t>Click to edit Master title style</a:t>
            </a:r>
          </a:p>
        </p:txBody>
      </p:sp>
      <p:sp>
        <p:nvSpPr>
          <p:cNvPr id="7"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061837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_Content_No Gray Backgroun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1161795-AF74-6141-B77F-64153FAB4A60}"/>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7" name="Title 1"/>
          <p:cNvSpPr>
            <a:spLocks noGrp="1"/>
          </p:cNvSpPr>
          <p:nvPr>
            <p:ph type="title"/>
          </p:nvPr>
        </p:nvSpPr>
        <p:spPr>
          <a:xfrm>
            <a:off x="1144371" y="-78830"/>
            <a:ext cx="7548179" cy="560552"/>
          </a:xfrm>
          <a:prstGeom prst="rect">
            <a:avLst/>
          </a:prstGeom>
        </p:spPr>
        <p:txBody>
          <a:bodyPr>
            <a:noAutofit/>
          </a:bodyPr>
          <a:lstStyle>
            <a:lvl1pPr algn="l">
              <a:defRPr sz="3600">
                <a:solidFill>
                  <a:srgbClr val="FFFFFF"/>
                </a:solidFill>
              </a:defRPr>
            </a:lvl1pPr>
          </a:lstStyle>
          <a:p>
            <a:r>
              <a:rPr lang="en-US" dirty="0"/>
              <a:t>Click to edit Master title style</a:t>
            </a:r>
          </a:p>
        </p:txBody>
      </p:sp>
      <p:sp>
        <p:nvSpPr>
          <p:cNvPr id="9"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483181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_Content_No Bottom Ba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00254D4-82EE-7743-8DC5-A96F5C67993D}"/>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6" name="Title 1"/>
          <p:cNvSpPr>
            <a:spLocks noGrp="1"/>
          </p:cNvSpPr>
          <p:nvPr>
            <p:ph type="title"/>
          </p:nvPr>
        </p:nvSpPr>
        <p:spPr>
          <a:xfrm>
            <a:off x="1144371" y="-78830"/>
            <a:ext cx="7548179" cy="560552"/>
          </a:xfrm>
          <a:prstGeom prst="rect">
            <a:avLst/>
          </a:prstGeom>
        </p:spPr>
        <p:txBody>
          <a:bodyPr>
            <a:noAutofit/>
          </a:bodyPr>
          <a:lstStyle>
            <a:lvl1pPr algn="l">
              <a:defRPr sz="3600">
                <a:solidFill>
                  <a:srgbClr val="FFFFFF"/>
                </a:solidFill>
              </a:defRPr>
            </a:lvl1pPr>
          </a:lstStyle>
          <a:p>
            <a:r>
              <a:rPr lang="en-US" dirty="0"/>
              <a:t>Click to edit Master title style</a:t>
            </a:r>
          </a:p>
        </p:txBody>
      </p:sp>
      <p:sp>
        <p:nvSpPr>
          <p:cNvPr id="3"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611512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_Conten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9A03A33-EFE2-8C43-836B-41753232C69D}"/>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3" name="Title 1"/>
          <p:cNvSpPr>
            <a:spLocks noGrp="1"/>
          </p:cNvSpPr>
          <p:nvPr>
            <p:ph type="title"/>
          </p:nvPr>
        </p:nvSpPr>
        <p:spPr>
          <a:xfrm>
            <a:off x="805778" y="1"/>
            <a:ext cx="7548179" cy="560552"/>
          </a:xfrm>
          <a:prstGeom prst="rect">
            <a:avLst/>
          </a:prstGeom>
        </p:spPr>
        <p:txBody>
          <a:bodyPr>
            <a:noAutofit/>
          </a:bodyPr>
          <a:lstStyle>
            <a:lvl1pPr algn="ctr">
              <a:defRPr sz="3600">
                <a:solidFill>
                  <a:schemeClr val="tx1"/>
                </a:solidFill>
              </a:defRPr>
            </a:lvl1pPr>
          </a:lstStyle>
          <a:p>
            <a:r>
              <a:rPr lang="en-US" dirty="0"/>
              <a:t>Click to edit Master title style</a:t>
            </a:r>
          </a:p>
        </p:txBody>
      </p:sp>
      <p:sp>
        <p:nvSpPr>
          <p:cNvPr id="4" name="Content Placeholder 2"/>
          <p:cNvSpPr>
            <a:spLocks noGrp="1"/>
          </p:cNvSpPr>
          <p:nvPr>
            <p:ph idx="1"/>
          </p:nvPr>
        </p:nvSpPr>
        <p:spPr>
          <a:xfrm>
            <a:off x="814537"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463373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hasCustomPrompt="1"/>
          </p:nvPr>
        </p:nvSpPr>
        <p:spPr/>
        <p:txBody>
          <a:bodyPr/>
          <a:lstStyle>
            <a:lvl1pPr>
              <a:defRPr/>
            </a:lvl1pPr>
          </a:lstStyle>
          <a:p>
            <a:r>
              <a:rPr lang="en-US" dirty="0"/>
              <a:t> </a:t>
            </a:r>
          </a:p>
        </p:txBody>
      </p:sp>
      <p:pic>
        <p:nvPicPr>
          <p:cNvPr id="3" name="Picture 2">
            <a:extLst>
              <a:ext uri="{FF2B5EF4-FFF2-40B4-BE49-F238E27FC236}">
                <a16:creationId xmlns:a16="http://schemas.microsoft.com/office/drawing/2014/main" id="{45DCE74C-60B9-4019-9C53-715EEF88741D}"/>
              </a:ext>
            </a:extLst>
          </p:cNvPr>
          <p:cNvPicPr>
            <a:picLocks noChangeAspect="1"/>
          </p:cNvPicPr>
          <p:nvPr userDrawn="1"/>
        </p:nvPicPr>
        <p:blipFill>
          <a:blip r:embed="rId2"/>
          <a:stretch>
            <a:fillRect/>
          </a:stretch>
        </p:blipFill>
        <p:spPr>
          <a:xfrm>
            <a:off x="1122201" y="66612"/>
            <a:ext cx="7180952" cy="961905"/>
          </a:xfrm>
          <a:prstGeom prst="rect">
            <a:avLst/>
          </a:prstGeom>
        </p:spPr>
      </p:pic>
    </p:spTree>
    <p:extLst>
      <p:ext uri="{BB962C8B-B14F-4D97-AF65-F5344CB8AC3E}">
        <p14:creationId xmlns:p14="http://schemas.microsoft.com/office/powerpoint/2010/main" val="406751789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2_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441198" y="342900"/>
            <a:ext cx="4435603" cy="415499"/>
          </a:xfrm>
        </p:spPr>
        <p:txBody>
          <a:bodyPr/>
          <a:lstStyle/>
          <a:p>
            <a:r>
              <a:rPr lang="en-US"/>
              <a:t>Click to edit Master title style</a:t>
            </a:r>
          </a:p>
        </p:txBody>
      </p:sp>
    </p:spTree>
    <p:extLst>
      <p:ext uri="{BB962C8B-B14F-4D97-AF65-F5344CB8AC3E}">
        <p14:creationId xmlns:p14="http://schemas.microsoft.com/office/powerpoint/2010/main" val="226479313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alphaModFix amt="0"/>
          </a:blip>
          <a:srcRect/>
          <a:stretch>
            <a:fillRect/>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128B0A6C-EF38-9441-ADBF-8FE45FA6C46E}" type="datetimeFigureOut">
              <a:rPr lang="en-US" smtClean="0"/>
              <a:t>6/10/2021</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6D032D76-6BE4-154B-A130-37D069E42354}" type="slidenum">
              <a:rPr lang="en-US" smtClean="0"/>
              <a:t>‹#›</a:t>
            </a:fld>
            <a:endParaRPr lang="en-US"/>
          </a:p>
        </p:txBody>
      </p:sp>
      <p:sp>
        <p:nvSpPr>
          <p:cNvPr id="7" name="Title 1"/>
          <p:cNvSpPr txBox="1">
            <a:spLocks/>
          </p:cNvSpPr>
          <p:nvPr userDrawn="1"/>
        </p:nvSpPr>
        <p:spPr>
          <a:xfrm>
            <a:off x="457200" y="210636"/>
            <a:ext cx="8229600" cy="560552"/>
          </a:xfrm>
          <a:prstGeom prst="rect">
            <a:avLst/>
          </a:prstGeom>
        </p:spPr>
        <p:txBody>
          <a:bodyPr>
            <a:noAutofit/>
          </a:bodyPr>
          <a:lstStyle>
            <a:lvl1pPr algn="l" defTabSz="457200" rtl="0" eaLnBrk="1" latinLnBrk="0" hangingPunct="1">
              <a:spcBef>
                <a:spcPct val="0"/>
              </a:spcBef>
              <a:buNone/>
              <a:defRPr sz="3600" kern="1200">
                <a:solidFill>
                  <a:srgbClr val="FFFFFF"/>
                </a:solidFill>
                <a:latin typeface="+mj-lt"/>
                <a:ea typeface="+mj-ea"/>
                <a:cs typeface="+mj-cs"/>
              </a:defRPr>
            </a:lvl1pPr>
          </a:lstStyle>
          <a:p>
            <a:pPr algn="ctr"/>
            <a:r>
              <a:rPr lang="en-US" dirty="0">
                <a:solidFill>
                  <a:schemeClr val="tx1"/>
                </a:solidFill>
              </a:rPr>
              <a:t>Click to edit Master title style</a:t>
            </a:r>
          </a:p>
        </p:txBody>
      </p:sp>
      <p:pic>
        <p:nvPicPr>
          <p:cNvPr id="2" name="Picture 1">
            <a:extLst>
              <a:ext uri="{FF2B5EF4-FFF2-40B4-BE49-F238E27FC236}">
                <a16:creationId xmlns:a16="http://schemas.microsoft.com/office/drawing/2014/main" id="{2E342F8D-E76A-4F87-BED0-4C2AD29540F4}"/>
              </a:ext>
            </a:extLst>
          </p:cNvPr>
          <p:cNvPicPr>
            <a:picLocks noChangeAspect="1"/>
          </p:cNvPicPr>
          <p:nvPr userDrawn="1"/>
        </p:nvPicPr>
        <p:blipFill>
          <a:blip r:embed="rId13"/>
          <a:stretch>
            <a:fillRect/>
          </a:stretch>
        </p:blipFill>
        <p:spPr>
          <a:xfrm>
            <a:off x="981524" y="0"/>
            <a:ext cx="7180952" cy="961905"/>
          </a:xfrm>
          <a:prstGeom prst="rect">
            <a:avLst/>
          </a:prstGeom>
        </p:spPr>
      </p:pic>
    </p:spTree>
    <p:extLst>
      <p:ext uri="{BB962C8B-B14F-4D97-AF65-F5344CB8AC3E}">
        <p14:creationId xmlns:p14="http://schemas.microsoft.com/office/powerpoint/2010/main" val="30374765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4" r:id="rId4"/>
    <p:sldLayoutId id="2147483656" r:id="rId5"/>
    <p:sldLayoutId id="2147483657" r:id="rId6"/>
    <p:sldLayoutId id="2147483655" r:id="rId7"/>
    <p:sldLayoutId id="2147483658" r:id="rId8"/>
    <p:sldLayoutId id="2147483660" r:id="rId9"/>
    <p:sldLayoutId id="2147483661" r:id="rId10"/>
  </p:sldLayoutIdLst>
  <p:txStyles>
    <p:titleStyle>
      <a:lvl1pPr algn="l"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86.xml"/><Relationship Id="rId1" Type="http://schemas.openxmlformats.org/officeDocument/2006/relationships/slideLayout" Target="../slideLayouts/slideLayout8.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8.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8.xml"/></Relationships>
</file>

<file path=ppt/slides/_rels/slide103.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89.xml"/><Relationship Id="rId1" Type="http://schemas.openxmlformats.org/officeDocument/2006/relationships/slideLayout" Target="../slideLayouts/slideLayout8.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hyperlink" Target="https://openclipart.org/detail/31807/fwd__bubble_hand_drawn-by-rejon-177666" TargetMode="External"/><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wmf"/><Relationship Id="rId7" Type="http://schemas.openxmlformats.org/officeDocument/2006/relationships/image" Target="../media/image24.svg"/><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image" Target="../media/image23.png"/><Relationship Id="rId5" Type="http://schemas.openxmlformats.org/officeDocument/2006/relationships/image" Target="../media/image22.wmf"/><Relationship Id="rId4" Type="http://schemas.openxmlformats.org/officeDocument/2006/relationships/image" Target="../media/image21.wmf"/><Relationship Id="rId9" Type="http://schemas.openxmlformats.org/officeDocument/2006/relationships/image" Target="../media/image26.svg"/></Relationships>
</file>

<file path=ppt/slides/_rels/slide1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png"/><Relationship Id="rId1" Type="http://schemas.openxmlformats.org/officeDocument/2006/relationships/slideLayout" Target="../slideLayouts/slideLayout6.xml"/><Relationship Id="rId5" Type="http://schemas.openxmlformats.org/officeDocument/2006/relationships/image" Target="../media/image32.png"/><Relationship Id="rId4" Type="http://schemas.openxmlformats.org/officeDocument/2006/relationships/image" Target="../media/image3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2.jpeg"/></Relationships>
</file>

<file path=ppt/slides/_rels/slide20.xml.rels><?xml version="1.0" encoding="UTF-8" standalone="yes"?>
<Relationships xmlns="http://schemas.openxmlformats.org/package/2006/relationships"><Relationship Id="rId3" Type="http://schemas.openxmlformats.org/officeDocument/2006/relationships/image" Target="../media/image33.wmf"/><Relationship Id="rId2" Type="http://schemas.openxmlformats.org/officeDocument/2006/relationships/notesSlide" Target="../notesSlides/notesSlide11.xml"/><Relationship Id="rId1" Type="http://schemas.openxmlformats.org/officeDocument/2006/relationships/slideLayout" Target="../slideLayouts/slideLayout8.xml"/><Relationship Id="rId4" Type="http://schemas.openxmlformats.org/officeDocument/2006/relationships/image" Target="../media/image34.jpeg"/></Relationships>
</file>

<file path=ppt/slides/_rels/slide21.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notesSlide" Target="../notesSlides/notesSlide12.xml"/><Relationship Id="rId1" Type="http://schemas.openxmlformats.org/officeDocument/2006/relationships/slideLayout" Target="../slideLayouts/slideLayout8.xml"/><Relationship Id="rId4" Type="http://schemas.openxmlformats.org/officeDocument/2006/relationships/image" Target="../media/image36.png"/></Relationships>
</file>

<file path=ppt/slides/_rels/slide22.xml.rels><?xml version="1.0" encoding="UTF-8" standalone="yes"?>
<Relationships xmlns="http://schemas.openxmlformats.org/package/2006/relationships"><Relationship Id="rId3" Type="http://schemas.openxmlformats.org/officeDocument/2006/relationships/image" Target="../media/image37.wmf"/><Relationship Id="rId2" Type="http://schemas.openxmlformats.org/officeDocument/2006/relationships/notesSlide" Target="../notesSlides/notesSlide13.xml"/><Relationship Id="rId1" Type="http://schemas.openxmlformats.org/officeDocument/2006/relationships/slideLayout" Target="../slideLayouts/slideLayout8.xml"/><Relationship Id="rId4" Type="http://schemas.openxmlformats.org/officeDocument/2006/relationships/image" Target="../media/image38.emf"/></Relationships>
</file>

<file path=ppt/slides/_rels/slide2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4.xml"/><Relationship Id="rId1" Type="http://schemas.openxmlformats.org/officeDocument/2006/relationships/slideLayout" Target="../slideLayouts/slideLayout8.xml"/><Relationship Id="rId4" Type="http://schemas.openxmlformats.org/officeDocument/2006/relationships/image" Target="../media/image40.jpeg"/></Relationships>
</file>

<file path=ppt/slides/_rels/slide2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5.xml"/><Relationship Id="rId1" Type="http://schemas.openxmlformats.org/officeDocument/2006/relationships/slideLayout" Target="../slideLayouts/slideLayout8.xml"/><Relationship Id="rId5" Type="http://schemas.openxmlformats.org/officeDocument/2006/relationships/image" Target="../media/image43.jpeg"/><Relationship Id="rId4" Type="http://schemas.openxmlformats.org/officeDocument/2006/relationships/image" Target="../media/image42.sv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notesSlide" Target="../notesSlides/notesSlide23.xml"/><Relationship Id="rId1" Type="http://schemas.openxmlformats.org/officeDocument/2006/relationships/slideLayout" Target="../slideLayouts/slideLayout8.xml"/><Relationship Id="rId5" Type="http://schemas.openxmlformats.org/officeDocument/2006/relationships/image" Target="../media/image47.emf"/><Relationship Id="rId4" Type="http://schemas.openxmlformats.org/officeDocument/2006/relationships/image" Target="../media/image46.emf"/></Relationships>
</file>

<file path=ppt/slides/_rels/slide33.xml.rels><?xml version="1.0" encoding="UTF-8" standalone="yes"?>
<Relationships xmlns="http://schemas.openxmlformats.org/package/2006/relationships"><Relationship Id="rId8" Type="http://schemas.openxmlformats.org/officeDocument/2006/relationships/image" Target="../media/image51.wmf"/><Relationship Id="rId3" Type="http://schemas.openxmlformats.org/officeDocument/2006/relationships/image" Target="../media/image33.wmf"/><Relationship Id="rId7" Type="http://schemas.openxmlformats.org/officeDocument/2006/relationships/image" Target="../media/image50.wmf"/><Relationship Id="rId2" Type="http://schemas.openxmlformats.org/officeDocument/2006/relationships/notesSlide" Target="../notesSlides/notesSlide24.xml"/><Relationship Id="rId1" Type="http://schemas.openxmlformats.org/officeDocument/2006/relationships/slideLayout" Target="../slideLayouts/slideLayout8.xml"/><Relationship Id="rId6" Type="http://schemas.openxmlformats.org/officeDocument/2006/relationships/image" Target="../media/image49.wmf"/><Relationship Id="rId5" Type="http://schemas.openxmlformats.org/officeDocument/2006/relationships/image" Target="../media/image48.png"/><Relationship Id="rId4" Type="http://schemas.openxmlformats.org/officeDocument/2006/relationships/image" Target="../media/image35.emf"/></Relationships>
</file>

<file path=ppt/slides/_rels/slide3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53.wmf"/><Relationship Id="rId2" Type="http://schemas.openxmlformats.org/officeDocument/2006/relationships/notesSlide" Target="../notesSlides/notesSlide27.xml"/><Relationship Id="rId1" Type="http://schemas.openxmlformats.org/officeDocument/2006/relationships/slideLayout" Target="../slideLayouts/slideLayout8.xml"/><Relationship Id="rId6" Type="http://schemas.openxmlformats.org/officeDocument/2006/relationships/image" Target="../media/image56.emf"/><Relationship Id="rId5" Type="http://schemas.openxmlformats.org/officeDocument/2006/relationships/image" Target="../media/image55.emf"/><Relationship Id="rId4" Type="http://schemas.openxmlformats.org/officeDocument/2006/relationships/image" Target="../media/image54.wmf"/></Relationships>
</file>

<file path=ppt/slides/_rels/slide3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7.png"/><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7.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0.xml"/><Relationship Id="rId1" Type="http://schemas.openxmlformats.org/officeDocument/2006/relationships/slideLayout" Target="../slideLayouts/slideLayout8.xml"/><Relationship Id="rId5" Type="http://schemas.openxmlformats.org/officeDocument/2006/relationships/image" Target="../media/image62.png"/><Relationship Id="rId4" Type="http://schemas.openxmlformats.org/officeDocument/2006/relationships/image" Target="../media/image61.png"/></Relationships>
</file>

<file path=ppt/slides/_rels/slide4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1.xml"/><Relationship Id="rId1" Type="http://schemas.openxmlformats.org/officeDocument/2006/relationships/slideLayout" Target="../slideLayouts/slideLayout8.xml"/><Relationship Id="rId4" Type="http://schemas.openxmlformats.org/officeDocument/2006/relationships/image" Target="../media/image63.png"/></Relationships>
</file>

<file path=ppt/slides/_rels/slide4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2.xml"/><Relationship Id="rId1" Type="http://schemas.openxmlformats.org/officeDocument/2006/relationships/slideLayout" Target="../slideLayouts/slideLayout8.xml"/><Relationship Id="rId4" Type="http://schemas.openxmlformats.org/officeDocument/2006/relationships/image" Target="../media/image64.png"/></Relationships>
</file>

<file path=ppt/slides/_rels/slide4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3.xml"/><Relationship Id="rId1" Type="http://schemas.openxmlformats.org/officeDocument/2006/relationships/slideLayout" Target="../slideLayouts/slideLayout8.xml"/><Relationship Id="rId4" Type="http://schemas.openxmlformats.org/officeDocument/2006/relationships/image" Target="../media/image57.png"/></Relationships>
</file>

<file path=ppt/slides/_rels/slide4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4.xml"/><Relationship Id="rId1" Type="http://schemas.openxmlformats.org/officeDocument/2006/relationships/slideLayout" Target="../slideLayouts/slideLayout8.xml"/><Relationship Id="rId4" Type="http://schemas.openxmlformats.org/officeDocument/2006/relationships/image" Target="../media/image66.png"/></Relationships>
</file>

<file path=ppt/slides/_rels/slide4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5.xml"/><Relationship Id="rId1" Type="http://schemas.openxmlformats.org/officeDocument/2006/relationships/slideLayout" Target="../slideLayouts/slideLayout8.xml"/><Relationship Id="rId4" Type="http://schemas.openxmlformats.org/officeDocument/2006/relationships/image" Target="../media/image67.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7.xml"/><Relationship Id="rId1" Type="http://schemas.openxmlformats.org/officeDocument/2006/relationships/slideLayout" Target="../slideLayouts/slideLayout8.xml"/><Relationship Id="rId4" Type="http://schemas.openxmlformats.org/officeDocument/2006/relationships/image" Target="../media/image68.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69.jpg"/><Relationship Id="rId2" Type="http://schemas.openxmlformats.org/officeDocument/2006/relationships/notesSlide" Target="../notesSlides/notesSlide38.xml"/><Relationship Id="rId1" Type="http://schemas.openxmlformats.org/officeDocument/2006/relationships/slideLayout" Target="../slideLayouts/slideLayout8.xml"/><Relationship Id="rId6" Type="http://schemas.openxmlformats.org/officeDocument/2006/relationships/image" Target="../media/image72.jpg"/><Relationship Id="rId5" Type="http://schemas.openxmlformats.org/officeDocument/2006/relationships/image" Target="../media/image71.jpg"/><Relationship Id="rId4" Type="http://schemas.openxmlformats.org/officeDocument/2006/relationships/image" Target="../media/image70.jpg"/></Relationships>
</file>

<file path=ppt/slides/_rels/slide5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9.xml"/><Relationship Id="rId1" Type="http://schemas.openxmlformats.org/officeDocument/2006/relationships/slideLayout" Target="../slideLayouts/slideLayout8.xml"/><Relationship Id="rId4" Type="http://schemas.openxmlformats.org/officeDocument/2006/relationships/image" Target="../media/image73.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1.xml"/><Relationship Id="rId1" Type="http://schemas.openxmlformats.org/officeDocument/2006/relationships/slideLayout" Target="../slideLayouts/slideLayout8.xml"/><Relationship Id="rId4" Type="http://schemas.openxmlformats.org/officeDocument/2006/relationships/image" Target="../media/image74.png"/></Relationships>
</file>

<file path=ppt/slides/_rels/slide54.xml.rels><?xml version="1.0" encoding="UTF-8" standalone="yes"?>
<Relationships xmlns="http://schemas.openxmlformats.org/package/2006/relationships"><Relationship Id="rId3" Type="http://schemas.openxmlformats.org/officeDocument/2006/relationships/image" Target="../media/image75.png"/><Relationship Id="rId7" Type="http://schemas.openxmlformats.org/officeDocument/2006/relationships/image" Target="../media/image79.png"/><Relationship Id="rId2" Type="http://schemas.openxmlformats.org/officeDocument/2006/relationships/notesSlide" Target="../notesSlides/notesSlide42.xml"/><Relationship Id="rId1" Type="http://schemas.openxmlformats.org/officeDocument/2006/relationships/slideLayout" Target="../slideLayouts/slideLayout8.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png"/></Relationships>
</file>

<file path=ppt/slides/_rels/slide5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43.xml"/><Relationship Id="rId1" Type="http://schemas.openxmlformats.org/officeDocument/2006/relationships/slideLayout" Target="../slideLayouts/slideLayout8.xml"/><Relationship Id="rId4" Type="http://schemas.openxmlformats.org/officeDocument/2006/relationships/image" Target="../media/image57.png"/></Relationships>
</file>

<file path=ppt/slides/_rels/slide5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4.xml"/><Relationship Id="rId1" Type="http://schemas.openxmlformats.org/officeDocument/2006/relationships/slideLayout" Target="../slideLayouts/slideLayout8.xml"/><Relationship Id="rId4" Type="http://schemas.openxmlformats.org/officeDocument/2006/relationships/image" Target="../media/image81.png"/></Relationships>
</file>

<file path=ppt/slides/_rels/slide5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5.xml"/><Relationship Id="rId1" Type="http://schemas.openxmlformats.org/officeDocument/2006/relationships/slideLayout" Target="../slideLayouts/slideLayout8.xml"/><Relationship Id="rId4" Type="http://schemas.openxmlformats.org/officeDocument/2006/relationships/image" Target="../media/image82.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48.xml"/><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49.xml"/><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50.xml"/><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51.xml"/><Relationship Id="rId1" Type="http://schemas.openxmlformats.org/officeDocument/2006/relationships/slideLayout" Target="../slideLayouts/slideLayout8.xml"/></Relationships>
</file>

<file path=ppt/slides/_rels/slide64.xml.rels><?xml version="1.0" encoding="UTF-8" standalone="yes"?>
<Relationships xmlns="http://schemas.openxmlformats.org/package/2006/relationships"><Relationship Id="rId3" Type="http://schemas.openxmlformats.org/officeDocument/2006/relationships/hyperlink" Target="https://aka.ms/TryPVA" TargetMode="External"/><Relationship Id="rId2" Type="http://schemas.openxmlformats.org/officeDocument/2006/relationships/notesSlide" Target="../notesSlides/notesSlide52.xml"/><Relationship Id="rId1" Type="http://schemas.openxmlformats.org/officeDocument/2006/relationships/slideLayout" Target="../slideLayouts/slideLayout8.xml"/><Relationship Id="rId4" Type="http://schemas.openxmlformats.org/officeDocument/2006/relationships/image" Target="../media/image87.png"/></Relationships>
</file>

<file path=ppt/slides/_rels/slide65.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53.xml"/><Relationship Id="rId1" Type="http://schemas.openxmlformats.org/officeDocument/2006/relationships/slideLayout" Target="../slideLayouts/slideLayout8.xml"/><Relationship Id="rId4" Type="http://schemas.openxmlformats.org/officeDocument/2006/relationships/image" Target="../media/image88.png"/></Relationships>
</file>

<file path=ppt/slides/_rels/slide66.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54.xml"/><Relationship Id="rId1" Type="http://schemas.openxmlformats.org/officeDocument/2006/relationships/slideLayout" Target="../slideLayouts/slideLayout10.xml"/></Relationships>
</file>

<file path=ppt/slides/_rels/slide6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55.xml"/><Relationship Id="rId1" Type="http://schemas.openxmlformats.org/officeDocument/2006/relationships/slideLayout" Target="../slideLayouts/slideLayout8.xml"/></Relationships>
</file>

<file path=ppt/slides/_rels/slide68.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56.xml"/><Relationship Id="rId1" Type="http://schemas.openxmlformats.org/officeDocument/2006/relationships/slideLayout" Target="../slideLayouts/slideLayout8.xml"/><Relationship Id="rId4" Type="http://schemas.openxmlformats.org/officeDocument/2006/relationships/image" Target="../media/image91.png"/></Relationships>
</file>

<file path=ppt/slides/_rels/slide69.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57.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59.xml"/><Relationship Id="rId1" Type="http://schemas.openxmlformats.org/officeDocument/2006/relationships/slideLayout" Target="../slideLayouts/slideLayout8.xml"/><Relationship Id="rId4" Type="http://schemas.openxmlformats.org/officeDocument/2006/relationships/image" Target="../media/image35.emf"/></Relationships>
</file>

<file path=ppt/slides/_rels/slide7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35.emf"/><Relationship Id="rId1" Type="http://schemas.openxmlformats.org/officeDocument/2006/relationships/slideLayout" Target="../slideLayouts/slideLayout8.xml"/></Relationships>
</file>

<file path=ppt/slides/_rels/slide73.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notesSlide" Target="../notesSlides/notesSlide60.xml"/><Relationship Id="rId1" Type="http://schemas.openxmlformats.org/officeDocument/2006/relationships/slideLayout" Target="../slideLayouts/slideLayout8.xml"/><Relationship Id="rId4" Type="http://schemas.openxmlformats.org/officeDocument/2006/relationships/image" Target="../media/image95.png"/></Relationships>
</file>

<file path=ppt/slides/_rels/slide74.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notesSlide" Target="../notesSlides/notesSlide61.xml"/><Relationship Id="rId1" Type="http://schemas.openxmlformats.org/officeDocument/2006/relationships/slideLayout" Target="../slideLayouts/slideLayout8.xml"/><Relationship Id="rId4" Type="http://schemas.openxmlformats.org/officeDocument/2006/relationships/image" Target="../media/image96.jpeg"/></Relationships>
</file>

<file path=ppt/slides/_rels/slide75.xml.rels><?xml version="1.0" encoding="UTF-8" standalone="yes"?>
<Relationships xmlns="http://schemas.openxmlformats.org/package/2006/relationships"><Relationship Id="rId3" Type="http://schemas.openxmlformats.org/officeDocument/2006/relationships/hyperlink" Target="https://make.powerapps.com/" TargetMode="External"/><Relationship Id="rId2" Type="http://schemas.openxmlformats.org/officeDocument/2006/relationships/image" Target="../media/image35.emf"/><Relationship Id="rId1" Type="http://schemas.openxmlformats.org/officeDocument/2006/relationships/slideLayout" Target="../slideLayouts/slideLayout8.xml"/></Relationships>
</file>

<file path=ppt/slides/_rels/slide76.xml.rels><?xml version="1.0" encoding="UTF-8" standalone="yes"?>
<Relationships xmlns="http://schemas.openxmlformats.org/package/2006/relationships"><Relationship Id="rId3" Type="http://schemas.openxmlformats.org/officeDocument/2006/relationships/image" Target="../media/image97.wmf"/><Relationship Id="rId7" Type="http://schemas.openxmlformats.org/officeDocument/2006/relationships/image" Target="../media/image101.wmf"/><Relationship Id="rId2" Type="http://schemas.openxmlformats.org/officeDocument/2006/relationships/notesSlide" Target="../notesSlides/notesSlide62.xml"/><Relationship Id="rId1" Type="http://schemas.openxmlformats.org/officeDocument/2006/relationships/slideLayout" Target="../slideLayouts/slideLayout9.xml"/><Relationship Id="rId6" Type="http://schemas.openxmlformats.org/officeDocument/2006/relationships/image" Target="../media/image100.wmf"/><Relationship Id="rId5" Type="http://schemas.openxmlformats.org/officeDocument/2006/relationships/image" Target="../media/image99.wmf"/><Relationship Id="rId4" Type="http://schemas.openxmlformats.org/officeDocument/2006/relationships/image" Target="../media/image98.wmf"/></Relationships>
</file>

<file path=ppt/slides/_rels/slide77.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63.xml"/><Relationship Id="rId1" Type="http://schemas.openxmlformats.org/officeDocument/2006/relationships/slideLayout" Target="../slideLayouts/slideLayout8.xml"/><Relationship Id="rId4" Type="http://schemas.openxmlformats.org/officeDocument/2006/relationships/image" Target="../media/image35.emf"/></Relationships>
</file>

<file path=ppt/slides/_rels/slide78.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notesSlide" Target="../notesSlides/notesSlide64.xml"/><Relationship Id="rId1" Type="http://schemas.openxmlformats.org/officeDocument/2006/relationships/slideLayout" Target="../slideLayouts/slideLayout8.xml"/></Relationships>
</file>

<file path=ppt/slides/_rels/slide79.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notesSlide" Target="../notesSlides/notesSlide65.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66.xml"/><Relationship Id="rId1" Type="http://schemas.openxmlformats.org/officeDocument/2006/relationships/slideLayout" Target="../slideLayouts/slideLayout8.xml"/><Relationship Id="rId4" Type="http://schemas.openxmlformats.org/officeDocument/2006/relationships/image" Target="../media/image35.emf"/></Relationships>
</file>

<file path=ppt/slides/_rels/slide81.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notesSlide" Target="../notesSlides/notesSlide67.xml"/><Relationship Id="rId1" Type="http://schemas.openxmlformats.org/officeDocument/2006/relationships/slideLayout" Target="../slideLayouts/slideLayout8.xml"/><Relationship Id="rId4" Type="http://schemas.openxmlformats.org/officeDocument/2006/relationships/image" Target="../media/image104.png"/></Relationships>
</file>

<file path=ppt/slides/_rels/slide82.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68.xml"/><Relationship Id="rId1" Type="http://schemas.openxmlformats.org/officeDocument/2006/relationships/slideLayout" Target="../slideLayouts/slideLayout8.xml"/><Relationship Id="rId4" Type="http://schemas.openxmlformats.org/officeDocument/2006/relationships/image" Target="../media/image35.emf"/></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3" Type="http://schemas.openxmlformats.org/officeDocument/2006/relationships/image" Target="../media/image106.wmf"/><Relationship Id="rId2" Type="http://schemas.openxmlformats.org/officeDocument/2006/relationships/notesSlide" Target="../notesSlides/notesSlide70.xml"/><Relationship Id="rId1" Type="http://schemas.openxmlformats.org/officeDocument/2006/relationships/slideLayout" Target="../slideLayouts/slideLayout8.xml"/><Relationship Id="rId4" Type="http://schemas.openxmlformats.org/officeDocument/2006/relationships/image" Target="../media/image107.png"/></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8.xml"/></Relationships>
</file>

<file path=ppt/slides/_rels/slide86.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72.xml"/><Relationship Id="rId1" Type="http://schemas.openxmlformats.org/officeDocument/2006/relationships/slideLayout" Target="../slideLayouts/slideLayout8.xml"/><Relationship Id="rId4" Type="http://schemas.openxmlformats.org/officeDocument/2006/relationships/image" Target="../media/image107.png"/></Relationships>
</file>

<file path=ppt/slides/_rels/slide87.xml.rels><?xml version="1.0" encoding="UTF-8" standalone="yes"?>
<Relationships xmlns="http://schemas.openxmlformats.org/package/2006/relationships"><Relationship Id="rId3" Type="http://schemas.openxmlformats.org/officeDocument/2006/relationships/image" Target="../media/image109.emf"/><Relationship Id="rId2" Type="http://schemas.openxmlformats.org/officeDocument/2006/relationships/notesSlide" Target="../notesSlides/notesSlide73.xml"/><Relationship Id="rId1" Type="http://schemas.openxmlformats.org/officeDocument/2006/relationships/slideLayout" Target="../slideLayouts/slideLayout8.xml"/><Relationship Id="rId4" Type="http://schemas.openxmlformats.org/officeDocument/2006/relationships/image" Target="../media/image107.png"/></Relationships>
</file>

<file path=ppt/slides/_rels/slide88.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74.xml"/><Relationship Id="rId1" Type="http://schemas.openxmlformats.org/officeDocument/2006/relationships/slideLayout" Target="../slideLayouts/slideLayout8.xml"/><Relationship Id="rId4" Type="http://schemas.openxmlformats.org/officeDocument/2006/relationships/image" Target="../media/image107.png"/></Relationships>
</file>

<file path=ppt/slides/_rels/slide89.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75.xml"/><Relationship Id="rId1" Type="http://schemas.openxmlformats.org/officeDocument/2006/relationships/slideLayout" Target="../slideLayouts/slideLayout8.xml"/><Relationship Id="rId4" Type="http://schemas.openxmlformats.org/officeDocument/2006/relationships/image" Target="../media/image107.png"/></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76.xml"/><Relationship Id="rId1" Type="http://schemas.openxmlformats.org/officeDocument/2006/relationships/slideLayout" Target="../slideLayouts/slideLayout8.xml"/><Relationship Id="rId4" Type="http://schemas.openxmlformats.org/officeDocument/2006/relationships/image" Target="../media/image107.png"/></Relationships>
</file>

<file path=ppt/slides/_rels/slide91.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77.xml"/><Relationship Id="rId1" Type="http://schemas.openxmlformats.org/officeDocument/2006/relationships/slideLayout" Target="../slideLayouts/slideLayout8.xml"/><Relationship Id="rId4" Type="http://schemas.openxmlformats.org/officeDocument/2006/relationships/image" Target="../media/image107.png"/></Relationships>
</file>

<file path=ppt/slides/_rels/slide92.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78.xml"/><Relationship Id="rId1" Type="http://schemas.openxmlformats.org/officeDocument/2006/relationships/slideLayout" Target="../slideLayouts/slideLayout8.xml"/><Relationship Id="rId4" Type="http://schemas.openxmlformats.org/officeDocument/2006/relationships/image" Target="../media/image107.png"/></Relationships>
</file>

<file path=ppt/slides/_rels/slide93.xml.rels><?xml version="1.0" encoding="UTF-8" standalone="yes"?>
<Relationships xmlns="http://schemas.openxmlformats.org/package/2006/relationships"><Relationship Id="rId3" Type="http://schemas.openxmlformats.org/officeDocument/2006/relationships/image" Target="../media/image115.emf"/><Relationship Id="rId2" Type="http://schemas.openxmlformats.org/officeDocument/2006/relationships/notesSlide" Target="../notesSlides/notesSlide79.xml"/><Relationship Id="rId1" Type="http://schemas.openxmlformats.org/officeDocument/2006/relationships/slideLayout" Target="../slideLayouts/slideLayout8.xml"/><Relationship Id="rId4" Type="http://schemas.openxmlformats.org/officeDocument/2006/relationships/image" Target="../media/image107.png"/></Relationships>
</file>

<file path=ppt/slides/_rels/slide94.xml.rels><?xml version="1.0" encoding="UTF-8" standalone="yes"?>
<Relationships xmlns="http://schemas.openxmlformats.org/package/2006/relationships"><Relationship Id="rId3" Type="http://schemas.openxmlformats.org/officeDocument/2006/relationships/image" Target="../media/image116.wmf"/><Relationship Id="rId2" Type="http://schemas.openxmlformats.org/officeDocument/2006/relationships/notesSlide" Target="../notesSlides/notesSlide80.xml"/><Relationship Id="rId1" Type="http://schemas.openxmlformats.org/officeDocument/2006/relationships/slideLayout" Target="../slideLayouts/slideLayout8.xml"/></Relationships>
</file>

<file path=ppt/slides/_rels/slide95.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81.xml"/><Relationship Id="rId1" Type="http://schemas.openxmlformats.org/officeDocument/2006/relationships/slideLayout" Target="../slideLayouts/slideLayout8.xml"/></Relationships>
</file>

<file path=ppt/slides/_rels/slide96.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82.xml"/><Relationship Id="rId1" Type="http://schemas.openxmlformats.org/officeDocument/2006/relationships/slideLayout" Target="../slideLayouts/slideLayout8.xml"/></Relationships>
</file>

<file path=ppt/slides/_rels/slide97.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83.xml"/><Relationship Id="rId1" Type="http://schemas.openxmlformats.org/officeDocument/2006/relationships/slideLayout" Target="../slideLayouts/slideLayout8.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85.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554127" y="67602"/>
            <a:ext cx="5696959" cy="1616093"/>
          </a:xfrm>
        </p:spPr>
        <p:txBody>
          <a:bodyPr/>
          <a:lstStyle/>
          <a:p>
            <a:r>
              <a:rPr lang="en-US" sz="2800" dirty="0">
                <a:solidFill>
                  <a:schemeClr val="bg1"/>
                </a:solidFill>
              </a:rPr>
              <a:t>Exam PL-900: Microsoft Power Platform Fundamentals Crash Course</a:t>
            </a:r>
          </a:p>
        </p:txBody>
      </p:sp>
      <p:sp>
        <p:nvSpPr>
          <p:cNvPr id="3" name="Subtitle 2"/>
          <p:cNvSpPr>
            <a:spLocks noGrp="1"/>
          </p:cNvSpPr>
          <p:nvPr>
            <p:ph type="subTitle" idx="1"/>
          </p:nvPr>
        </p:nvSpPr>
        <p:spPr>
          <a:xfrm>
            <a:off x="42795" y="4172159"/>
            <a:ext cx="4975395" cy="1314450"/>
          </a:xfrm>
        </p:spPr>
        <p:txBody>
          <a:bodyPr/>
          <a:lstStyle/>
          <a:p>
            <a:r>
              <a:rPr lang="en-US" sz="2400" dirty="0"/>
              <a:t>Tim Warner</a:t>
            </a:r>
          </a:p>
          <a:p>
            <a:endParaRPr lang="en-US" dirty="0"/>
          </a:p>
        </p:txBody>
      </p:sp>
      <p:pic>
        <p:nvPicPr>
          <p:cNvPr id="5" name="Picture 4" descr="A picture containing text, sign&#10;&#10;Description automatically generated">
            <a:extLst>
              <a:ext uri="{FF2B5EF4-FFF2-40B4-BE49-F238E27FC236}">
                <a16:creationId xmlns:a16="http://schemas.microsoft.com/office/drawing/2014/main" id="{80A130EA-2E4C-674D-9E68-38AEEB4E602F}"/>
              </a:ext>
            </a:extLst>
          </p:cNvPr>
          <p:cNvPicPr>
            <a:picLocks noChangeAspect="1"/>
          </p:cNvPicPr>
          <p:nvPr/>
        </p:nvPicPr>
        <p:blipFill>
          <a:blip r:embed="rId3"/>
          <a:stretch>
            <a:fillRect/>
          </a:stretch>
        </p:blipFill>
        <p:spPr>
          <a:xfrm>
            <a:off x="4923886" y="1350498"/>
            <a:ext cx="2957439" cy="2957439"/>
          </a:xfrm>
          <a:prstGeom prst="rect">
            <a:avLst/>
          </a:prstGeom>
        </p:spPr>
      </p:pic>
    </p:spTree>
    <p:extLst>
      <p:ext uri="{BB962C8B-B14F-4D97-AF65-F5344CB8AC3E}">
        <p14:creationId xmlns:p14="http://schemas.microsoft.com/office/powerpoint/2010/main" val="20054805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Session Recordings</a:t>
            </a:r>
          </a:p>
        </p:txBody>
      </p:sp>
      <p:pic>
        <p:nvPicPr>
          <p:cNvPr id="5" name="Picture 4" descr="Graphical user interface, application&#10;&#10;Description automatically generated">
            <a:extLst>
              <a:ext uri="{FF2B5EF4-FFF2-40B4-BE49-F238E27FC236}">
                <a16:creationId xmlns:a16="http://schemas.microsoft.com/office/drawing/2014/main" id="{827554A8-F92C-F14A-8C83-9F8E5E8E7744}"/>
              </a:ext>
            </a:extLst>
          </p:cNvPr>
          <p:cNvPicPr>
            <a:picLocks noChangeAspect="1"/>
          </p:cNvPicPr>
          <p:nvPr/>
        </p:nvPicPr>
        <p:blipFill>
          <a:blip r:embed="rId2"/>
          <a:stretch>
            <a:fillRect/>
          </a:stretch>
        </p:blipFill>
        <p:spPr>
          <a:xfrm>
            <a:off x="1790311" y="559190"/>
            <a:ext cx="2007966" cy="4345741"/>
          </a:xfrm>
          <a:prstGeom prst="rect">
            <a:avLst/>
          </a:prstGeom>
          <a:ln w="25400">
            <a:solidFill>
              <a:schemeClr val="tx1"/>
            </a:solidFill>
          </a:ln>
        </p:spPr>
      </p:pic>
      <p:pic>
        <p:nvPicPr>
          <p:cNvPr id="7" name="Picture 6" descr="Graphical user interface, application&#10;&#10;Description automatically generated">
            <a:extLst>
              <a:ext uri="{FF2B5EF4-FFF2-40B4-BE49-F238E27FC236}">
                <a16:creationId xmlns:a16="http://schemas.microsoft.com/office/drawing/2014/main" id="{021EF08F-9341-6342-AF6B-776AFF8862FD}"/>
              </a:ext>
            </a:extLst>
          </p:cNvPr>
          <p:cNvPicPr>
            <a:picLocks noChangeAspect="1"/>
          </p:cNvPicPr>
          <p:nvPr/>
        </p:nvPicPr>
        <p:blipFill>
          <a:blip r:embed="rId3"/>
          <a:stretch>
            <a:fillRect/>
          </a:stretch>
        </p:blipFill>
        <p:spPr>
          <a:xfrm>
            <a:off x="5128108" y="559190"/>
            <a:ext cx="2007966" cy="4345741"/>
          </a:xfrm>
          <a:prstGeom prst="rect">
            <a:avLst/>
          </a:prstGeom>
          <a:ln w="25400">
            <a:solidFill>
              <a:schemeClr val="tx1"/>
            </a:solidFill>
          </a:ln>
        </p:spPr>
      </p:pic>
    </p:spTree>
    <p:extLst>
      <p:ext uri="{BB962C8B-B14F-4D97-AF65-F5344CB8AC3E}">
        <p14:creationId xmlns:p14="http://schemas.microsoft.com/office/powerpoint/2010/main" val="338733848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 Multiple Answer Multiple Choice</a:t>
            </a:r>
          </a:p>
        </p:txBody>
      </p:sp>
      <p:pic>
        <p:nvPicPr>
          <p:cNvPr id="4" name="Picture 3">
            <a:extLst>
              <a:ext uri="{FF2B5EF4-FFF2-40B4-BE49-F238E27FC236}">
                <a16:creationId xmlns:a16="http://schemas.microsoft.com/office/drawing/2014/main" id="{36202EFF-4161-4F93-84DF-99558898F778}"/>
              </a:ext>
            </a:extLst>
          </p:cNvPr>
          <p:cNvPicPr>
            <a:picLocks noChangeAspect="1"/>
          </p:cNvPicPr>
          <p:nvPr/>
        </p:nvPicPr>
        <p:blipFill>
          <a:blip r:embed="rId3"/>
          <a:stretch>
            <a:fillRect/>
          </a:stretch>
        </p:blipFill>
        <p:spPr>
          <a:xfrm>
            <a:off x="643812" y="743892"/>
            <a:ext cx="7856376" cy="4126805"/>
          </a:xfrm>
          <a:prstGeom prst="rect">
            <a:avLst/>
          </a:prstGeom>
        </p:spPr>
      </p:pic>
    </p:spTree>
    <p:extLst>
      <p:ext uri="{BB962C8B-B14F-4D97-AF65-F5344CB8AC3E}">
        <p14:creationId xmlns:p14="http://schemas.microsoft.com/office/powerpoint/2010/main" val="739563884"/>
      </p:ext>
    </p:extLst>
  </p:cSld>
  <p:clrMapOvr>
    <a:masterClrMapping/>
  </p:clrMapOvr>
  <p:transition>
    <p:fade/>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Repeated Scenario</a:t>
            </a:r>
          </a:p>
        </p:txBody>
      </p:sp>
      <p:sp>
        <p:nvSpPr>
          <p:cNvPr id="3" name="TextBox 2">
            <a:extLst>
              <a:ext uri="{FF2B5EF4-FFF2-40B4-BE49-F238E27FC236}">
                <a16:creationId xmlns:a16="http://schemas.microsoft.com/office/drawing/2014/main" id="{AB573DAA-F6FA-4B5E-82D6-90FA5BE20CDB}"/>
              </a:ext>
            </a:extLst>
          </p:cNvPr>
          <p:cNvSpPr txBox="1"/>
          <p:nvPr/>
        </p:nvSpPr>
        <p:spPr>
          <a:xfrm>
            <a:off x="1168854" y="1202871"/>
            <a:ext cx="6806293" cy="3416320"/>
          </a:xfrm>
          <a:prstGeom prst="rect">
            <a:avLst/>
          </a:prstGeom>
          <a:noFill/>
        </p:spPr>
        <p:txBody>
          <a:bodyPr wrap="square" rtlCol="0">
            <a:spAutoFit/>
          </a:bodyPr>
          <a:lstStyle/>
          <a:p>
            <a:r>
              <a:rPr lang="en-US" sz="2400" dirty="0"/>
              <a:t>You need to move an Azure VM to another hardware host.</a:t>
            </a:r>
          </a:p>
          <a:p>
            <a:endParaRPr lang="en-US" sz="2400" dirty="0"/>
          </a:p>
          <a:p>
            <a:r>
              <a:rPr lang="en-US" sz="2400" dirty="0"/>
              <a:t>Solution: You redeploy the VM.</a:t>
            </a:r>
          </a:p>
          <a:p>
            <a:endParaRPr lang="en-US" sz="2400" dirty="0"/>
          </a:p>
          <a:p>
            <a:r>
              <a:rPr lang="en-US" sz="2400" dirty="0"/>
              <a:t>Does this solution meet the goal?</a:t>
            </a:r>
          </a:p>
          <a:p>
            <a:endParaRPr lang="en-US" sz="2400" dirty="0"/>
          </a:p>
          <a:p>
            <a:pPr marL="257175" indent="-257175">
              <a:buAutoNum type="alphaLcPeriod"/>
            </a:pPr>
            <a:r>
              <a:rPr lang="en-US" sz="2400" dirty="0"/>
              <a:t>Yes</a:t>
            </a:r>
          </a:p>
          <a:p>
            <a:pPr marL="257175" indent="-257175">
              <a:buAutoNum type="alphaLcPeriod"/>
            </a:pPr>
            <a:r>
              <a:rPr lang="en-US" sz="2400" dirty="0"/>
              <a:t>No</a:t>
            </a:r>
          </a:p>
        </p:txBody>
      </p:sp>
    </p:spTree>
    <p:extLst>
      <p:ext uri="{BB962C8B-B14F-4D97-AF65-F5344CB8AC3E}">
        <p14:creationId xmlns:p14="http://schemas.microsoft.com/office/powerpoint/2010/main" val="2447849684"/>
      </p:ext>
    </p:extLst>
  </p:cSld>
  <p:clrMapOvr>
    <a:masterClrMapping/>
  </p:clrMapOvr>
  <p:transition>
    <p:fade/>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Repeated Scenario</a:t>
            </a:r>
          </a:p>
        </p:txBody>
      </p:sp>
      <p:sp>
        <p:nvSpPr>
          <p:cNvPr id="3" name="TextBox 2">
            <a:extLst>
              <a:ext uri="{FF2B5EF4-FFF2-40B4-BE49-F238E27FC236}">
                <a16:creationId xmlns:a16="http://schemas.microsoft.com/office/drawing/2014/main" id="{AB573DAA-F6FA-4B5E-82D6-90FA5BE20CDB}"/>
              </a:ext>
            </a:extLst>
          </p:cNvPr>
          <p:cNvSpPr txBox="1"/>
          <p:nvPr/>
        </p:nvSpPr>
        <p:spPr>
          <a:xfrm>
            <a:off x="1168854" y="1202871"/>
            <a:ext cx="6806293" cy="3416320"/>
          </a:xfrm>
          <a:prstGeom prst="rect">
            <a:avLst/>
          </a:prstGeom>
          <a:noFill/>
        </p:spPr>
        <p:txBody>
          <a:bodyPr wrap="square" rtlCol="0">
            <a:spAutoFit/>
          </a:bodyPr>
          <a:lstStyle/>
          <a:p>
            <a:r>
              <a:rPr lang="en-US" sz="2400" dirty="0"/>
              <a:t>You need to move an Azure VM to another hardware host.</a:t>
            </a:r>
          </a:p>
          <a:p>
            <a:endParaRPr lang="en-US" sz="2400" dirty="0"/>
          </a:p>
          <a:p>
            <a:r>
              <a:rPr lang="en-US" sz="2400" dirty="0"/>
              <a:t>Solution: You enable boot diagnostics.</a:t>
            </a:r>
          </a:p>
          <a:p>
            <a:endParaRPr lang="en-US" sz="2400" dirty="0"/>
          </a:p>
          <a:p>
            <a:r>
              <a:rPr lang="en-US" sz="2400" dirty="0"/>
              <a:t>Does this solution meet the goal?</a:t>
            </a:r>
          </a:p>
          <a:p>
            <a:endParaRPr lang="en-US" sz="2400" dirty="0"/>
          </a:p>
          <a:p>
            <a:pPr marL="257175" indent="-257175">
              <a:buAutoNum type="alphaLcPeriod"/>
            </a:pPr>
            <a:r>
              <a:rPr lang="en-US" sz="2400" dirty="0"/>
              <a:t>Yes</a:t>
            </a:r>
          </a:p>
          <a:p>
            <a:pPr marL="257175" indent="-257175">
              <a:buAutoNum type="alphaLcPeriod"/>
            </a:pPr>
            <a:r>
              <a:rPr lang="en-US" sz="2400" dirty="0"/>
              <a:t>No</a:t>
            </a:r>
          </a:p>
        </p:txBody>
      </p:sp>
    </p:spTree>
    <p:extLst>
      <p:ext uri="{BB962C8B-B14F-4D97-AF65-F5344CB8AC3E}">
        <p14:creationId xmlns:p14="http://schemas.microsoft.com/office/powerpoint/2010/main" val="2800475084"/>
      </p:ext>
    </p:extLst>
  </p:cSld>
  <p:clrMapOvr>
    <a:masterClrMapping/>
  </p:clrMapOvr>
  <p:transition>
    <p:fade/>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 Select and Place</a:t>
            </a:r>
          </a:p>
        </p:txBody>
      </p:sp>
      <p:pic>
        <p:nvPicPr>
          <p:cNvPr id="3" name="Picture 2">
            <a:extLst>
              <a:ext uri="{FF2B5EF4-FFF2-40B4-BE49-F238E27FC236}">
                <a16:creationId xmlns:a16="http://schemas.microsoft.com/office/drawing/2014/main" id="{7E28D004-432C-40C0-887C-A1DE6448E1CE}"/>
              </a:ext>
            </a:extLst>
          </p:cNvPr>
          <p:cNvPicPr>
            <a:picLocks noChangeAspect="1"/>
          </p:cNvPicPr>
          <p:nvPr/>
        </p:nvPicPr>
        <p:blipFill>
          <a:blip r:embed="rId3"/>
          <a:stretch>
            <a:fillRect/>
          </a:stretch>
        </p:blipFill>
        <p:spPr>
          <a:xfrm>
            <a:off x="919153" y="1049629"/>
            <a:ext cx="7305694" cy="3840956"/>
          </a:xfrm>
          <a:prstGeom prst="rect">
            <a:avLst/>
          </a:prstGeom>
          <a:ln w="12700">
            <a:solidFill>
              <a:schemeClr val="accent1"/>
            </a:solidFill>
          </a:ln>
        </p:spPr>
      </p:pic>
    </p:spTree>
    <p:extLst>
      <p:ext uri="{BB962C8B-B14F-4D97-AF65-F5344CB8AC3E}">
        <p14:creationId xmlns:p14="http://schemas.microsoft.com/office/powerpoint/2010/main" val="3119310657"/>
      </p:ext>
    </p:extLst>
  </p:cSld>
  <p:clrMapOvr>
    <a:masterClrMapping/>
  </p:clrMapOvr>
  <p:transition>
    <p:fade/>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9FFC0E8-97CE-4426-A0C0-75252002ED16}"/>
              </a:ext>
            </a:extLst>
          </p:cNvPr>
          <p:cNvSpPr>
            <a:spLocks noGrp="1"/>
          </p:cNvSpPr>
          <p:nvPr>
            <p:ph type="ctrTitle"/>
          </p:nvPr>
        </p:nvSpPr>
        <p:spPr/>
        <p:txBody>
          <a:bodyPr/>
          <a:lstStyle/>
          <a:p>
            <a:r>
              <a:rPr lang="en-US" dirty="0"/>
              <a:t>Microsoft Online Testing</a:t>
            </a:r>
            <a:br>
              <a:rPr lang="en-US" dirty="0"/>
            </a:br>
            <a:endParaRPr lang="en-US" dirty="0"/>
          </a:p>
        </p:txBody>
      </p:sp>
    </p:spTree>
    <p:extLst>
      <p:ext uri="{BB962C8B-B14F-4D97-AF65-F5344CB8AC3E}">
        <p14:creationId xmlns:p14="http://schemas.microsoft.com/office/powerpoint/2010/main" val="107575309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1EDA7-98EA-4A3E-B61F-C061DE4A02F2}"/>
              </a:ext>
            </a:extLst>
          </p:cNvPr>
          <p:cNvSpPr>
            <a:spLocks noGrp="1"/>
          </p:cNvSpPr>
          <p:nvPr>
            <p:ph type="title"/>
          </p:nvPr>
        </p:nvSpPr>
        <p:spPr/>
        <p:txBody>
          <a:bodyPr/>
          <a:lstStyle/>
          <a:p>
            <a:r>
              <a:rPr lang="en-US" dirty="0"/>
              <a:t>Microsoft Online Testing Process</a:t>
            </a:r>
          </a:p>
        </p:txBody>
      </p:sp>
      <p:sp>
        <p:nvSpPr>
          <p:cNvPr id="4" name="Rectangle 3">
            <a:extLst>
              <a:ext uri="{FF2B5EF4-FFF2-40B4-BE49-F238E27FC236}">
                <a16:creationId xmlns:a16="http://schemas.microsoft.com/office/drawing/2014/main" id="{33045DC7-9271-4922-9E1F-59B0865FBD01}"/>
              </a:ext>
            </a:extLst>
          </p:cNvPr>
          <p:cNvSpPr/>
          <p:nvPr/>
        </p:nvSpPr>
        <p:spPr>
          <a:xfrm>
            <a:off x="1241536" y="2034283"/>
            <a:ext cx="6651398" cy="1107996"/>
          </a:xfrm>
          <a:prstGeom prst="rect">
            <a:avLst/>
          </a:prstGeom>
          <a:noFill/>
        </p:spPr>
        <p:txBody>
          <a:bodyPr wrap="square" lIns="91440" tIns="45720" rIns="91440" bIns="45720">
            <a:spAutoFit/>
          </a:bodyPr>
          <a:lstStyle/>
          <a:p>
            <a:pPr algn="ctr"/>
            <a:r>
              <a:rPr lang="en-US" sz="66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timw.info/online</a:t>
            </a:r>
          </a:p>
        </p:txBody>
      </p:sp>
    </p:spTree>
    <p:extLst>
      <p:ext uri="{BB962C8B-B14F-4D97-AF65-F5344CB8AC3E}">
        <p14:creationId xmlns:p14="http://schemas.microsoft.com/office/powerpoint/2010/main" val="1584792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9FFC0E8-97CE-4426-A0C0-75252002ED16}"/>
              </a:ext>
            </a:extLst>
          </p:cNvPr>
          <p:cNvSpPr>
            <a:spLocks noGrp="1"/>
          </p:cNvSpPr>
          <p:nvPr>
            <p:ph type="ctrTitle"/>
          </p:nvPr>
        </p:nvSpPr>
        <p:spPr/>
        <p:txBody>
          <a:bodyPr/>
          <a:lstStyle/>
          <a:p>
            <a:r>
              <a:rPr lang="en-US" dirty="0"/>
              <a:t>PL-900 Practice Questions</a:t>
            </a:r>
            <a:br>
              <a:rPr lang="en-US" dirty="0"/>
            </a:br>
            <a:endParaRPr lang="en-US" dirty="0"/>
          </a:p>
        </p:txBody>
      </p:sp>
    </p:spTree>
    <p:extLst>
      <p:ext uri="{BB962C8B-B14F-4D97-AF65-F5344CB8AC3E}">
        <p14:creationId xmlns:p14="http://schemas.microsoft.com/office/powerpoint/2010/main" val="252467041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1EDA7-98EA-4A3E-B61F-C061DE4A02F2}"/>
              </a:ext>
            </a:extLst>
          </p:cNvPr>
          <p:cNvSpPr>
            <a:spLocks noGrp="1"/>
          </p:cNvSpPr>
          <p:nvPr>
            <p:ph type="title"/>
          </p:nvPr>
        </p:nvSpPr>
        <p:spPr/>
        <p:txBody>
          <a:bodyPr/>
          <a:lstStyle/>
          <a:p>
            <a:r>
              <a:rPr lang="en-US" dirty="0"/>
              <a:t>Practice Question</a:t>
            </a:r>
          </a:p>
        </p:txBody>
      </p:sp>
      <p:pic>
        <p:nvPicPr>
          <p:cNvPr id="4" name="Picture 3">
            <a:extLst>
              <a:ext uri="{FF2B5EF4-FFF2-40B4-BE49-F238E27FC236}">
                <a16:creationId xmlns:a16="http://schemas.microsoft.com/office/drawing/2014/main" id="{797AA4B3-66EC-49BD-A040-5BD60D5807C2}"/>
              </a:ext>
            </a:extLst>
          </p:cNvPr>
          <p:cNvPicPr>
            <a:picLocks noChangeAspect="1"/>
          </p:cNvPicPr>
          <p:nvPr/>
        </p:nvPicPr>
        <p:blipFill>
          <a:blip r:embed="rId2"/>
          <a:stretch>
            <a:fillRect/>
          </a:stretch>
        </p:blipFill>
        <p:spPr>
          <a:xfrm>
            <a:off x="1181524" y="605083"/>
            <a:ext cx="6780952" cy="3933333"/>
          </a:xfrm>
          <a:prstGeom prst="rect">
            <a:avLst/>
          </a:prstGeom>
        </p:spPr>
      </p:pic>
    </p:spTree>
    <p:extLst>
      <p:ext uri="{BB962C8B-B14F-4D97-AF65-F5344CB8AC3E}">
        <p14:creationId xmlns:p14="http://schemas.microsoft.com/office/powerpoint/2010/main" val="22521938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1EDA7-98EA-4A3E-B61F-C061DE4A02F2}"/>
              </a:ext>
            </a:extLst>
          </p:cNvPr>
          <p:cNvSpPr>
            <a:spLocks noGrp="1"/>
          </p:cNvSpPr>
          <p:nvPr>
            <p:ph type="title"/>
          </p:nvPr>
        </p:nvSpPr>
        <p:spPr/>
        <p:txBody>
          <a:bodyPr/>
          <a:lstStyle/>
          <a:p>
            <a:r>
              <a:rPr lang="en-US" dirty="0"/>
              <a:t>Practice Question</a:t>
            </a:r>
          </a:p>
        </p:txBody>
      </p:sp>
      <p:pic>
        <p:nvPicPr>
          <p:cNvPr id="4" name="Picture 3">
            <a:extLst>
              <a:ext uri="{FF2B5EF4-FFF2-40B4-BE49-F238E27FC236}">
                <a16:creationId xmlns:a16="http://schemas.microsoft.com/office/drawing/2014/main" id="{58ECBB55-6BE2-490B-A07C-CEF394F97532}"/>
              </a:ext>
            </a:extLst>
          </p:cNvPr>
          <p:cNvPicPr>
            <a:picLocks noChangeAspect="1"/>
          </p:cNvPicPr>
          <p:nvPr/>
        </p:nvPicPr>
        <p:blipFill>
          <a:blip r:embed="rId2"/>
          <a:stretch>
            <a:fillRect/>
          </a:stretch>
        </p:blipFill>
        <p:spPr>
          <a:xfrm>
            <a:off x="1973439" y="601945"/>
            <a:ext cx="5197121" cy="4322185"/>
          </a:xfrm>
          <a:prstGeom prst="rect">
            <a:avLst/>
          </a:prstGeom>
        </p:spPr>
      </p:pic>
    </p:spTree>
    <p:extLst>
      <p:ext uri="{BB962C8B-B14F-4D97-AF65-F5344CB8AC3E}">
        <p14:creationId xmlns:p14="http://schemas.microsoft.com/office/powerpoint/2010/main" val="321135177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1EDA7-98EA-4A3E-B61F-C061DE4A02F2}"/>
              </a:ext>
            </a:extLst>
          </p:cNvPr>
          <p:cNvSpPr>
            <a:spLocks noGrp="1"/>
          </p:cNvSpPr>
          <p:nvPr>
            <p:ph type="title"/>
          </p:nvPr>
        </p:nvSpPr>
        <p:spPr/>
        <p:txBody>
          <a:bodyPr/>
          <a:lstStyle/>
          <a:p>
            <a:r>
              <a:rPr lang="en-US" dirty="0"/>
              <a:t>Practice Question</a:t>
            </a:r>
          </a:p>
        </p:txBody>
      </p:sp>
      <p:pic>
        <p:nvPicPr>
          <p:cNvPr id="4" name="Picture 3">
            <a:extLst>
              <a:ext uri="{FF2B5EF4-FFF2-40B4-BE49-F238E27FC236}">
                <a16:creationId xmlns:a16="http://schemas.microsoft.com/office/drawing/2014/main" id="{CBEDEAC8-2009-42A5-9A9B-B0939A4EB97A}"/>
              </a:ext>
            </a:extLst>
          </p:cNvPr>
          <p:cNvPicPr>
            <a:picLocks noChangeAspect="1"/>
          </p:cNvPicPr>
          <p:nvPr/>
        </p:nvPicPr>
        <p:blipFill>
          <a:blip r:embed="rId2"/>
          <a:stretch>
            <a:fillRect/>
          </a:stretch>
        </p:blipFill>
        <p:spPr>
          <a:xfrm>
            <a:off x="2892611" y="560553"/>
            <a:ext cx="3164541" cy="4483100"/>
          </a:xfrm>
          <a:prstGeom prst="rect">
            <a:avLst/>
          </a:prstGeom>
        </p:spPr>
      </p:pic>
    </p:spTree>
    <p:extLst>
      <p:ext uri="{BB962C8B-B14F-4D97-AF65-F5344CB8AC3E}">
        <p14:creationId xmlns:p14="http://schemas.microsoft.com/office/powerpoint/2010/main" val="21985591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Exam PL-900 Changes: March 10, 2021</a:t>
            </a:r>
          </a:p>
        </p:txBody>
      </p:sp>
      <p:pic>
        <p:nvPicPr>
          <p:cNvPr id="3" name="Picture 2">
            <a:extLst>
              <a:ext uri="{FF2B5EF4-FFF2-40B4-BE49-F238E27FC236}">
                <a16:creationId xmlns:a16="http://schemas.microsoft.com/office/drawing/2014/main" id="{1CCDF633-1CA4-C44B-B7E8-35B3B54ED3F9}"/>
              </a:ext>
            </a:extLst>
          </p:cNvPr>
          <p:cNvPicPr>
            <a:picLocks noChangeAspect="1"/>
          </p:cNvPicPr>
          <p:nvPr/>
        </p:nvPicPr>
        <p:blipFill>
          <a:blip r:embed="rId3"/>
          <a:stretch>
            <a:fillRect/>
          </a:stretch>
        </p:blipFill>
        <p:spPr>
          <a:xfrm>
            <a:off x="2487167" y="699516"/>
            <a:ext cx="4786231" cy="4187952"/>
          </a:xfrm>
          <a:prstGeom prst="rect">
            <a:avLst/>
          </a:prstGeom>
        </p:spPr>
      </p:pic>
    </p:spTree>
    <p:extLst>
      <p:ext uri="{BB962C8B-B14F-4D97-AF65-F5344CB8AC3E}">
        <p14:creationId xmlns:p14="http://schemas.microsoft.com/office/powerpoint/2010/main" val="423976747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1EDA7-98EA-4A3E-B61F-C061DE4A02F2}"/>
              </a:ext>
            </a:extLst>
          </p:cNvPr>
          <p:cNvSpPr>
            <a:spLocks noGrp="1"/>
          </p:cNvSpPr>
          <p:nvPr>
            <p:ph type="title"/>
          </p:nvPr>
        </p:nvSpPr>
        <p:spPr/>
        <p:txBody>
          <a:bodyPr/>
          <a:lstStyle/>
          <a:p>
            <a:r>
              <a:rPr lang="en-US" dirty="0"/>
              <a:t>Practice Question</a:t>
            </a:r>
          </a:p>
        </p:txBody>
      </p:sp>
      <p:pic>
        <p:nvPicPr>
          <p:cNvPr id="4" name="Picture 3">
            <a:extLst>
              <a:ext uri="{FF2B5EF4-FFF2-40B4-BE49-F238E27FC236}">
                <a16:creationId xmlns:a16="http://schemas.microsoft.com/office/drawing/2014/main" id="{AD28BFC7-EA29-4B4F-96EA-209E942EF19E}"/>
              </a:ext>
            </a:extLst>
          </p:cNvPr>
          <p:cNvPicPr>
            <a:picLocks noChangeAspect="1"/>
          </p:cNvPicPr>
          <p:nvPr/>
        </p:nvPicPr>
        <p:blipFill>
          <a:blip r:embed="rId2"/>
          <a:stretch>
            <a:fillRect/>
          </a:stretch>
        </p:blipFill>
        <p:spPr>
          <a:xfrm>
            <a:off x="1788153" y="560553"/>
            <a:ext cx="6063204" cy="4482625"/>
          </a:xfrm>
          <a:prstGeom prst="rect">
            <a:avLst/>
          </a:prstGeom>
        </p:spPr>
      </p:pic>
    </p:spTree>
    <p:extLst>
      <p:ext uri="{BB962C8B-B14F-4D97-AF65-F5344CB8AC3E}">
        <p14:creationId xmlns:p14="http://schemas.microsoft.com/office/powerpoint/2010/main" val="267708734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1EDA7-98EA-4A3E-B61F-C061DE4A02F2}"/>
              </a:ext>
            </a:extLst>
          </p:cNvPr>
          <p:cNvSpPr>
            <a:spLocks noGrp="1"/>
          </p:cNvSpPr>
          <p:nvPr>
            <p:ph type="title"/>
          </p:nvPr>
        </p:nvSpPr>
        <p:spPr/>
        <p:txBody>
          <a:bodyPr/>
          <a:lstStyle/>
          <a:p>
            <a:r>
              <a:rPr lang="en-US" dirty="0"/>
              <a:t>Practice Question</a:t>
            </a:r>
          </a:p>
        </p:txBody>
      </p:sp>
      <p:pic>
        <p:nvPicPr>
          <p:cNvPr id="4" name="Picture 3">
            <a:extLst>
              <a:ext uri="{FF2B5EF4-FFF2-40B4-BE49-F238E27FC236}">
                <a16:creationId xmlns:a16="http://schemas.microsoft.com/office/drawing/2014/main" id="{9B94F3D7-C63E-48BA-8916-ADB1B221D01A}"/>
              </a:ext>
            </a:extLst>
          </p:cNvPr>
          <p:cNvPicPr>
            <a:picLocks noChangeAspect="1"/>
          </p:cNvPicPr>
          <p:nvPr/>
        </p:nvPicPr>
        <p:blipFill>
          <a:blip r:embed="rId2"/>
          <a:stretch>
            <a:fillRect/>
          </a:stretch>
        </p:blipFill>
        <p:spPr>
          <a:xfrm>
            <a:off x="3202729" y="609600"/>
            <a:ext cx="2738542" cy="4533900"/>
          </a:xfrm>
          <a:prstGeom prst="rect">
            <a:avLst/>
          </a:prstGeom>
        </p:spPr>
      </p:pic>
    </p:spTree>
    <p:extLst>
      <p:ext uri="{BB962C8B-B14F-4D97-AF65-F5344CB8AC3E}">
        <p14:creationId xmlns:p14="http://schemas.microsoft.com/office/powerpoint/2010/main" val="92677313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1EDA7-98EA-4A3E-B61F-C061DE4A02F2}"/>
              </a:ext>
            </a:extLst>
          </p:cNvPr>
          <p:cNvSpPr>
            <a:spLocks noGrp="1"/>
          </p:cNvSpPr>
          <p:nvPr>
            <p:ph type="title"/>
          </p:nvPr>
        </p:nvSpPr>
        <p:spPr/>
        <p:txBody>
          <a:bodyPr/>
          <a:lstStyle/>
          <a:p>
            <a:r>
              <a:rPr lang="en-US" dirty="0"/>
              <a:t>Practice Question</a:t>
            </a:r>
          </a:p>
        </p:txBody>
      </p:sp>
      <p:pic>
        <p:nvPicPr>
          <p:cNvPr id="4" name="Picture 3">
            <a:extLst>
              <a:ext uri="{FF2B5EF4-FFF2-40B4-BE49-F238E27FC236}">
                <a16:creationId xmlns:a16="http://schemas.microsoft.com/office/drawing/2014/main" id="{290DBBA4-F980-4056-A15E-7A737A736D0D}"/>
              </a:ext>
            </a:extLst>
          </p:cNvPr>
          <p:cNvPicPr>
            <a:picLocks noChangeAspect="1"/>
          </p:cNvPicPr>
          <p:nvPr/>
        </p:nvPicPr>
        <p:blipFill>
          <a:blip r:embed="rId2"/>
          <a:stretch>
            <a:fillRect/>
          </a:stretch>
        </p:blipFill>
        <p:spPr>
          <a:xfrm>
            <a:off x="1606550" y="677237"/>
            <a:ext cx="6082876" cy="4280227"/>
          </a:xfrm>
          <a:prstGeom prst="rect">
            <a:avLst/>
          </a:prstGeom>
        </p:spPr>
      </p:pic>
    </p:spTree>
    <p:extLst>
      <p:ext uri="{BB962C8B-B14F-4D97-AF65-F5344CB8AC3E}">
        <p14:creationId xmlns:p14="http://schemas.microsoft.com/office/powerpoint/2010/main" val="289956444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1EDA7-98EA-4A3E-B61F-C061DE4A02F2}"/>
              </a:ext>
            </a:extLst>
          </p:cNvPr>
          <p:cNvSpPr>
            <a:spLocks noGrp="1"/>
          </p:cNvSpPr>
          <p:nvPr>
            <p:ph type="title"/>
          </p:nvPr>
        </p:nvSpPr>
        <p:spPr/>
        <p:txBody>
          <a:bodyPr/>
          <a:lstStyle/>
          <a:p>
            <a:r>
              <a:rPr lang="en-US" dirty="0"/>
              <a:t>Practice Question</a:t>
            </a:r>
          </a:p>
        </p:txBody>
      </p:sp>
      <p:pic>
        <p:nvPicPr>
          <p:cNvPr id="4" name="Picture 3">
            <a:extLst>
              <a:ext uri="{FF2B5EF4-FFF2-40B4-BE49-F238E27FC236}">
                <a16:creationId xmlns:a16="http://schemas.microsoft.com/office/drawing/2014/main" id="{63E24676-9BAF-4EC4-86FE-2572E4DA7018}"/>
              </a:ext>
            </a:extLst>
          </p:cNvPr>
          <p:cNvPicPr>
            <a:picLocks noChangeAspect="1"/>
          </p:cNvPicPr>
          <p:nvPr/>
        </p:nvPicPr>
        <p:blipFill>
          <a:blip r:embed="rId2"/>
          <a:stretch>
            <a:fillRect/>
          </a:stretch>
        </p:blipFill>
        <p:spPr>
          <a:xfrm>
            <a:off x="3041156" y="660400"/>
            <a:ext cx="3337179" cy="4482778"/>
          </a:xfrm>
          <a:prstGeom prst="rect">
            <a:avLst/>
          </a:prstGeom>
        </p:spPr>
      </p:pic>
    </p:spTree>
    <p:extLst>
      <p:ext uri="{BB962C8B-B14F-4D97-AF65-F5344CB8AC3E}">
        <p14:creationId xmlns:p14="http://schemas.microsoft.com/office/powerpoint/2010/main" val="175795509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1EDA7-98EA-4A3E-B61F-C061DE4A02F2}"/>
              </a:ext>
            </a:extLst>
          </p:cNvPr>
          <p:cNvSpPr>
            <a:spLocks noGrp="1"/>
          </p:cNvSpPr>
          <p:nvPr>
            <p:ph type="title"/>
          </p:nvPr>
        </p:nvSpPr>
        <p:spPr/>
        <p:txBody>
          <a:bodyPr/>
          <a:lstStyle/>
          <a:p>
            <a:r>
              <a:rPr lang="en-US" dirty="0"/>
              <a:t>Practice Question</a:t>
            </a:r>
          </a:p>
        </p:txBody>
      </p:sp>
      <p:pic>
        <p:nvPicPr>
          <p:cNvPr id="4" name="Picture 3">
            <a:extLst>
              <a:ext uri="{FF2B5EF4-FFF2-40B4-BE49-F238E27FC236}">
                <a16:creationId xmlns:a16="http://schemas.microsoft.com/office/drawing/2014/main" id="{B5B204D6-7C31-483F-B3F7-75D0830E6F4B}"/>
              </a:ext>
            </a:extLst>
          </p:cNvPr>
          <p:cNvPicPr>
            <a:picLocks noChangeAspect="1"/>
          </p:cNvPicPr>
          <p:nvPr/>
        </p:nvPicPr>
        <p:blipFill>
          <a:blip r:embed="rId2"/>
          <a:stretch>
            <a:fillRect/>
          </a:stretch>
        </p:blipFill>
        <p:spPr>
          <a:xfrm>
            <a:off x="2717800" y="605269"/>
            <a:ext cx="3987800" cy="4459086"/>
          </a:xfrm>
          <a:prstGeom prst="rect">
            <a:avLst/>
          </a:prstGeom>
        </p:spPr>
      </p:pic>
    </p:spTree>
    <p:extLst>
      <p:ext uri="{BB962C8B-B14F-4D97-AF65-F5344CB8AC3E}">
        <p14:creationId xmlns:p14="http://schemas.microsoft.com/office/powerpoint/2010/main" val="166504968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1EDA7-98EA-4A3E-B61F-C061DE4A02F2}"/>
              </a:ext>
            </a:extLst>
          </p:cNvPr>
          <p:cNvSpPr>
            <a:spLocks noGrp="1"/>
          </p:cNvSpPr>
          <p:nvPr>
            <p:ph type="title"/>
          </p:nvPr>
        </p:nvSpPr>
        <p:spPr/>
        <p:txBody>
          <a:bodyPr/>
          <a:lstStyle/>
          <a:p>
            <a:r>
              <a:rPr lang="en-US" dirty="0"/>
              <a:t>Practice Question</a:t>
            </a:r>
          </a:p>
        </p:txBody>
      </p:sp>
      <p:pic>
        <p:nvPicPr>
          <p:cNvPr id="4" name="Picture 3">
            <a:extLst>
              <a:ext uri="{FF2B5EF4-FFF2-40B4-BE49-F238E27FC236}">
                <a16:creationId xmlns:a16="http://schemas.microsoft.com/office/drawing/2014/main" id="{70469F7C-B71A-4164-95AC-A0D3FE5FD91D}"/>
              </a:ext>
            </a:extLst>
          </p:cNvPr>
          <p:cNvPicPr>
            <a:picLocks noChangeAspect="1"/>
          </p:cNvPicPr>
          <p:nvPr/>
        </p:nvPicPr>
        <p:blipFill>
          <a:blip r:embed="rId2"/>
          <a:stretch>
            <a:fillRect/>
          </a:stretch>
        </p:blipFill>
        <p:spPr>
          <a:xfrm>
            <a:off x="1147904" y="606676"/>
            <a:ext cx="6848191" cy="4105024"/>
          </a:xfrm>
          <a:prstGeom prst="rect">
            <a:avLst/>
          </a:prstGeom>
        </p:spPr>
      </p:pic>
    </p:spTree>
    <p:extLst>
      <p:ext uri="{BB962C8B-B14F-4D97-AF65-F5344CB8AC3E}">
        <p14:creationId xmlns:p14="http://schemas.microsoft.com/office/powerpoint/2010/main" val="1460592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1EDA7-98EA-4A3E-B61F-C061DE4A02F2}"/>
              </a:ext>
            </a:extLst>
          </p:cNvPr>
          <p:cNvSpPr>
            <a:spLocks noGrp="1"/>
          </p:cNvSpPr>
          <p:nvPr>
            <p:ph type="title"/>
          </p:nvPr>
        </p:nvSpPr>
        <p:spPr/>
        <p:txBody>
          <a:bodyPr/>
          <a:lstStyle/>
          <a:p>
            <a:r>
              <a:rPr lang="en-US" dirty="0"/>
              <a:t>Practice Question</a:t>
            </a:r>
          </a:p>
        </p:txBody>
      </p:sp>
    </p:spTree>
    <p:extLst>
      <p:ext uri="{BB962C8B-B14F-4D97-AF65-F5344CB8AC3E}">
        <p14:creationId xmlns:p14="http://schemas.microsoft.com/office/powerpoint/2010/main" val="308542539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1EDA7-98EA-4A3E-B61F-C061DE4A02F2}"/>
              </a:ext>
            </a:extLst>
          </p:cNvPr>
          <p:cNvSpPr>
            <a:spLocks noGrp="1"/>
          </p:cNvSpPr>
          <p:nvPr>
            <p:ph type="title"/>
          </p:nvPr>
        </p:nvSpPr>
        <p:spPr/>
        <p:txBody>
          <a:bodyPr/>
          <a:lstStyle/>
          <a:p>
            <a:r>
              <a:rPr lang="en-US" dirty="0"/>
              <a:t>Practice Question</a:t>
            </a:r>
          </a:p>
        </p:txBody>
      </p:sp>
    </p:spTree>
    <p:extLst>
      <p:ext uri="{BB962C8B-B14F-4D97-AF65-F5344CB8AC3E}">
        <p14:creationId xmlns:p14="http://schemas.microsoft.com/office/powerpoint/2010/main" val="295463474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1EDA7-98EA-4A3E-B61F-C061DE4A02F2}"/>
              </a:ext>
            </a:extLst>
          </p:cNvPr>
          <p:cNvSpPr>
            <a:spLocks noGrp="1"/>
          </p:cNvSpPr>
          <p:nvPr>
            <p:ph type="title"/>
          </p:nvPr>
        </p:nvSpPr>
        <p:spPr/>
        <p:txBody>
          <a:bodyPr/>
          <a:lstStyle/>
          <a:p>
            <a:r>
              <a:rPr lang="en-US" dirty="0"/>
              <a:t>Practice Question</a:t>
            </a:r>
          </a:p>
        </p:txBody>
      </p:sp>
    </p:spTree>
    <p:extLst>
      <p:ext uri="{BB962C8B-B14F-4D97-AF65-F5344CB8AC3E}">
        <p14:creationId xmlns:p14="http://schemas.microsoft.com/office/powerpoint/2010/main" val="315188934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1EDA7-98EA-4A3E-B61F-C061DE4A02F2}"/>
              </a:ext>
            </a:extLst>
          </p:cNvPr>
          <p:cNvSpPr>
            <a:spLocks noGrp="1"/>
          </p:cNvSpPr>
          <p:nvPr>
            <p:ph type="title"/>
          </p:nvPr>
        </p:nvSpPr>
        <p:spPr/>
        <p:txBody>
          <a:bodyPr/>
          <a:lstStyle/>
          <a:p>
            <a:r>
              <a:rPr lang="en-US" dirty="0"/>
              <a:t>Practice Question</a:t>
            </a:r>
          </a:p>
        </p:txBody>
      </p:sp>
    </p:spTree>
    <p:extLst>
      <p:ext uri="{BB962C8B-B14F-4D97-AF65-F5344CB8AC3E}">
        <p14:creationId xmlns:p14="http://schemas.microsoft.com/office/powerpoint/2010/main" val="31914431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61120-E34F-4545-B208-F7C8AD694F0E}"/>
              </a:ext>
            </a:extLst>
          </p:cNvPr>
          <p:cNvSpPr>
            <a:spLocks noGrp="1"/>
          </p:cNvSpPr>
          <p:nvPr>
            <p:ph type="title"/>
          </p:nvPr>
        </p:nvSpPr>
        <p:spPr/>
        <p:txBody>
          <a:bodyPr/>
          <a:lstStyle/>
          <a:p>
            <a:r>
              <a:rPr lang="en-US" dirty="0"/>
              <a:t> </a:t>
            </a:r>
          </a:p>
        </p:txBody>
      </p:sp>
      <p:sp>
        <p:nvSpPr>
          <p:cNvPr id="7" name="Rectangle 6">
            <a:extLst>
              <a:ext uri="{FF2B5EF4-FFF2-40B4-BE49-F238E27FC236}">
                <a16:creationId xmlns:a16="http://schemas.microsoft.com/office/drawing/2014/main" id="{7C30ADE8-5344-4383-B36B-B9458A149C4F}"/>
              </a:ext>
            </a:extLst>
          </p:cNvPr>
          <p:cNvSpPr/>
          <p:nvPr/>
        </p:nvSpPr>
        <p:spPr>
          <a:xfrm>
            <a:off x="-1" y="196815"/>
            <a:ext cx="9050215" cy="523220"/>
          </a:xfrm>
          <a:prstGeom prst="rect">
            <a:avLst/>
          </a:prstGeom>
        </p:spPr>
        <p:txBody>
          <a:bodyPr wrap="square">
            <a:spAutoFit/>
          </a:bodyPr>
          <a:lstStyle/>
          <a:p>
            <a:pPr algn="ctr"/>
            <a:r>
              <a:rPr lang="en-US" sz="2800" dirty="0">
                <a:latin typeface="Tahoma" panose="020B0604030504040204" pitchFamily="34" charset="0"/>
                <a:ea typeface="Tahoma" panose="020B0604030504040204" pitchFamily="34" charset="0"/>
                <a:cs typeface="Tahoma" panose="020B0604030504040204" pitchFamily="34" charset="0"/>
              </a:rPr>
              <a:t>Tim's Certification Study Model</a:t>
            </a:r>
            <a:endParaRPr lang="en-US" sz="2800" dirty="0"/>
          </a:p>
        </p:txBody>
      </p:sp>
      <p:sp>
        <p:nvSpPr>
          <p:cNvPr id="8" name="TextBox 7">
            <a:extLst>
              <a:ext uri="{FF2B5EF4-FFF2-40B4-BE49-F238E27FC236}">
                <a16:creationId xmlns:a16="http://schemas.microsoft.com/office/drawing/2014/main" id="{A8CBF939-36E3-4BA1-A77A-D38D9F6FF24A}"/>
              </a:ext>
            </a:extLst>
          </p:cNvPr>
          <p:cNvSpPr txBox="1"/>
          <p:nvPr/>
        </p:nvSpPr>
        <p:spPr>
          <a:xfrm>
            <a:off x="1984693" y="3996956"/>
            <a:ext cx="2256509" cy="584775"/>
          </a:xfrm>
          <a:prstGeom prst="rect">
            <a:avLst/>
          </a:prstGeom>
          <a:noFill/>
        </p:spPr>
        <p:txBody>
          <a:bodyPr wrap="square" rtlCol="0">
            <a:spAutoFit/>
          </a:bodyPr>
          <a:lstStyle>
            <a:defPPr>
              <a:defRPr lang="en-US"/>
            </a:defPPr>
            <a:lvl1pPr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1pPr>
            <a:lvl2pPr marL="4572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2pPr>
            <a:lvl3pPr marL="9144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3pPr>
            <a:lvl4pPr marL="13716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4pPr>
            <a:lvl5pPr marL="18288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5pPr>
            <a:lvl6pPr marL="2286000" algn="l" defTabSz="914400" rtl="0" eaLnBrk="1" latinLnBrk="0" hangingPunct="1">
              <a:defRPr kern="1200">
                <a:solidFill>
                  <a:schemeClr val="tx1"/>
                </a:solidFill>
                <a:latin typeface="Gotham Medium" panose="02000604030000020004" pitchFamily="50" charset="0"/>
                <a:ea typeface="+mn-ea"/>
                <a:cs typeface="+mn-cs"/>
              </a:defRPr>
            </a:lvl6pPr>
            <a:lvl7pPr marL="2743200" algn="l" defTabSz="914400" rtl="0" eaLnBrk="1" latinLnBrk="0" hangingPunct="1">
              <a:defRPr kern="1200">
                <a:solidFill>
                  <a:schemeClr val="tx1"/>
                </a:solidFill>
                <a:latin typeface="Gotham Medium" panose="02000604030000020004" pitchFamily="50" charset="0"/>
                <a:ea typeface="+mn-ea"/>
                <a:cs typeface="+mn-cs"/>
              </a:defRPr>
            </a:lvl7pPr>
            <a:lvl8pPr marL="3200400" algn="l" defTabSz="914400" rtl="0" eaLnBrk="1" latinLnBrk="0" hangingPunct="1">
              <a:defRPr kern="1200">
                <a:solidFill>
                  <a:schemeClr val="tx1"/>
                </a:solidFill>
                <a:latin typeface="Gotham Medium" panose="02000604030000020004" pitchFamily="50" charset="0"/>
                <a:ea typeface="+mn-ea"/>
                <a:cs typeface="+mn-cs"/>
              </a:defRPr>
            </a:lvl8pPr>
            <a:lvl9pPr marL="3657600" algn="l" defTabSz="914400" rtl="0" eaLnBrk="1" latinLnBrk="0" hangingPunct="1">
              <a:defRPr kern="1200">
                <a:solidFill>
                  <a:schemeClr val="tx1"/>
                </a:solidFill>
                <a:latin typeface="Gotham Medium" panose="02000604030000020004" pitchFamily="50" charset="0"/>
                <a:ea typeface="+mn-ea"/>
                <a:cs typeface="+mn-cs"/>
              </a:defRPr>
            </a:lvl9pPr>
          </a:lstStyle>
          <a:p>
            <a:pPr algn="ctr"/>
            <a:r>
              <a:rPr lang="en-US" sz="1600" dirty="0"/>
              <a:t>Content</a:t>
            </a:r>
            <a:br>
              <a:rPr lang="en-US" sz="1600" dirty="0"/>
            </a:br>
            <a:r>
              <a:rPr lang="en-US" sz="1600" dirty="0"/>
              <a:t>knowledge</a:t>
            </a:r>
          </a:p>
        </p:txBody>
      </p:sp>
      <p:sp>
        <p:nvSpPr>
          <p:cNvPr id="9" name="TextBox 8">
            <a:extLst>
              <a:ext uri="{FF2B5EF4-FFF2-40B4-BE49-F238E27FC236}">
                <a16:creationId xmlns:a16="http://schemas.microsoft.com/office/drawing/2014/main" id="{ED6DBB8E-767E-4312-9CDC-75A2F3C9296E}"/>
              </a:ext>
            </a:extLst>
          </p:cNvPr>
          <p:cNvSpPr txBox="1"/>
          <p:nvPr/>
        </p:nvSpPr>
        <p:spPr>
          <a:xfrm>
            <a:off x="3554290" y="4504912"/>
            <a:ext cx="1879279" cy="584775"/>
          </a:xfrm>
          <a:prstGeom prst="rect">
            <a:avLst/>
          </a:prstGeom>
          <a:noFill/>
        </p:spPr>
        <p:txBody>
          <a:bodyPr wrap="square" rtlCol="0">
            <a:spAutoFit/>
          </a:bodyPr>
          <a:lstStyle>
            <a:defPPr>
              <a:defRPr lang="en-US"/>
            </a:defPPr>
            <a:lvl1pPr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1pPr>
            <a:lvl2pPr marL="4572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2pPr>
            <a:lvl3pPr marL="9144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3pPr>
            <a:lvl4pPr marL="13716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4pPr>
            <a:lvl5pPr marL="18288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5pPr>
            <a:lvl6pPr marL="2286000" algn="l" defTabSz="914400" rtl="0" eaLnBrk="1" latinLnBrk="0" hangingPunct="1">
              <a:defRPr kern="1200">
                <a:solidFill>
                  <a:schemeClr val="tx1"/>
                </a:solidFill>
                <a:latin typeface="Gotham Medium" panose="02000604030000020004" pitchFamily="50" charset="0"/>
                <a:ea typeface="+mn-ea"/>
                <a:cs typeface="+mn-cs"/>
              </a:defRPr>
            </a:lvl6pPr>
            <a:lvl7pPr marL="2743200" algn="l" defTabSz="914400" rtl="0" eaLnBrk="1" latinLnBrk="0" hangingPunct="1">
              <a:defRPr kern="1200">
                <a:solidFill>
                  <a:schemeClr val="tx1"/>
                </a:solidFill>
                <a:latin typeface="Gotham Medium" panose="02000604030000020004" pitchFamily="50" charset="0"/>
                <a:ea typeface="+mn-ea"/>
                <a:cs typeface="+mn-cs"/>
              </a:defRPr>
            </a:lvl7pPr>
            <a:lvl8pPr marL="3200400" algn="l" defTabSz="914400" rtl="0" eaLnBrk="1" latinLnBrk="0" hangingPunct="1">
              <a:defRPr kern="1200">
                <a:solidFill>
                  <a:schemeClr val="tx1"/>
                </a:solidFill>
                <a:latin typeface="Gotham Medium" panose="02000604030000020004" pitchFamily="50" charset="0"/>
                <a:ea typeface="+mn-ea"/>
                <a:cs typeface="+mn-cs"/>
              </a:defRPr>
            </a:lvl8pPr>
            <a:lvl9pPr marL="3657600" algn="l" defTabSz="914400" rtl="0" eaLnBrk="1" latinLnBrk="0" hangingPunct="1">
              <a:defRPr kern="1200">
                <a:solidFill>
                  <a:schemeClr val="tx1"/>
                </a:solidFill>
                <a:latin typeface="Gotham Medium" panose="02000604030000020004" pitchFamily="50" charset="0"/>
                <a:ea typeface="+mn-ea"/>
                <a:cs typeface="+mn-cs"/>
              </a:defRPr>
            </a:lvl9pPr>
          </a:lstStyle>
          <a:p>
            <a:pPr algn="ctr"/>
            <a:r>
              <a:rPr lang="en-US" sz="1600" dirty="0"/>
              <a:t>Practical</a:t>
            </a:r>
            <a:br>
              <a:rPr lang="en-US" sz="1600" dirty="0"/>
            </a:br>
            <a:r>
              <a:rPr lang="en-US" sz="1600" dirty="0"/>
              <a:t>application</a:t>
            </a:r>
          </a:p>
        </p:txBody>
      </p:sp>
      <p:sp>
        <p:nvSpPr>
          <p:cNvPr id="10" name="TextBox 9">
            <a:extLst>
              <a:ext uri="{FF2B5EF4-FFF2-40B4-BE49-F238E27FC236}">
                <a16:creationId xmlns:a16="http://schemas.microsoft.com/office/drawing/2014/main" id="{CA5F8D2C-82FC-4CE9-B939-36D576E0FA2E}"/>
              </a:ext>
            </a:extLst>
          </p:cNvPr>
          <p:cNvSpPr txBox="1"/>
          <p:nvPr/>
        </p:nvSpPr>
        <p:spPr>
          <a:xfrm>
            <a:off x="5057050" y="3971431"/>
            <a:ext cx="1879280" cy="584775"/>
          </a:xfrm>
          <a:prstGeom prst="rect">
            <a:avLst/>
          </a:prstGeom>
          <a:noFill/>
        </p:spPr>
        <p:txBody>
          <a:bodyPr wrap="square" rtlCol="0">
            <a:spAutoFit/>
          </a:bodyPr>
          <a:lstStyle>
            <a:defPPr>
              <a:defRPr lang="en-US"/>
            </a:defPPr>
            <a:lvl1pPr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1pPr>
            <a:lvl2pPr marL="4572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2pPr>
            <a:lvl3pPr marL="9144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3pPr>
            <a:lvl4pPr marL="13716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4pPr>
            <a:lvl5pPr marL="18288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5pPr>
            <a:lvl6pPr marL="2286000" algn="l" defTabSz="914400" rtl="0" eaLnBrk="1" latinLnBrk="0" hangingPunct="1">
              <a:defRPr kern="1200">
                <a:solidFill>
                  <a:schemeClr val="tx1"/>
                </a:solidFill>
                <a:latin typeface="Gotham Medium" panose="02000604030000020004" pitchFamily="50" charset="0"/>
                <a:ea typeface="+mn-ea"/>
                <a:cs typeface="+mn-cs"/>
              </a:defRPr>
            </a:lvl6pPr>
            <a:lvl7pPr marL="2743200" algn="l" defTabSz="914400" rtl="0" eaLnBrk="1" latinLnBrk="0" hangingPunct="1">
              <a:defRPr kern="1200">
                <a:solidFill>
                  <a:schemeClr val="tx1"/>
                </a:solidFill>
                <a:latin typeface="Gotham Medium" panose="02000604030000020004" pitchFamily="50" charset="0"/>
                <a:ea typeface="+mn-ea"/>
                <a:cs typeface="+mn-cs"/>
              </a:defRPr>
            </a:lvl7pPr>
            <a:lvl8pPr marL="3200400" algn="l" defTabSz="914400" rtl="0" eaLnBrk="1" latinLnBrk="0" hangingPunct="1">
              <a:defRPr kern="1200">
                <a:solidFill>
                  <a:schemeClr val="tx1"/>
                </a:solidFill>
                <a:latin typeface="Gotham Medium" panose="02000604030000020004" pitchFamily="50" charset="0"/>
                <a:ea typeface="+mn-ea"/>
                <a:cs typeface="+mn-cs"/>
              </a:defRPr>
            </a:lvl8pPr>
            <a:lvl9pPr marL="3657600" algn="l" defTabSz="914400" rtl="0" eaLnBrk="1" latinLnBrk="0" hangingPunct="1">
              <a:defRPr kern="1200">
                <a:solidFill>
                  <a:schemeClr val="tx1"/>
                </a:solidFill>
                <a:latin typeface="Gotham Medium" panose="02000604030000020004" pitchFamily="50" charset="0"/>
                <a:ea typeface="+mn-ea"/>
                <a:cs typeface="+mn-cs"/>
              </a:defRPr>
            </a:lvl9pPr>
          </a:lstStyle>
          <a:p>
            <a:pPr algn="ctr"/>
            <a:r>
              <a:rPr lang="en-US" sz="1600" dirty="0"/>
              <a:t>Test-taking</a:t>
            </a:r>
            <a:br>
              <a:rPr lang="en-US" sz="1600" dirty="0"/>
            </a:br>
            <a:r>
              <a:rPr lang="en-US" sz="1600" dirty="0"/>
              <a:t>skills</a:t>
            </a:r>
          </a:p>
        </p:txBody>
      </p:sp>
      <p:pic>
        <p:nvPicPr>
          <p:cNvPr id="11" name="Picture 10">
            <a:extLst>
              <a:ext uri="{FF2B5EF4-FFF2-40B4-BE49-F238E27FC236}">
                <a16:creationId xmlns:a16="http://schemas.microsoft.com/office/drawing/2014/main" id="{C59AF920-F53B-45BE-A250-2E52E5B10BBE}"/>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2800541" y="879681"/>
            <a:ext cx="3449130" cy="3737207"/>
          </a:xfrm>
          <a:prstGeom prst="rect">
            <a:avLst/>
          </a:prstGeom>
        </p:spPr>
      </p:pic>
    </p:spTree>
    <p:extLst>
      <p:ext uri="{BB962C8B-B14F-4D97-AF65-F5344CB8AC3E}">
        <p14:creationId xmlns:p14="http://schemas.microsoft.com/office/powerpoint/2010/main" val="15741721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1EDA7-98EA-4A3E-B61F-C061DE4A02F2}"/>
              </a:ext>
            </a:extLst>
          </p:cNvPr>
          <p:cNvSpPr>
            <a:spLocks noGrp="1"/>
          </p:cNvSpPr>
          <p:nvPr>
            <p:ph type="title"/>
          </p:nvPr>
        </p:nvSpPr>
        <p:spPr/>
        <p:txBody>
          <a:bodyPr/>
          <a:lstStyle/>
          <a:p>
            <a:r>
              <a:rPr lang="en-US" dirty="0"/>
              <a:t>Practice Question</a:t>
            </a:r>
          </a:p>
        </p:txBody>
      </p:sp>
    </p:spTree>
    <p:extLst>
      <p:ext uri="{BB962C8B-B14F-4D97-AF65-F5344CB8AC3E}">
        <p14:creationId xmlns:p14="http://schemas.microsoft.com/office/powerpoint/2010/main" val="60314844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1EDA7-98EA-4A3E-B61F-C061DE4A02F2}"/>
              </a:ext>
            </a:extLst>
          </p:cNvPr>
          <p:cNvSpPr>
            <a:spLocks noGrp="1"/>
          </p:cNvSpPr>
          <p:nvPr>
            <p:ph type="title"/>
          </p:nvPr>
        </p:nvSpPr>
        <p:spPr/>
        <p:txBody>
          <a:bodyPr/>
          <a:lstStyle/>
          <a:p>
            <a:r>
              <a:rPr lang="en-US" dirty="0"/>
              <a:t>Practice Question</a:t>
            </a:r>
          </a:p>
        </p:txBody>
      </p:sp>
    </p:spTree>
    <p:extLst>
      <p:ext uri="{BB962C8B-B14F-4D97-AF65-F5344CB8AC3E}">
        <p14:creationId xmlns:p14="http://schemas.microsoft.com/office/powerpoint/2010/main" val="7609737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1EDA7-98EA-4A3E-B61F-C061DE4A02F2}"/>
              </a:ext>
            </a:extLst>
          </p:cNvPr>
          <p:cNvSpPr>
            <a:spLocks noGrp="1"/>
          </p:cNvSpPr>
          <p:nvPr>
            <p:ph type="title"/>
          </p:nvPr>
        </p:nvSpPr>
        <p:spPr/>
        <p:txBody>
          <a:bodyPr/>
          <a:lstStyle/>
          <a:p>
            <a:r>
              <a:rPr lang="en-US" dirty="0"/>
              <a:t>Practice Question</a:t>
            </a:r>
          </a:p>
        </p:txBody>
      </p:sp>
    </p:spTree>
    <p:extLst>
      <p:ext uri="{BB962C8B-B14F-4D97-AF65-F5344CB8AC3E}">
        <p14:creationId xmlns:p14="http://schemas.microsoft.com/office/powerpoint/2010/main" val="20077557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Thank you!</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a:xfrm>
            <a:off x="1327639" y="1669236"/>
            <a:ext cx="6659452" cy="2578256"/>
          </a:xfrm>
        </p:spPr>
        <p:txBody>
          <a:bodyPr/>
          <a:lstStyle/>
          <a:p>
            <a:r>
              <a:rPr lang="en-US" dirty="0"/>
              <a:t>Course materials: </a:t>
            </a:r>
            <a:r>
              <a:rPr lang="en-US" b="1" dirty="0" err="1">
                <a:solidFill>
                  <a:srgbClr val="0070C0"/>
                </a:solidFill>
              </a:rPr>
              <a:t>timw.info</a:t>
            </a:r>
            <a:r>
              <a:rPr lang="en-US" b="1" dirty="0">
                <a:solidFill>
                  <a:srgbClr val="0070C0"/>
                </a:solidFill>
              </a:rPr>
              <a:t>/pl900</a:t>
            </a:r>
          </a:p>
          <a:p>
            <a:r>
              <a:rPr lang="en-US" dirty="0"/>
              <a:t>Twitter: </a:t>
            </a:r>
            <a:r>
              <a:rPr lang="en-US" b="1" dirty="0">
                <a:solidFill>
                  <a:srgbClr val="0070C0"/>
                </a:solidFill>
              </a:rPr>
              <a:t>@TechTrainerTim</a:t>
            </a:r>
          </a:p>
          <a:p>
            <a:r>
              <a:rPr lang="en-US" dirty="0"/>
              <a:t>Work: </a:t>
            </a:r>
            <a:r>
              <a:rPr lang="en-US" b="1" dirty="0">
                <a:solidFill>
                  <a:srgbClr val="0070C0"/>
                </a:solidFill>
              </a:rPr>
              <a:t>timw.info/</a:t>
            </a:r>
            <a:r>
              <a:rPr lang="en-US" b="1" dirty="0" err="1">
                <a:solidFill>
                  <a:srgbClr val="0070C0"/>
                </a:solidFill>
              </a:rPr>
              <a:t>ps</a:t>
            </a:r>
            <a:endParaRPr lang="en-US" b="1" dirty="0">
              <a:solidFill>
                <a:srgbClr val="0070C0"/>
              </a:solidFill>
            </a:endParaRPr>
          </a:p>
          <a:p>
            <a:r>
              <a:rPr lang="en-US" dirty="0"/>
              <a:t>Web: </a:t>
            </a:r>
            <a:r>
              <a:rPr lang="en-US" b="1" dirty="0">
                <a:solidFill>
                  <a:srgbClr val="0070C0"/>
                </a:solidFill>
              </a:rPr>
              <a:t>TechTrainerTim.com</a:t>
            </a:r>
          </a:p>
        </p:txBody>
      </p:sp>
      <p:pic>
        <p:nvPicPr>
          <p:cNvPr id="5" name="Picture 4">
            <a:extLst>
              <a:ext uri="{FF2B5EF4-FFF2-40B4-BE49-F238E27FC236}">
                <a16:creationId xmlns:a16="http://schemas.microsoft.com/office/drawing/2014/main" id="{41120EB8-2454-4A4A-B1B6-69A9EBF8FE7F}"/>
              </a:ext>
            </a:extLst>
          </p:cNvPr>
          <p:cNvPicPr>
            <a:picLocks noChangeAspect="1"/>
          </p:cNvPicPr>
          <p:nvPr/>
        </p:nvPicPr>
        <p:blipFill>
          <a:blip r:embed="rId3"/>
          <a:stretch>
            <a:fillRect/>
          </a:stretch>
        </p:blipFill>
        <p:spPr>
          <a:xfrm>
            <a:off x="6129304" y="1630188"/>
            <a:ext cx="2449918" cy="1883123"/>
          </a:xfrm>
          <a:prstGeom prst="rect">
            <a:avLst/>
          </a:prstGeom>
          <a:ln w="25400">
            <a:solidFill>
              <a:schemeClr val="tx1"/>
            </a:solidFill>
          </a:ln>
        </p:spPr>
      </p:pic>
    </p:spTree>
    <p:extLst>
      <p:ext uri="{BB962C8B-B14F-4D97-AF65-F5344CB8AC3E}">
        <p14:creationId xmlns:p14="http://schemas.microsoft.com/office/powerpoint/2010/main" val="20383745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9FFC0E8-97CE-4426-A0C0-75252002ED16}"/>
              </a:ext>
            </a:extLst>
          </p:cNvPr>
          <p:cNvSpPr>
            <a:spLocks noGrp="1"/>
          </p:cNvSpPr>
          <p:nvPr>
            <p:ph type="ctrTitle"/>
          </p:nvPr>
        </p:nvSpPr>
        <p:spPr/>
        <p:txBody>
          <a:bodyPr/>
          <a:lstStyle/>
          <a:p>
            <a:r>
              <a:rPr lang="en-US" dirty="0"/>
              <a:t>Power Platform Overview</a:t>
            </a:r>
          </a:p>
        </p:txBody>
      </p:sp>
    </p:spTree>
    <p:extLst>
      <p:ext uri="{BB962C8B-B14F-4D97-AF65-F5344CB8AC3E}">
        <p14:creationId xmlns:p14="http://schemas.microsoft.com/office/powerpoint/2010/main" val="10835595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4DFA65-A933-4426-8B2B-F39B4BFEBE76}"/>
              </a:ext>
            </a:extLst>
          </p:cNvPr>
          <p:cNvSpPr>
            <a:spLocks noGrp="1"/>
          </p:cNvSpPr>
          <p:nvPr>
            <p:ph type="title"/>
          </p:nvPr>
        </p:nvSpPr>
        <p:spPr/>
        <p:txBody>
          <a:bodyPr/>
          <a:lstStyle/>
          <a:p>
            <a:r>
              <a:rPr lang="en-US" dirty="0"/>
              <a:t>Microsoft Power Platform</a:t>
            </a:r>
          </a:p>
        </p:txBody>
      </p:sp>
      <p:sp>
        <p:nvSpPr>
          <p:cNvPr id="35" name="Rectangle 34">
            <a:extLst>
              <a:ext uri="{FF2B5EF4-FFF2-40B4-BE49-F238E27FC236}">
                <a16:creationId xmlns:a16="http://schemas.microsoft.com/office/drawing/2014/main" id="{9ABF1EC7-EE7E-4783-B200-1E66E3C35E8B}"/>
              </a:ext>
              <a:ext uri="{C183D7F6-B498-43B3-948B-1728B52AA6E4}">
                <adec:decorative xmlns:adec="http://schemas.microsoft.com/office/drawing/2017/decorative" val="1"/>
              </a:ext>
            </a:extLst>
          </p:cNvPr>
          <p:cNvSpPr/>
          <p:nvPr/>
        </p:nvSpPr>
        <p:spPr>
          <a:xfrm>
            <a:off x="421721" y="784971"/>
            <a:ext cx="8268891" cy="3782722"/>
          </a:xfrm>
          <a:prstGeom prst="rect">
            <a:avLst/>
          </a:prstGeom>
          <a:ln w="19050">
            <a:solidFill>
              <a:schemeClr val="bg1">
                <a:lumMod val="65000"/>
              </a:schemeClr>
            </a:solidFill>
          </a:ln>
        </p:spPr>
        <p:txBody>
          <a:bodyPr wrap="square" lIns="137160" tIns="102870" rIns="137160" bIns="102870">
            <a:noAutofit/>
          </a:bodyPr>
          <a:lstStyle/>
          <a:p>
            <a:pPr algn="ctr" defTabSz="685142">
              <a:defRPr/>
            </a:pPr>
            <a:r>
              <a:rPr lang="en-US" dirty="0">
                <a:solidFill>
                  <a:srgbClr val="1A1A1A"/>
                </a:solidFill>
                <a:latin typeface="+mj-lt"/>
                <a:cs typeface="Segoe UI Semilight"/>
              </a:rPr>
              <a:t>The low-code platform that spans Office 365, Azure, Dynamics 365, </a:t>
            </a:r>
            <a:br>
              <a:rPr lang="en-US" dirty="0">
                <a:solidFill>
                  <a:srgbClr val="1A1A1A"/>
                </a:solidFill>
                <a:latin typeface="+mj-lt"/>
                <a:cs typeface="Segoe UI Semilight"/>
              </a:rPr>
            </a:br>
            <a:r>
              <a:rPr lang="en-US" dirty="0">
                <a:solidFill>
                  <a:srgbClr val="1A1A1A"/>
                </a:solidFill>
                <a:latin typeface="+mj-lt"/>
                <a:cs typeface="Segoe UI Semilight"/>
              </a:rPr>
              <a:t>and standalone applications</a:t>
            </a:r>
          </a:p>
        </p:txBody>
      </p:sp>
      <p:pic>
        <p:nvPicPr>
          <p:cNvPr id="57" name="Picture 56" descr="Logo of Power BI ">
            <a:extLst>
              <a:ext uri="{FF2B5EF4-FFF2-40B4-BE49-F238E27FC236}">
                <a16:creationId xmlns:a16="http://schemas.microsoft.com/office/drawing/2014/main" id="{3FB53A2F-8B0D-4B0C-B52C-06D8677885D9}"/>
              </a:ext>
            </a:extLst>
          </p:cNvPr>
          <p:cNvPicPr>
            <a:picLocks noChangeAspect="1"/>
          </p:cNvPicPr>
          <p:nvPr/>
        </p:nvPicPr>
        <p:blipFill>
          <a:blip r:embed="rId3"/>
          <a:stretch>
            <a:fillRect/>
          </a:stretch>
        </p:blipFill>
        <p:spPr>
          <a:xfrm>
            <a:off x="1242435" y="1793352"/>
            <a:ext cx="789813" cy="789813"/>
          </a:xfrm>
          <a:prstGeom prst="rect">
            <a:avLst/>
          </a:prstGeom>
        </p:spPr>
      </p:pic>
      <p:sp>
        <p:nvSpPr>
          <p:cNvPr id="17" name="Rectangle 16">
            <a:extLst>
              <a:ext uri="{FF2B5EF4-FFF2-40B4-BE49-F238E27FC236}">
                <a16:creationId xmlns:a16="http://schemas.microsoft.com/office/drawing/2014/main" id="{AFA51ADC-F9ED-4458-B365-B37F410BF03D}"/>
              </a:ext>
            </a:extLst>
          </p:cNvPr>
          <p:cNvSpPr/>
          <p:nvPr/>
        </p:nvSpPr>
        <p:spPr bwMode="auto">
          <a:xfrm>
            <a:off x="776663" y="2676332"/>
            <a:ext cx="1721358" cy="45263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lgn="ctr" defTabSz="699086" fontAlgn="base">
              <a:spcBef>
                <a:spcPct val="0"/>
              </a:spcBef>
              <a:spcAft>
                <a:spcPts val="150"/>
              </a:spcAft>
              <a:defRPr/>
            </a:pPr>
            <a:r>
              <a:rPr lang="en-US" sz="1350" dirty="0">
                <a:solidFill>
                  <a:srgbClr val="1A1A1A"/>
                </a:solidFill>
                <a:latin typeface="+mj-lt"/>
                <a:ea typeface="Segoe UI" pitchFamily="34" charset="0"/>
                <a:cs typeface="Segoe UI" pitchFamily="34" charset="0"/>
              </a:rPr>
              <a:t>Power BI</a:t>
            </a:r>
          </a:p>
          <a:p>
            <a:pPr algn="ctr" defTabSz="699086" fontAlgn="base">
              <a:spcBef>
                <a:spcPct val="0"/>
              </a:spcBef>
              <a:spcAft>
                <a:spcPts val="150"/>
              </a:spcAft>
              <a:defRPr/>
            </a:pPr>
            <a:r>
              <a:rPr lang="en-US" sz="1050" dirty="0">
                <a:solidFill>
                  <a:srgbClr val="1A1A1A"/>
                </a:solidFill>
                <a:ea typeface="Segoe UI" pitchFamily="34" charset="0"/>
                <a:cs typeface="Segoe UI" pitchFamily="34" charset="0"/>
              </a:rPr>
              <a:t>Business analytics</a:t>
            </a:r>
          </a:p>
        </p:txBody>
      </p:sp>
      <p:sp>
        <p:nvSpPr>
          <p:cNvPr id="23" name="Rectangle 22">
            <a:extLst>
              <a:ext uri="{FF2B5EF4-FFF2-40B4-BE49-F238E27FC236}">
                <a16:creationId xmlns:a16="http://schemas.microsoft.com/office/drawing/2014/main" id="{75D47C2F-DBC1-48DE-99CB-8EFE2D862FEC}"/>
              </a:ext>
            </a:extLst>
          </p:cNvPr>
          <p:cNvSpPr/>
          <p:nvPr/>
        </p:nvSpPr>
        <p:spPr bwMode="auto">
          <a:xfrm>
            <a:off x="2733498" y="2676332"/>
            <a:ext cx="1721358" cy="45263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lgn="ctr" defTabSz="699086" fontAlgn="base">
              <a:spcBef>
                <a:spcPct val="0"/>
              </a:spcBef>
              <a:spcAft>
                <a:spcPts val="150"/>
              </a:spcAft>
              <a:defRPr/>
            </a:pPr>
            <a:r>
              <a:rPr lang="en-US" sz="1350" dirty="0">
                <a:solidFill>
                  <a:srgbClr val="1A1A1A"/>
                </a:solidFill>
                <a:latin typeface="+mj-lt"/>
                <a:cs typeface="Segoe UI" pitchFamily="34" charset="0"/>
              </a:rPr>
              <a:t>Power Apps</a:t>
            </a:r>
          </a:p>
          <a:p>
            <a:pPr algn="ctr" defTabSz="699086" fontAlgn="base">
              <a:spcBef>
                <a:spcPct val="0"/>
              </a:spcBef>
              <a:spcAft>
                <a:spcPts val="150"/>
              </a:spcAft>
              <a:defRPr/>
            </a:pPr>
            <a:r>
              <a:rPr lang="en-US" sz="1050" dirty="0">
                <a:solidFill>
                  <a:srgbClr val="1A1A1A"/>
                </a:solidFill>
                <a:cs typeface="Segoe UI" pitchFamily="34" charset="0"/>
              </a:rPr>
              <a:t>Application development</a:t>
            </a:r>
          </a:p>
        </p:txBody>
      </p:sp>
      <p:pic>
        <p:nvPicPr>
          <p:cNvPr id="62" name="Picture 61" descr="Logo of Power Automate">
            <a:extLst>
              <a:ext uri="{FF2B5EF4-FFF2-40B4-BE49-F238E27FC236}">
                <a16:creationId xmlns:a16="http://schemas.microsoft.com/office/drawing/2014/main" id="{02E19052-53B9-4223-8436-0204C7164468}"/>
              </a:ext>
            </a:extLst>
          </p:cNvPr>
          <p:cNvPicPr>
            <a:picLocks noChangeAspect="1"/>
          </p:cNvPicPr>
          <p:nvPr/>
        </p:nvPicPr>
        <p:blipFill>
          <a:blip r:embed="rId4"/>
          <a:stretch>
            <a:fillRect/>
          </a:stretch>
        </p:blipFill>
        <p:spPr>
          <a:xfrm>
            <a:off x="5156679" y="1793352"/>
            <a:ext cx="788670" cy="789813"/>
          </a:xfrm>
          <a:prstGeom prst="rect">
            <a:avLst/>
          </a:prstGeom>
        </p:spPr>
      </p:pic>
      <p:sp>
        <p:nvSpPr>
          <p:cNvPr id="26" name="Rectangle 25">
            <a:extLst>
              <a:ext uri="{FF2B5EF4-FFF2-40B4-BE49-F238E27FC236}">
                <a16:creationId xmlns:a16="http://schemas.microsoft.com/office/drawing/2014/main" id="{9DF8BB7B-E227-48BF-9089-B36A5BA467CF}"/>
              </a:ext>
            </a:extLst>
          </p:cNvPr>
          <p:cNvSpPr/>
          <p:nvPr/>
        </p:nvSpPr>
        <p:spPr bwMode="auto">
          <a:xfrm>
            <a:off x="4690334" y="2676332"/>
            <a:ext cx="1721358" cy="45263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lgn="ctr" defTabSz="699086" fontAlgn="base">
              <a:spcBef>
                <a:spcPct val="0"/>
              </a:spcBef>
              <a:spcAft>
                <a:spcPts val="150"/>
              </a:spcAft>
              <a:defRPr/>
            </a:pPr>
            <a:r>
              <a:rPr lang="en-US" sz="1350" dirty="0">
                <a:solidFill>
                  <a:srgbClr val="1A1A1A"/>
                </a:solidFill>
                <a:latin typeface="+mj-lt"/>
                <a:cs typeface="Segoe UI" pitchFamily="34" charset="0"/>
              </a:rPr>
              <a:t>Power Automate</a:t>
            </a:r>
          </a:p>
          <a:p>
            <a:pPr algn="ctr" defTabSz="699086" fontAlgn="base">
              <a:spcBef>
                <a:spcPct val="0"/>
              </a:spcBef>
              <a:spcAft>
                <a:spcPts val="150"/>
              </a:spcAft>
              <a:defRPr/>
            </a:pPr>
            <a:r>
              <a:rPr lang="en-US" sz="1050" dirty="0">
                <a:solidFill>
                  <a:srgbClr val="1A1A1A"/>
                </a:solidFill>
                <a:cs typeface="Segoe UI" pitchFamily="34" charset="0"/>
              </a:rPr>
              <a:t>Process automation</a:t>
            </a:r>
          </a:p>
        </p:txBody>
      </p:sp>
      <p:pic>
        <p:nvPicPr>
          <p:cNvPr id="1025" name="Picture 1024" descr="Logo of Power Virtual Agents">
            <a:extLst>
              <a:ext uri="{FF2B5EF4-FFF2-40B4-BE49-F238E27FC236}">
                <a16:creationId xmlns:a16="http://schemas.microsoft.com/office/drawing/2014/main" id="{A44FF9CB-0AD6-42A3-838D-69131AE8137B}"/>
              </a:ext>
            </a:extLst>
          </p:cNvPr>
          <p:cNvPicPr>
            <a:picLocks noChangeAspect="1"/>
          </p:cNvPicPr>
          <p:nvPr/>
        </p:nvPicPr>
        <p:blipFill>
          <a:blip r:embed="rId5"/>
          <a:stretch>
            <a:fillRect/>
          </a:stretch>
        </p:blipFill>
        <p:spPr>
          <a:xfrm>
            <a:off x="7112943" y="1793352"/>
            <a:ext cx="789813" cy="789813"/>
          </a:xfrm>
          <a:prstGeom prst="rect">
            <a:avLst/>
          </a:prstGeom>
        </p:spPr>
      </p:pic>
      <p:sp>
        <p:nvSpPr>
          <p:cNvPr id="33" name="Rectangle 32">
            <a:extLst>
              <a:ext uri="{FF2B5EF4-FFF2-40B4-BE49-F238E27FC236}">
                <a16:creationId xmlns:a16="http://schemas.microsoft.com/office/drawing/2014/main" id="{F80CCC81-B254-4816-9E59-2D7BA83088FD}"/>
              </a:ext>
            </a:extLst>
          </p:cNvPr>
          <p:cNvSpPr/>
          <p:nvPr/>
        </p:nvSpPr>
        <p:spPr bwMode="auto">
          <a:xfrm>
            <a:off x="6647171" y="2676332"/>
            <a:ext cx="1721358" cy="45263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lgn="ctr" defTabSz="699086" fontAlgn="base">
              <a:spcBef>
                <a:spcPct val="0"/>
              </a:spcBef>
              <a:spcAft>
                <a:spcPts val="150"/>
              </a:spcAft>
              <a:defRPr/>
            </a:pPr>
            <a:r>
              <a:rPr lang="en-US" sz="1350" dirty="0">
                <a:solidFill>
                  <a:srgbClr val="1A1A1A"/>
                </a:solidFill>
                <a:latin typeface="+mj-lt"/>
                <a:cs typeface="Segoe UI" pitchFamily="34" charset="0"/>
              </a:rPr>
              <a:t>Power Virtual Agents</a:t>
            </a:r>
          </a:p>
          <a:p>
            <a:pPr algn="ctr" defTabSz="699086" fontAlgn="base">
              <a:spcBef>
                <a:spcPct val="0"/>
              </a:spcBef>
              <a:spcAft>
                <a:spcPts val="150"/>
              </a:spcAft>
              <a:defRPr/>
            </a:pPr>
            <a:r>
              <a:rPr lang="en-US" sz="1050" dirty="0">
                <a:solidFill>
                  <a:srgbClr val="1A1A1A"/>
                </a:solidFill>
                <a:cs typeface="Segoe UI" pitchFamily="34" charset="0"/>
              </a:rPr>
              <a:t>Intelligent virtual agents</a:t>
            </a:r>
          </a:p>
        </p:txBody>
      </p:sp>
      <p:sp>
        <p:nvSpPr>
          <p:cNvPr id="46" name="Rectangle 42">
            <a:extLst>
              <a:ext uri="{FF2B5EF4-FFF2-40B4-BE49-F238E27FC236}">
                <a16:creationId xmlns:a16="http://schemas.microsoft.com/office/drawing/2014/main" id="{BA2C45C2-AD92-4961-A91A-0EDCC5EADBAE}"/>
              </a:ext>
              <a:ext uri="{C183D7F6-B498-43B3-948B-1728B52AA6E4}">
                <adec:decorative xmlns:adec="http://schemas.microsoft.com/office/drawing/2017/decorative" val="1"/>
              </a:ext>
            </a:extLst>
          </p:cNvPr>
          <p:cNvSpPr/>
          <p:nvPr/>
        </p:nvSpPr>
        <p:spPr bwMode="auto">
          <a:xfrm flipV="1">
            <a:off x="2667001" y="3238149"/>
            <a:ext cx="3894666" cy="247385"/>
          </a:xfrm>
          <a:custGeom>
            <a:avLst/>
            <a:gdLst>
              <a:gd name="connsiteX0" fmla="*/ 0 w 3416203"/>
              <a:gd name="connsiteY0" fmla="*/ 0 h 765279"/>
              <a:gd name="connsiteX1" fmla="*/ 3416203 w 3416203"/>
              <a:gd name="connsiteY1" fmla="*/ 0 h 765279"/>
              <a:gd name="connsiteX2" fmla="*/ 3416203 w 3416203"/>
              <a:gd name="connsiteY2" fmla="*/ 765279 h 765279"/>
              <a:gd name="connsiteX3" fmla="*/ 0 w 3416203"/>
              <a:gd name="connsiteY3" fmla="*/ 765279 h 765279"/>
              <a:gd name="connsiteX4" fmla="*/ 0 w 3416203"/>
              <a:gd name="connsiteY4" fmla="*/ 0 h 765279"/>
              <a:gd name="connsiteX0" fmla="*/ 3416203 w 3507643"/>
              <a:gd name="connsiteY0" fmla="*/ 0 h 765279"/>
              <a:gd name="connsiteX1" fmla="*/ 3416203 w 3507643"/>
              <a:gd name="connsiteY1" fmla="*/ 765279 h 765279"/>
              <a:gd name="connsiteX2" fmla="*/ 0 w 3507643"/>
              <a:gd name="connsiteY2" fmla="*/ 765279 h 765279"/>
              <a:gd name="connsiteX3" fmla="*/ 0 w 3507643"/>
              <a:gd name="connsiteY3" fmla="*/ 0 h 765279"/>
              <a:gd name="connsiteX4" fmla="*/ 3507643 w 3507643"/>
              <a:gd name="connsiteY4" fmla="*/ 91440 h 765279"/>
              <a:gd name="connsiteX0" fmla="*/ 3416203 w 3416203"/>
              <a:gd name="connsiteY0" fmla="*/ 0 h 765279"/>
              <a:gd name="connsiteX1" fmla="*/ 3416203 w 3416203"/>
              <a:gd name="connsiteY1" fmla="*/ 765279 h 765279"/>
              <a:gd name="connsiteX2" fmla="*/ 0 w 3416203"/>
              <a:gd name="connsiteY2" fmla="*/ 765279 h 765279"/>
              <a:gd name="connsiteX3" fmla="*/ 0 w 3416203"/>
              <a:gd name="connsiteY3" fmla="*/ 0 h 765279"/>
            </a:gdLst>
            <a:ahLst/>
            <a:cxnLst>
              <a:cxn ang="0">
                <a:pos x="connsiteX0" y="connsiteY0"/>
              </a:cxn>
              <a:cxn ang="0">
                <a:pos x="connsiteX1" y="connsiteY1"/>
              </a:cxn>
              <a:cxn ang="0">
                <a:pos x="connsiteX2" y="connsiteY2"/>
              </a:cxn>
              <a:cxn ang="0">
                <a:pos x="connsiteX3" y="connsiteY3"/>
              </a:cxn>
            </a:cxnLst>
            <a:rect l="l" t="t" r="r" b="b"/>
            <a:pathLst>
              <a:path w="3416203" h="765279">
                <a:moveTo>
                  <a:pt x="3416203" y="0"/>
                </a:moveTo>
                <a:lnTo>
                  <a:pt x="3416203" y="765279"/>
                </a:lnTo>
                <a:lnTo>
                  <a:pt x="0" y="765279"/>
                </a:lnTo>
                <a:lnTo>
                  <a:pt x="0" y="0"/>
                </a:lnTo>
              </a:path>
            </a:pathLst>
          </a:custGeom>
          <a:ln w="19050">
            <a:solidFill>
              <a:schemeClr val="bg1">
                <a:lumMod val="50000"/>
              </a:schemeClr>
            </a:solidFill>
            <a:headEnd type="none" w="lg" len="med"/>
            <a:tailEnd type="none" w="lg" len="med"/>
          </a:ln>
        </p:spPr>
        <p:style>
          <a:lnRef idx="1">
            <a:schemeClr val="dk1"/>
          </a:lnRef>
          <a:fillRef idx="0">
            <a:schemeClr val="dk1"/>
          </a:fillRef>
          <a:effectRef idx="0">
            <a:schemeClr val="dk1"/>
          </a:effectRef>
          <a:fontRef idx="minor">
            <a:schemeClr val="tx1"/>
          </a:fontRef>
        </p:style>
        <p:txBody>
          <a:bodyPr rot="0" spcFirstLastPara="0" vertOverflow="overflow" horzOverflow="overflow" vert="horz" wrap="square" lIns="137121" tIns="109697" rIns="137121" bIns="109697" numCol="1" spcCol="0" rtlCol="0" fromWordArt="0" anchor="t" anchorCtr="0" forceAA="0" compatLnSpc="1">
            <a:prstTxWarp prst="textNoShape">
              <a:avLst/>
            </a:prstTxWarp>
            <a:noAutofit/>
          </a:bodyPr>
          <a:lstStyle/>
          <a:p>
            <a:pPr defTabSz="699086" fontAlgn="base">
              <a:spcBef>
                <a:spcPct val="0"/>
              </a:spcBef>
              <a:spcAft>
                <a:spcPct val="0"/>
              </a:spcAft>
              <a:defRPr/>
            </a:pPr>
            <a:endParaRPr lang="en-US" sz="1500">
              <a:latin typeface="Segoe UI"/>
              <a:ea typeface="Segoe UI" pitchFamily="34" charset="0"/>
              <a:cs typeface="Segoe UI" pitchFamily="34" charset="0"/>
            </a:endParaRPr>
          </a:p>
        </p:txBody>
      </p:sp>
      <p:cxnSp>
        <p:nvCxnSpPr>
          <p:cNvPr id="47" name="Straight Connector 46">
            <a:extLst>
              <a:ext uri="{FF2B5EF4-FFF2-40B4-BE49-F238E27FC236}">
                <a16:creationId xmlns:a16="http://schemas.microsoft.com/office/drawing/2014/main" id="{3AB9E443-BA7E-4797-A753-24BBD781D62B}"/>
              </a:ext>
              <a:ext uri="{C183D7F6-B498-43B3-948B-1728B52AA6E4}">
                <adec:decorative xmlns:adec="http://schemas.microsoft.com/office/drawing/2017/decorative" val="1"/>
              </a:ext>
            </a:extLst>
          </p:cNvPr>
          <p:cNvCxnSpPr>
            <a:cxnSpLocks/>
          </p:cNvCxnSpPr>
          <p:nvPr/>
        </p:nvCxnSpPr>
        <p:spPr>
          <a:xfrm>
            <a:off x="4614333" y="3238144"/>
            <a:ext cx="0" cy="247385"/>
          </a:xfrm>
          <a:prstGeom prst="line">
            <a:avLst/>
          </a:prstGeom>
          <a:ln w="19050">
            <a:solidFill>
              <a:schemeClr val="bg1">
                <a:lumMod val="50000"/>
              </a:schemeClr>
            </a:solidFill>
            <a:headEnd type="none" w="lg" len="med"/>
            <a:tailEnd type="none" w="lg" len="med"/>
          </a:ln>
        </p:spPr>
        <p:style>
          <a:lnRef idx="1">
            <a:schemeClr val="dk1"/>
          </a:lnRef>
          <a:fillRef idx="0">
            <a:schemeClr val="dk1"/>
          </a:fillRef>
          <a:effectRef idx="0">
            <a:schemeClr val="dk1"/>
          </a:effectRef>
          <a:fontRef idx="minor">
            <a:schemeClr val="tx1"/>
          </a:fontRef>
        </p:style>
      </p:cxnSp>
      <p:sp>
        <p:nvSpPr>
          <p:cNvPr id="41" name="plug" title="Icon of a power plug showing an A to B connection">
            <a:extLst>
              <a:ext uri="{FF2B5EF4-FFF2-40B4-BE49-F238E27FC236}">
                <a16:creationId xmlns:a16="http://schemas.microsoft.com/office/drawing/2014/main" id="{7F3E071B-F7AC-4824-9AD5-7789C8972002}"/>
              </a:ext>
            </a:extLst>
          </p:cNvPr>
          <p:cNvSpPr>
            <a:spLocks noChangeAspect="1" noEditPoints="1"/>
          </p:cNvSpPr>
          <p:nvPr/>
        </p:nvSpPr>
        <p:spPr bwMode="auto">
          <a:xfrm>
            <a:off x="2384954" y="3651996"/>
            <a:ext cx="461612" cy="437555"/>
          </a:xfrm>
          <a:custGeom>
            <a:avLst/>
            <a:gdLst>
              <a:gd name="T0" fmla="*/ 169 w 346"/>
              <a:gd name="T1" fmla="*/ 90 h 328"/>
              <a:gd name="T2" fmla="*/ 199 w 346"/>
              <a:gd name="T3" fmla="*/ 61 h 328"/>
              <a:gd name="T4" fmla="*/ 279 w 346"/>
              <a:gd name="T5" fmla="*/ 63 h 328"/>
              <a:gd name="T6" fmla="*/ 279 w 346"/>
              <a:gd name="T7" fmla="*/ 63 h 328"/>
              <a:gd name="T8" fmla="*/ 277 w 346"/>
              <a:gd name="T9" fmla="*/ 143 h 328"/>
              <a:gd name="T10" fmla="*/ 247 w 346"/>
              <a:gd name="T11" fmla="*/ 172 h 328"/>
              <a:gd name="T12" fmla="*/ 169 w 346"/>
              <a:gd name="T13" fmla="*/ 90 h 328"/>
              <a:gd name="T14" fmla="*/ 279 w 346"/>
              <a:gd name="T15" fmla="*/ 63 h 328"/>
              <a:gd name="T16" fmla="*/ 346 w 346"/>
              <a:gd name="T17" fmla="*/ 0 h 328"/>
              <a:gd name="T18" fmla="*/ 99 w 346"/>
              <a:gd name="T19" fmla="*/ 156 h 328"/>
              <a:gd name="T20" fmla="*/ 69 w 346"/>
              <a:gd name="T21" fmla="*/ 185 h 328"/>
              <a:gd name="T22" fmla="*/ 67 w 346"/>
              <a:gd name="T23" fmla="*/ 265 h 328"/>
              <a:gd name="T24" fmla="*/ 67 w 346"/>
              <a:gd name="T25" fmla="*/ 265 h 328"/>
              <a:gd name="T26" fmla="*/ 147 w 346"/>
              <a:gd name="T27" fmla="*/ 267 h 328"/>
              <a:gd name="T28" fmla="*/ 177 w 346"/>
              <a:gd name="T29" fmla="*/ 238 h 328"/>
              <a:gd name="T30" fmla="*/ 99 w 346"/>
              <a:gd name="T31" fmla="*/ 156 h 328"/>
              <a:gd name="T32" fmla="*/ 67 w 346"/>
              <a:gd name="T33" fmla="*/ 265 h 328"/>
              <a:gd name="T34" fmla="*/ 0 w 346"/>
              <a:gd name="T35" fmla="*/ 328 h 328"/>
              <a:gd name="T36" fmla="*/ 157 w 346"/>
              <a:gd name="T37" fmla="*/ 143 h 328"/>
              <a:gd name="T38" fmla="*/ 120 w 346"/>
              <a:gd name="T39" fmla="*/ 178 h 328"/>
              <a:gd name="T40" fmla="*/ 193 w 346"/>
              <a:gd name="T41" fmla="*/ 181 h 328"/>
              <a:gd name="T42" fmla="*/ 156 w 346"/>
              <a:gd name="T43" fmla="*/ 216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6" h="328">
                <a:moveTo>
                  <a:pt x="169" y="90"/>
                </a:moveTo>
                <a:cubicBezTo>
                  <a:pt x="199" y="61"/>
                  <a:pt x="199" y="61"/>
                  <a:pt x="199" y="61"/>
                </a:cubicBezTo>
                <a:cubicBezTo>
                  <a:pt x="222" y="40"/>
                  <a:pt x="258" y="41"/>
                  <a:pt x="279" y="63"/>
                </a:cubicBezTo>
                <a:cubicBezTo>
                  <a:pt x="279" y="63"/>
                  <a:pt x="279" y="63"/>
                  <a:pt x="279" y="63"/>
                </a:cubicBezTo>
                <a:cubicBezTo>
                  <a:pt x="300" y="86"/>
                  <a:pt x="300" y="122"/>
                  <a:pt x="277" y="143"/>
                </a:cubicBezTo>
                <a:cubicBezTo>
                  <a:pt x="247" y="172"/>
                  <a:pt x="247" y="172"/>
                  <a:pt x="247" y="172"/>
                </a:cubicBezTo>
                <a:lnTo>
                  <a:pt x="169" y="90"/>
                </a:lnTo>
                <a:close/>
                <a:moveTo>
                  <a:pt x="279" y="63"/>
                </a:moveTo>
                <a:cubicBezTo>
                  <a:pt x="346" y="0"/>
                  <a:pt x="346" y="0"/>
                  <a:pt x="346" y="0"/>
                </a:cubicBezTo>
                <a:moveTo>
                  <a:pt x="99" y="156"/>
                </a:moveTo>
                <a:cubicBezTo>
                  <a:pt x="69" y="185"/>
                  <a:pt x="69" y="185"/>
                  <a:pt x="69" y="185"/>
                </a:cubicBezTo>
                <a:cubicBezTo>
                  <a:pt x="46" y="206"/>
                  <a:pt x="46" y="242"/>
                  <a:pt x="67" y="265"/>
                </a:cubicBezTo>
                <a:cubicBezTo>
                  <a:pt x="67" y="265"/>
                  <a:pt x="67" y="265"/>
                  <a:pt x="67" y="265"/>
                </a:cubicBezTo>
                <a:cubicBezTo>
                  <a:pt x="88" y="287"/>
                  <a:pt x="124" y="288"/>
                  <a:pt x="147" y="267"/>
                </a:cubicBezTo>
                <a:cubicBezTo>
                  <a:pt x="177" y="238"/>
                  <a:pt x="177" y="238"/>
                  <a:pt x="177" y="238"/>
                </a:cubicBezTo>
                <a:lnTo>
                  <a:pt x="99" y="156"/>
                </a:lnTo>
                <a:close/>
                <a:moveTo>
                  <a:pt x="67" y="265"/>
                </a:moveTo>
                <a:cubicBezTo>
                  <a:pt x="0" y="328"/>
                  <a:pt x="0" y="328"/>
                  <a:pt x="0" y="328"/>
                </a:cubicBezTo>
                <a:moveTo>
                  <a:pt x="157" y="143"/>
                </a:moveTo>
                <a:cubicBezTo>
                  <a:pt x="120" y="178"/>
                  <a:pt x="120" y="178"/>
                  <a:pt x="120" y="178"/>
                </a:cubicBezTo>
                <a:moveTo>
                  <a:pt x="193" y="181"/>
                </a:moveTo>
                <a:cubicBezTo>
                  <a:pt x="156" y="216"/>
                  <a:pt x="156" y="216"/>
                  <a:pt x="156" y="216"/>
                </a:cubicBezTo>
              </a:path>
            </a:pathLst>
          </a:custGeom>
          <a:noFill/>
          <a:ln w="19050">
            <a:solidFill>
              <a:schemeClr val="tx1"/>
            </a:solidFill>
            <a:headEnd/>
            <a:tailEnd/>
          </a:ln>
        </p:spPr>
        <p:style>
          <a:lnRef idx="1">
            <a:schemeClr val="dk1"/>
          </a:lnRef>
          <a:fillRef idx="0">
            <a:schemeClr val="dk1"/>
          </a:fillRef>
          <a:effectRef idx="0">
            <a:schemeClr val="dk1"/>
          </a:effectRef>
          <a:fontRef idx="minor">
            <a:schemeClr val="tx1"/>
          </a:fontRef>
        </p:style>
        <p:txBody>
          <a:bodyPr vert="horz" wrap="square" lIns="68561" tIns="34280" rIns="68561" bIns="3428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defTabSz="685537">
              <a:defRPr/>
            </a:pPr>
            <a:endParaRPr lang="en-US" sz="675">
              <a:gradFill>
                <a:gsLst>
                  <a:gs pos="0">
                    <a:srgbClr val="505050"/>
                  </a:gs>
                  <a:gs pos="100000">
                    <a:srgbClr val="505050"/>
                  </a:gs>
                </a:gsLst>
                <a:lin ang="5400000" scaled="1"/>
              </a:gradFill>
              <a:latin typeface="Segoe UI"/>
            </a:endParaRPr>
          </a:p>
        </p:txBody>
      </p:sp>
      <p:sp>
        <p:nvSpPr>
          <p:cNvPr id="39" name="Rectangle 38">
            <a:extLst>
              <a:ext uri="{FF2B5EF4-FFF2-40B4-BE49-F238E27FC236}">
                <a16:creationId xmlns:a16="http://schemas.microsoft.com/office/drawing/2014/main" id="{BD9D969B-4754-4BB0-A3A2-A46BA44CDDD0}"/>
              </a:ext>
            </a:extLst>
          </p:cNvPr>
          <p:cNvSpPr/>
          <p:nvPr/>
        </p:nvSpPr>
        <p:spPr bwMode="auto">
          <a:xfrm>
            <a:off x="1755080" y="4306313"/>
            <a:ext cx="1721358" cy="18697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defTabSz="699086" fontAlgn="base">
              <a:lnSpc>
                <a:spcPct val="90000"/>
              </a:lnSpc>
              <a:spcBef>
                <a:spcPct val="0"/>
              </a:spcBef>
              <a:spcAft>
                <a:spcPts val="150"/>
              </a:spcAft>
              <a:defRPr/>
            </a:pPr>
            <a:r>
              <a:rPr lang="en-US" sz="1350" dirty="0">
                <a:solidFill>
                  <a:srgbClr val="1A1A1A"/>
                </a:solidFill>
                <a:latin typeface="+mj-lt"/>
                <a:cs typeface="Segoe UI" pitchFamily="34" charset="0"/>
              </a:rPr>
              <a:t>Data connectors</a:t>
            </a:r>
          </a:p>
        </p:txBody>
      </p:sp>
      <p:pic>
        <p:nvPicPr>
          <p:cNvPr id="42" name="Graphic 41" descr="Logo of AI Builders ">
            <a:extLst>
              <a:ext uri="{FF2B5EF4-FFF2-40B4-BE49-F238E27FC236}">
                <a16:creationId xmlns:a16="http://schemas.microsoft.com/office/drawing/2014/main" id="{62B63997-E3D9-4EDF-88EC-DAC52308164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309768" y="3600906"/>
            <a:ext cx="525655" cy="539735"/>
          </a:xfrm>
          <a:prstGeom prst="rect">
            <a:avLst/>
          </a:prstGeom>
        </p:spPr>
      </p:pic>
      <p:sp>
        <p:nvSpPr>
          <p:cNvPr id="44" name="Rectangle 43">
            <a:extLst>
              <a:ext uri="{FF2B5EF4-FFF2-40B4-BE49-F238E27FC236}">
                <a16:creationId xmlns:a16="http://schemas.microsoft.com/office/drawing/2014/main" id="{656A4D79-1E39-481B-9975-5E86780CCFDF}"/>
              </a:ext>
            </a:extLst>
          </p:cNvPr>
          <p:cNvSpPr/>
          <p:nvPr/>
        </p:nvSpPr>
        <p:spPr bwMode="auto">
          <a:xfrm>
            <a:off x="3711916" y="4306313"/>
            <a:ext cx="1721358" cy="18697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defTabSz="699086" fontAlgn="base">
              <a:lnSpc>
                <a:spcPct val="90000"/>
              </a:lnSpc>
              <a:spcBef>
                <a:spcPct val="0"/>
              </a:spcBef>
              <a:spcAft>
                <a:spcPts val="150"/>
              </a:spcAft>
              <a:defRPr/>
            </a:pPr>
            <a:r>
              <a:rPr lang="en-US" sz="1350" dirty="0">
                <a:solidFill>
                  <a:srgbClr val="1A1A1A"/>
                </a:solidFill>
                <a:latin typeface="+mj-lt"/>
                <a:cs typeface="Segoe UI" pitchFamily="34" charset="0"/>
              </a:rPr>
              <a:t>AI Builder</a:t>
            </a:r>
          </a:p>
        </p:txBody>
      </p:sp>
      <p:pic>
        <p:nvPicPr>
          <p:cNvPr id="54" name="Graphic 1245" descr="Logo of Common Data Service">
            <a:extLst>
              <a:ext uri="{FF2B5EF4-FFF2-40B4-BE49-F238E27FC236}">
                <a16:creationId xmlns:a16="http://schemas.microsoft.com/office/drawing/2014/main" id="{C9076399-EBB3-4BC8-9B0D-C9A10DCB44CA}"/>
              </a:ext>
            </a:extLst>
          </p:cNvPr>
          <p:cNvPicPr>
            <a:picLocks noChangeAspect="1"/>
          </p:cNvPicPr>
          <p:nvPr/>
        </p:nvPicPr>
        <p:blipFill>
          <a:blip r:embed="rId8" cstate="email">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6288524" y="3629867"/>
            <a:ext cx="481814" cy="481814"/>
          </a:xfrm>
          <a:prstGeom prst="rect">
            <a:avLst/>
          </a:prstGeom>
        </p:spPr>
      </p:pic>
      <p:sp>
        <p:nvSpPr>
          <p:cNvPr id="38" name="Rectangle 37">
            <a:extLst>
              <a:ext uri="{FF2B5EF4-FFF2-40B4-BE49-F238E27FC236}">
                <a16:creationId xmlns:a16="http://schemas.microsoft.com/office/drawing/2014/main" id="{97F6CD7E-F8E7-4CA3-9415-51C7DDDCCEA3}"/>
              </a:ext>
            </a:extLst>
          </p:cNvPr>
          <p:cNvSpPr/>
          <p:nvPr/>
        </p:nvSpPr>
        <p:spPr bwMode="auto">
          <a:xfrm>
            <a:off x="5417905" y="4306313"/>
            <a:ext cx="2223050" cy="18697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defTabSz="699086" fontAlgn="base">
              <a:lnSpc>
                <a:spcPct val="90000"/>
              </a:lnSpc>
              <a:spcBef>
                <a:spcPct val="0"/>
              </a:spcBef>
              <a:spcAft>
                <a:spcPts val="150"/>
              </a:spcAft>
              <a:defRPr/>
            </a:pPr>
            <a:r>
              <a:rPr lang="en-US" sz="1350" dirty="0">
                <a:solidFill>
                  <a:srgbClr val="1A1A1A"/>
                </a:solidFill>
                <a:latin typeface="+mj-lt"/>
                <a:cs typeface="Segoe UI" pitchFamily="34" charset="0"/>
              </a:rPr>
              <a:t>Dataverse</a:t>
            </a:r>
          </a:p>
        </p:txBody>
      </p:sp>
      <p:grpSp>
        <p:nvGrpSpPr>
          <p:cNvPr id="9" name="Group 16">
            <a:extLst>
              <a:ext uri="{FF2B5EF4-FFF2-40B4-BE49-F238E27FC236}">
                <a16:creationId xmlns:a16="http://schemas.microsoft.com/office/drawing/2014/main" id="{A159DB1F-47CD-471E-8CE5-668432897CAD}"/>
              </a:ext>
            </a:extLst>
          </p:cNvPr>
          <p:cNvGrpSpPr>
            <a:grpSpLocks noChangeAspect="1"/>
          </p:cNvGrpSpPr>
          <p:nvPr/>
        </p:nvGrpSpPr>
        <p:grpSpPr bwMode="auto">
          <a:xfrm>
            <a:off x="3199210" y="1793081"/>
            <a:ext cx="789384" cy="790575"/>
            <a:chOff x="2686" y="1505"/>
            <a:chExt cx="664" cy="665"/>
          </a:xfrm>
        </p:grpSpPr>
        <p:sp>
          <p:nvSpPr>
            <p:cNvPr id="10" name="AutoShape 15">
              <a:extLst>
                <a:ext uri="{FF2B5EF4-FFF2-40B4-BE49-F238E27FC236}">
                  <a16:creationId xmlns:a16="http://schemas.microsoft.com/office/drawing/2014/main" id="{7FDD6FBA-F6A6-4CA9-895B-CF3DCDBF4578}"/>
                </a:ext>
              </a:extLst>
            </p:cNvPr>
            <p:cNvSpPr>
              <a:spLocks noChangeAspect="1" noChangeArrowheads="1" noTextEdit="1"/>
            </p:cNvSpPr>
            <p:nvPr/>
          </p:nvSpPr>
          <p:spPr bwMode="auto">
            <a:xfrm>
              <a:off x="2687" y="1506"/>
              <a:ext cx="663" cy="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1" name="Freeform 17">
              <a:extLst>
                <a:ext uri="{FF2B5EF4-FFF2-40B4-BE49-F238E27FC236}">
                  <a16:creationId xmlns:a16="http://schemas.microsoft.com/office/drawing/2014/main" id="{B95D1A4B-6EFF-4116-8E60-B5593E978FA8}"/>
                </a:ext>
              </a:extLst>
            </p:cNvPr>
            <p:cNvSpPr>
              <a:spLocks/>
            </p:cNvSpPr>
            <p:nvPr/>
          </p:nvSpPr>
          <p:spPr bwMode="auto">
            <a:xfrm>
              <a:off x="2686" y="1505"/>
              <a:ext cx="664" cy="665"/>
            </a:xfrm>
            <a:custGeom>
              <a:avLst/>
              <a:gdLst>
                <a:gd name="T0" fmla="*/ 4 w 1328"/>
                <a:gd name="T1" fmla="*/ 597 h 1330"/>
                <a:gd name="T2" fmla="*/ 31 w 1328"/>
                <a:gd name="T3" fmla="*/ 468 h 1330"/>
                <a:gd name="T4" fmla="*/ 81 w 1328"/>
                <a:gd name="T5" fmla="*/ 348 h 1330"/>
                <a:gd name="T6" fmla="*/ 152 w 1328"/>
                <a:gd name="T7" fmla="*/ 243 h 1330"/>
                <a:gd name="T8" fmla="*/ 242 w 1328"/>
                <a:gd name="T9" fmla="*/ 152 h 1330"/>
                <a:gd name="T10" fmla="*/ 348 w 1328"/>
                <a:gd name="T11" fmla="*/ 81 h 1330"/>
                <a:gd name="T12" fmla="*/ 467 w 1328"/>
                <a:gd name="T13" fmla="*/ 31 h 1330"/>
                <a:gd name="T14" fmla="*/ 596 w 1328"/>
                <a:gd name="T15" fmla="*/ 4 h 1330"/>
                <a:gd name="T16" fmla="*/ 732 w 1328"/>
                <a:gd name="T17" fmla="*/ 4 h 1330"/>
                <a:gd name="T18" fmla="*/ 861 w 1328"/>
                <a:gd name="T19" fmla="*/ 31 h 1330"/>
                <a:gd name="T20" fmla="*/ 980 w 1328"/>
                <a:gd name="T21" fmla="*/ 81 h 1330"/>
                <a:gd name="T22" fmla="*/ 1086 w 1328"/>
                <a:gd name="T23" fmla="*/ 152 h 1330"/>
                <a:gd name="T24" fmla="*/ 1176 w 1328"/>
                <a:gd name="T25" fmla="*/ 243 h 1330"/>
                <a:gd name="T26" fmla="*/ 1247 w 1328"/>
                <a:gd name="T27" fmla="*/ 348 h 1330"/>
                <a:gd name="T28" fmla="*/ 1297 w 1328"/>
                <a:gd name="T29" fmla="*/ 468 h 1330"/>
                <a:gd name="T30" fmla="*/ 1324 w 1328"/>
                <a:gd name="T31" fmla="*/ 597 h 1330"/>
                <a:gd name="T32" fmla="*/ 1324 w 1328"/>
                <a:gd name="T33" fmla="*/ 733 h 1330"/>
                <a:gd name="T34" fmla="*/ 1297 w 1328"/>
                <a:gd name="T35" fmla="*/ 862 h 1330"/>
                <a:gd name="T36" fmla="*/ 1247 w 1328"/>
                <a:gd name="T37" fmla="*/ 982 h 1330"/>
                <a:gd name="T38" fmla="*/ 1176 w 1328"/>
                <a:gd name="T39" fmla="*/ 1087 h 1330"/>
                <a:gd name="T40" fmla="*/ 1086 w 1328"/>
                <a:gd name="T41" fmla="*/ 1178 h 1330"/>
                <a:gd name="T42" fmla="*/ 980 w 1328"/>
                <a:gd name="T43" fmla="*/ 1249 h 1330"/>
                <a:gd name="T44" fmla="*/ 861 w 1328"/>
                <a:gd name="T45" fmla="*/ 1299 h 1330"/>
                <a:gd name="T46" fmla="*/ 732 w 1328"/>
                <a:gd name="T47" fmla="*/ 1326 h 1330"/>
                <a:gd name="T48" fmla="*/ 596 w 1328"/>
                <a:gd name="T49" fmla="*/ 1326 h 1330"/>
                <a:gd name="T50" fmla="*/ 467 w 1328"/>
                <a:gd name="T51" fmla="*/ 1299 h 1330"/>
                <a:gd name="T52" fmla="*/ 348 w 1328"/>
                <a:gd name="T53" fmla="*/ 1249 h 1330"/>
                <a:gd name="T54" fmla="*/ 242 w 1328"/>
                <a:gd name="T55" fmla="*/ 1178 h 1330"/>
                <a:gd name="T56" fmla="*/ 152 w 1328"/>
                <a:gd name="T57" fmla="*/ 1087 h 1330"/>
                <a:gd name="T58" fmla="*/ 81 w 1328"/>
                <a:gd name="T59" fmla="*/ 982 h 1330"/>
                <a:gd name="T60" fmla="*/ 31 w 1328"/>
                <a:gd name="T61" fmla="*/ 862 h 1330"/>
                <a:gd name="T62" fmla="*/ 4 w 1328"/>
                <a:gd name="T63" fmla="*/ 733 h 1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28" h="1330">
                  <a:moveTo>
                    <a:pt x="0" y="666"/>
                  </a:moveTo>
                  <a:lnTo>
                    <a:pt x="4" y="597"/>
                  </a:lnTo>
                  <a:lnTo>
                    <a:pt x="15" y="531"/>
                  </a:lnTo>
                  <a:lnTo>
                    <a:pt x="31" y="468"/>
                  </a:lnTo>
                  <a:lnTo>
                    <a:pt x="54" y="406"/>
                  </a:lnTo>
                  <a:lnTo>
                    <a:pt x="81" y="348"/>
                  </a:lnTo>
                  <a:lnTo>
                    <a:pt x="113" y="295"/>
                  </a:lnTo>
                  <a:lnTo>
                    <a:pt x="152" y="243"/>
                  </a:lnTo>
                  <a:lnTo>
                    <a:pt x="196" y="196"/>
                  </a:lnTo>
                  <a:lnTo>
                    <a:pt x="242" y="152"/>
                  </a:lnTo>
                  <a:lnTo>
                    <a:pt x="294" y="114"/>
                  </a:lnTo>
                  <a:lnTo>
                    <a:pt x="348" y="81"/>
                  </a:lnTo>
                  <a:lnTo>
                    <a:pt x="406" y="54"/>
                  </a:lnTo>
                  <a:lnTo>
                    <a:pt x="467" y="31"/>
                  </a:lnTo>
                  <a:lnTo>
                    <a:pt x="530" y="15"/>
                  </a:lnTo>
                  <a:lnTo>
                    <a:pt x="596" y="4"/>
                  </a:lnTo>
                  <a:lnTo>
                    <a:pt x="665" y="0"/>
                  </a:lnTo>
                  <a:lnTo>
                    <a:pt x="732" y="4"/>
                  </a:lnTo>
                  <a:lnTo>
                    <a:pt x="798" y="15"/>
                  </a:lnTo>
                  <a:lnTo>
                    <a:pt x="861" y="31"/>
                  </a:lnTo>
                  <a:lnTo>
                    <a:pt x="923" y="54"/>
                  </a:lnTo>
                  <a:lnTo>
                    <a:pt x="980" y="81"/>
                  </a:lnTo>
                  <a:lnTo>
                    <a:pt x="1034" y="114"/>
                  </a:lnTo>
                  <a:lnTo>
                    <a:pt x="1086" y="152"/>
                  </a:lnTo>
                  <a:lnTo>
                    <a:pt x="1132" y="196"/>
                  </a:lnTo>
                  <a:lnTo>
                    <a:pt x="1176" y="243"/>
                  </a:lnTo>
                  <a:lnTo>
                    <a:pt x="1215" y="295"/>
                  </a:lnTo>
                  <a:lnTo>
                    <a:pt x="1247" y="348"/>
                  </a:lnTo>
                  <a:lnTo>
                    <a:pt x="1274" y="406"/>
                  </a:lnTo>
                  <a:lnTo>
                    <a:pt x="1297" y="468"/>
                  </a:lnTo>
                  <a:lnTo>
                    <a:pt x="1315" y="531"/>
                  </a:lnTo>
                  <a:lnTo>
                    <a:pt x="1324" y="597"/>
                  </a:lnTo>
                  <a:lnTo>
                    <a:pt x="1328" y="666"/>
                  </a:lnTo>
                  <a:lnTo>
                    <a:pt x="1324" y="733"/>
                  </a:lnTo>
                  <a:lnTo>
                    <a:pt x="1315" y="799"/>
                  </a:lnTo>
                  <a:lnTo>
                    <a:pt x="1297" y="862"/>
                  </a:lnTo>
                  <a:lnTo>
                    <a:pt x="1274" y="924"/>
                  </a:lnTo>
                  <a:lnTo>
                    <a:pt x="1247" y="982"/>
                  </a:lnTo>
                  <a:lnTo>
                    <a:pt x="1215" y="1036"/>
                  </a:lnTo>
                  <a:lnTo>
                    <a:pt x="1176" y="1087"/>
                  </a:lnTo>
                  <a:lnTo>
                    <a:pt x="1132" y="1134"/>
                  </a:lnTo>
                  <a:lnTo>
                    <a:pt x="1086" y="1178"/>
                  </a:lnTo>
                  <a:lnTo>
                    <a:pt x="1034" y="1216"/>
                  </a:lnTo>
                  <a:lnTo>
                    <a:pt x="980" y="1249"/>
                  </a:lnTo>
                  <a:lnTo>
                    <a:pt x="923" y="1276"/>
                  </a:lnTo>
                  <a:lnTo>
                    <a:pt x="861" y="1299"/>
                  </a:lnTo>
                  <a:lnTo>
                    <a:pt x="798" y="1317"/>
                  </a:lnTo>
                  <a:lnTo>
                    <a:pt x="732" y="1326"/>
                  </a:lnTo>
                  <a:lnTo>
                    <a:pt x="665" y="1330"/>
                  </a:lnTo>
                  <a:lnTo>
                    <a:pt x="596" y="1326"/>
                  </a:lnTo>
                  <a:lnTo>
                    <a:pt x="530" y="1317"/>
                  </a:lnTo>
                  <a:lnTo>
                    <a:pt x="467" y="1299"/>
                  </a:lnTo>
                  <a:lnTo>
                    <a:pt x="406" y="1276"/>
                  </a:lnTo>
                  <a:lnTo>
                    <a:pt x="348" y="1249"/>
                  </a:lnTo>
                  <a:lnTo>
                    <a:pt x="294" y="1216"/>
                  </a:lnTo>
                  <a:lnTo>
                    <a:pt x="242" y="1178"/>
                  </a:lnTo>
                  <a:lnTo>
                    <a:pt x="196" y="1134"/>
                  </a:lnTo>
                  <a:lnTo>
                    <a:pt x="152" y="1087"/>
                  </a:lnTo>
                  <a:lnTo>
                    <a:pt x="113" y="1036"/>
                  </a:lnTo>
                  <a:lnTo>
                    <a:pt x="81" y="982"/>
                  </a:lnTo>
                  <a:lnTo>
                    <a:pt x="54" y="924"/>
                  </a:lnTo>
                  <a:lnTo>
                    <a:pt x="31" y="862"/>
                  </a:lnTo>
                  <a:lnTo>
                    <a:pt x="15" y="799"/>
                  </a:lnTo>
                  <a:lnTo>
                    <a:pt x="4" y="733"/>
                  </a:lnTo>
                  <a:lnTo>
                    <a:pt x="0" y="666"/>
                  </a:lnTo>
                  <a:close/>
                </a:path>
              </a:pathLst>
            </a:custGeom>
            <a:solidFill>
              <a:srgbClr val="7427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2" name="Freeform 18">
              <a:extLst>
                <a:ext uri="{FF2B5EF4-FFF2-40B4-BE49-F238E27FC236}">
                  <a16:creationId xmlns:a16="http://schemas.microsoft.com/office/drawing/2014/main" id="{2CCF730C-9BD4-4671-B267-E100161492C4}"/>
                </a:ext>
              </a:extLst>
            </p:cNvPr>
            <p:cNvSpPr>
              <a:spLocks/>
            </p:cNvSpPr>
            <p:nvPr/>
          </p:nvSpPr>
          <p:spPr bwMode="auto">
            <a:xfrm>
              <a:off x="3033" y="1908"/>
              <a:ext cx="76" cy="77"/>
            </a:xfrm>
            <a:custGeom>
              <a:avLst/>
              <a:gdLst>
                <a:gd name="T0" fmla="*/ 92 w 152"/>
                <a:gd name="T1" fmla="*/ 8 h 154"/>
                <a:gd name="T2" fmla="*/ 84 w 152"/>
                <a:gd name="T3" fmla="*/ 2 h 154"/>
                <a:gd name="T4" fmla="*/ 77 w 152"/>
                <a:gd name="T5" fmla="*/ 0 h 154"/>
                <a:gd name="T6" fmla="*/ 67 w 152"/>
                <a:gd name="T7" fmla="*/ 2 h 154"/>
                <a:gd name="T8" fmla="*/ 59 w 152"/>
                <a:gd name="T9" fmla="*/ 8 h 154"/>
                <a:gd name="T10" fmla="*/ 42 w 152"/>
                <a:gd name="T11" fmla="*/ 26 h 154"/>
                <a:gd name="T12" fmla="*/ 29 w 152"/>
                <a:gd name="T13" fmla="*/ 37 h 154"/>
                <a:gd name="T14" fmla="*/ 19 w 152"/>
                <a:gd name="T15" fmla="*/ 47 h 154"/>
                <a:gd name="T16" fmla="*/ 13 w 152"/>
                <a:gd name="T17" fmla="*/ 52 h 154"/>
                <a:gd name="T18" fmla="*/ 9 w 152"/>
                <a:gd name="T19" fmla="*/ 56 h 154"/>
                <a:gd name="T20" fmla="*/ 8 w 152"/>
                <a:gd name="T21" fmla="*/ 58 h 154"/>
                <a:gd name="T22" fmla="*/ 8 w 152"/>
                <a:gd name="T23" fmla="*/ 60 h 154"/>
                <a:gd name="T24" fmla="*/ 2 w 152"/>
                <a:gd name="T25" fmla="*/ 68 h 154"/>
                <a:gd name="T26" fmla="*/ 0 w 152"/>
                <a:gd name="T27" fmla="*/ 77 h 154"/>
                <a:gd name="T28" fmla="*/ 2 w 152"/>
                <a:gd name="T29" fmla="*/ 87 h 154"/>
                <a:gd name="T30" fmla="*/ 8 w 152"/>
                <a:gd name="T31" fmla="*/ 95 h 154"/>
                <a:gd name="T32" fmla="*/ 25 w 152"/>
                <a:gd name="T33" fmla="*/ 114 h 154"/>
                <a:gd name="T34" fmla="*/ 36 w 152"/>
                <a:gd name="T35" fmla="*/ 126 h 154"/>
                <a:gd name="T36" fmla="*/ 46 w 152"/>
                <a:gd name="T37" fmla="*/ 135 h 154"/>
                <a:gd name="T38" fmla="*/ 52 w 152"/>
                <a:gd name="T39" fmla="*/ 143 h 154"/>
                <a:gd name="T40" fmla="*/ 56 w 152"/>
                <a:gd name="T41" fmla="*/ 147 h 154"/>
                <a:gd name="T42" fmla="*/ 57 w 152"/>
                <a:gd name="T43" fmla="*/ 149 h 154"/>
                <a:gd name="T44" fmla="*/ 59 w 152"/>
                <a:gd name="T45" fmla="*/ 149 h 154"/>
                <a:gd name="T46" fmla="*/ 67 w 152"/>
                <a:gd name="T47" fmla="*/ 154 h 154"/>
                <a:gd name="T48" fmla="*/ 77 w 152"/>
                <a:gd name="T49" fmla="*/ 154 h 154"/>
                <a:gd name="T50" fmla="*/ 84 w 152"/>
                <a:gd name="T51" fmla="*/ 154 h 154"/>
                <a:gd name="T52" fmla="*/ 92 w 152"/>
                <a:gd name="T53" fmla="*/ 149 h 154"/>
                <a:gd name="T54" fmla="*/ 109 w 152"/>
                <a:gd name="T55" fmla="*/ 131 h 154"/>
                <a:gd name="T56" fmla="*/ 123 w 152"/>
                <a:gd name="T57" fmla="*/ 118 h 154"/>
                <a:gd name="T58" fmla="*/ 132 w 152"/>
                <a:gd name="T59" fmla="*/ 108 h 154"/>
                <a:gd name="T60" fmla="*/ 138 w 152"/>
                <a:gd name="T61" fmla="*/ 103 h 154"/>
                <a:gd name="T62" fmla="*/ 142 w 152"/>
                <a:gd name="T63" fmla="*/ 99 h 154"/>
                <a:gd name="T64" fmla="*/ 144 w 152"/>
                <a:gd name="T65" fmla="*/ 97 h 154"/>
                <a:gd name="T66" fmla="*/ 146 w 152"/>
                <a:gd name="T67" fmla="*/ 95 h 154"/>
                <a:gd name="T68" fmla="*/ 150 w 152"/>
                <a:gd name="T69" fmla="*/ 87 h 154"/>
                <a:gd name="T70" fmla="*/ 152 w 152"/>
                <a:gd name="T71" fmla="*/ 77 h 154"/>
                <a:gd name="T72" fmla="*/ 150 w 152"/>
                <a:gd name="T73" fmla="*/ 68 h 154"/>
                <a:gd name="T74" fmla="*/ 146 w 152"/>
                <a:gd name="T75" fmla="*/ 60 h 154"/>
                <a:gd name="T76" fmla="*/ 92 w 152"/>
                <a:gd name="T77" fmla="*/ 8 h 154"/>
                <a:gd name="T78" fmla="*/ 92 w 152"/>
                <a:gd name="T79" fmla="*/ 8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52" h="154">
                  <a:moveTo>
                    <a:pt x="92" y="8"/>
                  </a:moveTo>
                  <a:lnTo>
                    <a:pt x="84" y="2"/>
                  </a:lnTo>
                  <a:lnTo>
                    <a:pt x="77" y="0"/>
                  </a:lnTo>
                  <a:lnTo>
                    <a:pt x="67" y="2"/>
                  </a:lnTo>
                  <a:lnTo>
                    <a:pt x="59" y="8"/>
                  </a:lnTo>
                  <a:lnTo>
                    <a:pt x="42" y="26"/>
                  </a:lnTo>
                  <a:lnTo>
                    <a:pt x="29" y="37"/>
                  </a:lnTo>
                  <a:lnTo>
                    <a:pt x="19" y="47"/>
                  </a:lnTo>
                  <a:lnTo>
                    <a:pt x="13" y="52"/>
                  </a:lnTo>
                  <a:lnTo>
                    <a:pt x="9" y="56"/>
                  </a:lnTo>
                  <a:lnTo>
                    <a:pt x="8" y="58"/>
                  </a:lnTo>
                  <a:lnTo>
                    <a:pt x="8" y="60"/>
                  </a:lnTo>
                  <a:lnTo>
                    <a:pt x="2" y="68"/>
                  </a:lnTo>
                  <a:lnTo>
                    <a:pt x="0" y="77"/>
                  </a:lnTo>
                  <a:lnTo>
                    <a:pt x="2" y="87"/>
                  </a:lnTo>
                  <a:lnTo>
                    <a:pt x="8" y="95"/>
                  </a:lnTo>
                  <a:lnTo>
                    <a:pt x="25" y="114"/>
                  </a:lnTo>
                  <a:lnTo>
                    <a:pt x="36" y="126"/>
                  </a:lnTo>
                  <a:lnTo>
                    <a:pt x="46" y="135"/>
                  </a:lnTo>
                  <a:lnTo>
                    <a:pt x="52" y="143"/>
                  </a:lnTo>
                  <a:lnTo>
                    <a:pt x="56" y="147"/>
                  </a:lnTo>
                  <a:lnTo>
                    <a:pt x="57" y="149"/>
                  </a:lnTo>
                  <a:lnTo>
                    <a:pt x="59" y="149"/>
                  </a:lnTo>
                  <a:lnTo>
                    <a:pt x="67" y="154"/>
                  </a:lnTo>
                  <a:lnTo>
                    <a:pt x="77" y="154"/>
                  </a:lnTo>
                  <a:lnTo>
                    <a:pt x="84" y="154"/>
                  </a:lnTo>
                  <a:lnTo>
                    <a:pt x="92" y="149"/>
                  </a:lnTo>
                  <a:lnTo>
                    <a:pt x="109" y="131"/>
                  </a:lnTo>
                  <a:lnTo>
                    <a:pt x="123" y="118"/>
                  </a:lnTo>
                  <a:lnTo>
                    <a:pt x="132" y="108"/>
                  </a:lnTo>
                  <a:lnTo>
                    <a:pt x="138" y="103"/>
                  </a:lnTo>
                  <a:lnTo>
                    <a:pt x="142" y="99"/>
                  </a:lnTo>
                  <a:lnTo>
                    <a:pt x="144" y="97"/>
                  </a:lnTo>
                  <a:lnTo>
                    <a:pt x="146" y="95"/>
                  </a:lnTo>
                  <a:lnTo>
                    <a:pt x="150" y="87"/>
                  </a:lnTo>
                  <a:lnTo>
                    <a:pt x="152" y="77"/>
                  </a:lnTo>
                  <a:lnTo>
                    <a:pt x="150" y="68"/>
                  </a:lnTo>
                  <a:lnTo>
                    <a:pt x="146" y="60"/>
                  </a:lnTo>
                  <a:lnTo>
                    <a:pt x="92" y="8"/>
                  </a:lnTo>
                  <a:lnTo>
                    <a:pt x="92"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3" name="Freeform 19">
              <a:extLst>
                <a:ext uri="{FF2B5EF4-FFF2-40B4-BE49-F238E27FC236}">
                  <a16:creationId xmlns:a16="http://schemas.microsoft.com/office/drawing/2014/main" id="{5D1931BF-3AE9-4AEE-ACAF-0929AF8E2C78}"/>
                </a:ext>
              </a:extLst>
            </p:cNvPr>
            <p:cNvSpPr>
              <a:spLocks/>
            </p:cNvSpPr>
            <p:nvPr/>
          </p:nvSpPr>
          <p:spPr bwMode="auto">
            <a:xfrm>
              <a:off x="3088" y="1851"/>
              <a:ext cx="76" cy="78"/>
            </a:xfrm>
            <a:custGeom>
              <a:avLst/>
              <a:gdLst>
                <a:gd name="T0" fmla="*/ 93 w 152"/>
                <a:gd name="T1" fmla="*/ 8 h 156"/>
                <a:gd name="T2" fmla="*/ 85 w 152"/>
                <a:gd name="T3" fmla="*/ 2 h 156"/>
                <a:gd name="T4" fmla="*/ 77 w 152"/>
                <a:gd name="T5" fmla="*/ 0 h 156"/>
                <a:gd name="T6" fmla="*/ 68 w 152"/>
                <a:gd name="T7" fmla="*/ 2 h 156"/>
                <a:gd name="T8" fmla="*/ 60 w 152"/>
                <a:gd name="T9" fmla="*/ 8 h 156"/>
                <a:gd name="T10" fmla="*/ 43 w 152"/>
                <a:gd name="T11" fmla="*/ 25 h 156"/>
                <a:gd name="T12" fmla="*/ 29 w 152"/>
                <a:gd name="T13" fmla="*/ 38 h 156"/>
                <a:gd name="T14" fmla="*/ 20 w 152"/>
                <a:gd name="T15" fmla="*/ 46 h 156"/>
                <a:gd name="T16" fmla="*/ 14 w 152"/>
                <a:gd name="T17" fmla="*/ 54 h 156"/>
                <a:gd name="T18" fmla="*/ 10 w 152"/>
                <a:gd name="T19" fmla="*/ 58 h 156"/>
                <a:gd name="T20" fmla="*/ 8 w 152"/>
                <a:gd name="T21" fmla="*/ 60 h 156"/>
                <a:gd name="T22" fmla="*/ 8 w 152"/>
                <a:gd name="T23" fmla="*/ 60 h 156"/>
                <a:gd name="T24" fmla="*/ 2 w 152"/>
                <a:gd name="T25" fmla="*/ 69 h 156"/>
                <a:gd name="T26" fmla="*/ 0 w 152"/>
                <a:gd name="T27" fmla="*/ 79 h 156"/>
                <a:gd name="T28" fmla="*/ 2 w 152"/>
                <a:gd name="T29" fmla="*/ 88 h 156"/>
                <a:gd name="T30" fmla="*/ 8 w 152"/>
                <a:gd name="T31" fmla="*/ 96 h 156"/>
                <a:gd name="T32" fmla="*/ 25 w 152"/>
                <a:gd name="T33" fmla="*/ 113 h 156"/>
                <a:gd name="T34" fmla="*/ 37 w 152"/>
                <a:gd name="T35" fmla="*/ 127 h 156"/>
                <a:gd name="T36" fmla="*/ 46 w 152"/>
                <a:gd name="T37" fmla="*/ 137 h 156"/>
                <a:gd name="T38" fmla="*/ 52 w 152"/>
                <a:gd name="T39" fmla="*/ 144 h 156"/>
                <a:gd name="T40" fmla="*/ 56 w 152"/>
                <a:gd name="T41" fmla="*/ 148 h 156"/>
                <a:gd name="T42" fmla="*/ 58 w 152"/>
                <a:gd name="T43" fmla="*/ 150 h 156"/>
                <a:gd name="T44" fmla="*/ 60 w 152"/>
                <a:gd name="T45" fmla="*/ 150 h 156"/>
                <a:gd name="T46" fmla="*/ 68 w 152"/>
                <a:gd name="T47" fmla="*/ 156 h 156"/>
                <a:gd name="T48" fmla="*/ 77 w 152"/>
                <a:gd name="T49" fmla="*/ 156 h 156"/>
                <a:gd name="T50" fmla="*/ 85 w 152"/>
                <a:gd name="T51" fmla="*/ 156 h 156"/>
                <a:gd name="T52" fmla="*/ 93 w 152"/>
                <a:gd name="T53" fmla="*/ 150 h 156"/>
                <a:gd name="T54" fmla="*/ 110 w 152"/>
                <a:gd name="T55" fmla="*/ 133 h 156"/>
                <a:gd name="T56" fmla="*/ 123 w 152"/>
                <a:gd name="T57" fmla="*/ 119 h 156"/>
                <a:gd name="T58" fmla="*/ 133 w 152"/>
                <a:gd name="T59" fmla="*/ 110 h 156"/>
                <a:gd name="T60" fmla="*/ 139 w 152"/>
                <a:gd name="T61" fmla="*/ 104 h 156"/>
                <a:gd name="T62" fmla="*/ 143 w 152"/>
                <a:gd name="T63" fmla="*/ 100 h 156"/>
                <a:gd name="T64" fmla="*/ 144 w 152"/>
                <a:gd name="T65" fmla="*/ 96 h 156"/>
                <a:gd name="T66" fmla="*/ 146 w 152"/>
                <a:gd name="T67" fmla="*/ 96 h 156"/>
                <a:gd name="T68" fmla="*/ 150 w 152"/>
                <a:gd name="T69" fmla="*/ 88 h 156"/>
                <a:gd name="T70" fmla="*/ 152 w 152"/>
                <a:gd name="T71" fmla="*/ 79 h 156"/>
                <a:gd name="T72" fmla="*/ 150 w 152"/>
                <a:gd name="T73" fmla="*/ 69 h 156"/>
                <a:gd name="T74" fmla="*/ 146 w 152"/>
                <a:gd name="T75" fmla="*/ 60 h 156"/>
                <a:gd name="T76" fmla="*/ 93 w 152"/>
                <a:gd name="T77" fmla="*/ 8 h 156"/>
                <a:gd name="T78" fmla="*/ 93 w 152"/>
                <a:gd name="T79" fmla="*/ 8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52" h="156">
                  <a:moveTo>
                    <a:pt x="93" y="8"/>
                  </a:moveTo>
                  <a:lnTo>
                    <a:pt x="85" y="2"/>
                  </a:lnTo>
                  <a:lnTo>
                    <a:pt x="77" y="0"/>
                  </a:lnTo>
                  <a:lnTo>
                    <a:pt x="68" y="2"/>
                  </a:lnTo>
                  <a:lnTo>
                    <a:pt x="60" y="8"/>
                  </a:lnTo>
                  <a:lnTo>
                    <a:pt x="43" y="25"/>
                  </a:lnTo>
                  <a:lnTo>
                    <a:pt x="29" y="38"/>
                  </a:lnTo>
                  <a:lnTo>
                    <a:pt x="20" y="46"/>
                  </a:lnTo>
                  <a:lnTo>
                    <a:pt x="14" y="54"/>
                  </a:lnTo>
                  <a:lnTo>
                    <a:pt x="10" y="58"/>
                  </a:lnTo>
                  <a:lnTo>
                    <a:pt x="8" y="60"/>
                  </a:lnTo>
                  <a:lnTo>
                    <a:pt x="8" y="60"/>
                  </a:lnTo>
                  <a:lnTo>
                    <a:pt x="2" y="69"/>
                  </a:lnTo>
                  <a:lnTo>
                    <a:pt x="0" y="79"/>
                  </a:lnTo>
                  <a:lnTo>
                    <a:pt x="2" y="88"/>
                  </a:lnTo>
                  <a:lnTo>
                    <a:pt x="8" y="96"/>
                  </a:lnTo>
                  <a:lnTo>
                    <a:pt x="25" y="113"/>
                  </a:lnTo>
                  <a:lnTo>
                    <a:pt x="37" y="127"/>
                  </a:lnTo>
                  <a:lnTo>
                    <a:pt x="46" y="137"/>
                  </a:lnTo>
                  <a:lnTo>
                    <a:pt x="52" y="144"/>
                  </a:lnTo>
                  <a:lnTo>
                    <a:pt x="56" y="148"/>
                  </a:lnTo>
                  <a:lnTo>
                    <a:pt x="58" y="150"/>
                  </a:lnTo>
                  <a:lnTo>
                    <a:pt x="60" y="150"/>
                  </a:lnTo>
                  <a:lnTo>
                    <a:pt x="68" y="156"/>
                  </a:lnTo>
                  <a:lnTo>
                    <a:pt x="77" y="156"/>
                  </a:lnTo>
                  <a:lnTo>
                    <a:pt x="85" y="156"/>
                  </a:lnTo>
                  <a:lnTo>
                    <a:pt x="93" y="150"/>
                  </a:lnTo>
                  <a:lnTo>
                    <a:pt x="110" y="133"/>
                  </a:lnTo>
                  <a:lnTo>
                    <a:pt x="123" y="119"/>
                  </a:lnTo>
                  <a:lnTo>
                    <a:pt x="133" y="110"/>
                  </a:lnTo>
                  <a:lnTo>
                    <a:pt x="139" y="104"/>
                  </a:lnTo>
                  <a:lnTo>
                    <a:pt x="143" y="100"/>
                  </a:lnTo>
                  <a:lnTo>
                    <a:pt x="144" y="96"/>
                  </a:lnTo>
                  <a:lnTo>
                    <a:pt x="146" y="96"/>
                  </a:lnTo>
                  <a:lnTo>
                    <a:pt x="150" y="88"/>
                  </a:lnTo>
                  <a:lnTo>
                    <a:pt x="152" y="79"/>
                  </a:lnTo>
                  <a:lnTo>
                    <a:pt x="150" y="69"/>
                  </a:lnTo>
                  <a:lnTo>
                    <a:pt x="146" y="60"/>
                  </a:lnTo>
                  <a:lnTo>
                    <a:pt x="93" y="8"/>
                  </a:lnTo>
                  <a:lnTo>
                    <a:pt x="93"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4" name="Freeform 20">
              <a:extLst>
                <a:ext uri="{FF2B5EF4-FFF2-40B4-BE49-F238E27FC236}">
                  <a16:creationId xmlns:a16="http://schemas.microsoft.com/office/drawing/2014/main" id="{135D9A35-7395-4A77-BB3B-6727E06F83E7}"/>
                </a:ext>
              </a:extLst>
            </p:cNvPr>
            <p:cNvSpPr>
              <a:spLocks noEditPoints="1"/>
            </p:cNvSpPr>
            <p:nvPr/>
          </p:nvSpPr>
          <p:spPr bwMode="auto">
            <a:xfrm>
              <a:off x="2870" y="1797"/>
              <a:ext cx="184" cy="188"/>
            </a:xfrm>
            <a:custGeom>
              <a:avLst/>
              <a:gdLst>
                <a:gd name="T0" fmla="*/ 348 w 369"/>
                <a:gd name="T1" fmla="*/ 156 h 377"/>
                <a:gd name="T2" fmla="*/ 319 w 369"/>
                <a:gd name="T3" fmla="*/ 127 h 377"/>
                <a:gd name="T4" fmla="*/ 261 w 369"/>
                <a:gd name="T5" fmla="*/ 70 h 377"/>
                <a:gd name="T6" fmla="*/ 227 w 369"/>
                <a:gd name="T7" fmla="*/ 33 h 377"/>
                <a:gd name="T8" fmla="*/ 204 w 369"/>
                <a:gd name="T9" fmla="*/ 10 h 377"/>
                <a:gd name="T10" fmla="*/ 194 w 369"/>
                <a:gd name="T11" fmla="*/ 2 h 377"/>
                <a:gd name="T12" fmla="*/ 167 w 369"/>
                <a:gd name="T13" fmla="*/ 8 h 377"/>
                <a:gd name="T14" fmla="*/ 102 w 369"/>
                <a:gd name="T15" fmla="*/ 75 h 377"/>
                <a:gd name="T16" fmla="*/ 60 w 369"/>
                <a:gd name="T17" fmla="*/ 118 h 377"/>
                <a:gd name="T18" fmla="*/ 31 w 369"/>
                <a:gd name="T19" fmla="*/ 147 h 377"/>
                <a:gd name="T20" fmla="*/ 23 w 369"/>
                <a:gd name="T21" fmla="*/ 154 h 377"/>
                <a:gd name="T22" fmla="*/ 8 w 369"/>
                <a:gd name="T23" fmla="*/ 172 h 377"/>
                <a:gd name="T24" fmla="*/ 0 w 369"/>
                <a:gd name="T25" fmla="*/ 189 h 377"/>
                <a:gd name="T26" fmla="*/ 17 w 369"/>
                <a:gd name="T27" fmla="*/ 218 h 377"/>
                <a:gd name="T28" fmla="*/ 23 w 369"/>
                <a:gd name="T29" fmla="*/ 225 h 377"/>
                <a:gd name="T30" fmla="*/ 90 w 369"/>
                <a:gd name="T31" fmla="*/ 293 h 377"/>
                <a:gd name="T32" fmla="*/ 133 w 369"/>
                <a:gd name="T33" fmla="*/ 335 h 377"/>
                <a:gd name="T34" fmla="*/ 160 w 369"/>
                <a:gd name="T35" fmla="*/ 362 h 377"/>
                <a:gd name="T36" fmla="*/ 167 w 369"/>
                <a:gd name="T37" fmla="*/ 370 h 377"/>
                <a:gd name="T38" fmla="*/ 194 w 369"/>
                <a:gd name="T39" fmla="*/ 376 h 377"/>
                <a:gd name="T40" fmla="*/ 250 w 369"/>
                <a:gd name="T41" fmla="*/ 322 h 377"/>
                <a:gd name="T42" fmla="*/ 298 w 369"/>
                <a:gd name="T43" fmla="*/ 272 h 377"/>
                <a:gd name="T44" fmla="*/ 327 w 369"/>
                <a:gd name="T45" fmla="*/ 243 h 377"/>
                <a:gd name="T46" fmla="*/ 346 w 369"/>
                <a:gd name="T47" fmla="*/ 225 h 377"/>
                <a:gd name="T48" fmla="*/ 359 w 369"/>
                <a:gd name="T49" fmla="*/ 210 h 377"/>
                <a:gd name="T50" fmla="*/ 367 w 369"/>
                <a:gd name="T51" fmla="*/ 198 h 377"/>
                <a:gd name="T52" fmla="*/ 361 w 369"/>
                <a:gd name="T53" fmla="*/ 172 h 377"/>
                <a:gd name="T54" fmla="*/ 144 w 369"/>
                <a:gd name="T55" fmla="*/ 237 h 377"/>
                <a:gd name="T56" fmla="*/ 129 w 369"/>
                <a:gd name="T57" fmla="*/ 222 h 377"/>
                <a:gd name="T58" fmla="*/ 117 w 369"/>
                <a:gd name="T59" fmla="*/ 208 h 377"/>
                <a:gd name="T60" fmla="*/ 110 w 369"/>
                <a:gd name="T61" fmla="*/ 198 h 377"/>
                <a:gd name="T62" fmla="*/ 115 w 369"/>
                <a:gd name="T63" fmla="*/ 172 h 377"/>
                <a:gd name="T64" fmla="*/ 156 w 369"/>
                <a:gd name="T65" fmla="*/ 131 h 377"/>
                <a:gd name="T66" fmla="*/ 167 w 369"/>
                <a:gd name="T67" fmla="*/ 120 h 377"/>
                <a:gd name="T68" fmla="*/ 185 w 369"/>
                <a:gd name="T69" fmla="*/ 112 h 377"/>
                <a:gd name="T70" fmla="*/ 219 w 369"/>
                <a:gd name="T71" fmla="*/ 135 h 377"/>
                <a:gd name="T72" fmla="*/ 248 w 369"/>
                <a:gd name="T73" fmla="*/ 164 h 377"/>
                <a:gd name="T74" fmla="*/ 254 w 369"/>
                <a:gd name="T75" fmla="*/ 172 h 377"/>
                <a:gd name="T76" fmla="*/ 260 w 369"/>
                <a:gd name="T77" fmla="*/ 198 h 377"/>
                <a:gd name="T78" fmla="*/ 242 w 369"/>
                <a:gd name="T79" fmla="*/ 220 h 377"/>
                <a:gd name="T80" fmla="*/ 227 w 369"/>
                <a:gd name="T81" fmla="*/ 233 h 377"/>
                <a:gd name="T82" fmla="*/ 206 w 369"/>
                <a:gd name="T83" fmla="*/ 254 h 377"/>
                <a:gd name="T84" fmla="*/ 194 w 369"/>
                <a:gd name="T85" fmla="*/ 266 h 377"/>
                <a:gd name="T86" fmla="*/ 167 w 369"/>
                <a:gd name="T87" fmla="*/ 260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69" h="377">
                  <a:moveTo>
                    <a:pt x="361" y="172"/>
                  </a:moveTo>
                  <a:lnTo>
                    <a:pt x="352" y="160"/>
                  </a:lnTo>
                  <a:lnTo>
                    <a:pt x="348" y="156"/>
                  </a:lnTo>
                  <a:lnTo>
                    <a:pt x="346" y="154"/>
                  </a:lnTo>
                  <a:lnTo>
                    <a:pt x="346" y="154"/>
                  </a:lnTo>
                  <a:lnTo>
                    <a:pt x="319" y="127"/>
                  </a:lnTo>
                  <a:lnTo>
                    <a:pt x="298" y="106"/>
                  </a:lnTo>
                  <a:lnTo>
                    <a:pt x="279" y="85"/>
                  </a:lnTo>
                  <a:lnTo>
                    <a:pt x="261" y="70"/>
                  </a:lnTo>
                  <a:lnTo>
                    <a:pt x="248" y="54"/>
                  </a:lnTo>
                  <a:lnTo>
                    <a:pt x="237" y="43"/>
                  </a:lnTo>
                  <a:lnTo>
                    <a:pt x="227" y="33"/>
                  </a:lnTo>
                  <a:lnTo>
                    <a:pt x="219" y="25"/>
                  </a:lnTo>
                  <a:lnTo>
                    <a:pt x="210" y="16"/>
                  </a:lnTo>
                  <a:lnTo>
                    <a:pt x="204" y="10"/>
                  </a:lnTo>
                  <a:lnTo>
                    <a:pt x="202" y="8"/>
                  </a:lnTo>
                  <a:lnTo>
                    <a:pt x="202" y="8"/>
                  </a:lnTo>
                  <a:lnTo>
                    <a:pt x="194" y="2"/>
                  </a:lnTo>
                  <a:lnTo>
                    <a:pt x="185" y="0"/>
                  </a:lnTo>
                  <a:lnTo>
                    <a:pt x="175" y="2"/>
                  </a:lnTo>
                  <a:lnTo>
                    <a:pt x="167" y="8"/>
                  </a:lnTo>
                  <a:lnTo>
                    <a:pt x="142" y="33"/>
                  </a:lnTo>
                  <a:lnTo>
                    <a:pt x="121" y="56"/>
                  </a:lnTo>
                  <a:lnTo>
                    <a:pt x="102" y="75"/>
                  </a:lnTo>
                  <a:lnTo>
                    <a:pt x="85" y="93"/>
                  </a:lnTo>
                  <a:lnTo>
                    <a:pt x="71" y="106"/>
                  </a:lnTo>
                  <a:lnTo>
                    <a:pt x="60" y="118"/>
                  </a:lnTo>
                  <a:lnTo>
                    <a:pt x="50" y="127"/>
                  </a:lnTo>
                  <a:lnTo>
                    <a:pt x="42" y="135"/>
                  </a:lnTo>
                  <a:lnTo>
                    <a:pt x="31" y="147"/>
                  </a:lnTo>
                  <a:lnTo>
                    <a:pt x="27" y="150"/>
                  </a:lnTo>
                  <a:lnTo>
                    <a:pt x="25" y="152"/>
                  </a:lnTo>
                  <a:lnTo>
                    <a:pt x="23" y="154"/>
                  </a:lnTo>
                  <a:lnTo>
                    <a:pt x="14" y="164"/>
                  </a:lnTo>
                  <a:lnTo>
                    <a:pt x="10" y="170"/>
                  </a:lnTo>
                  <a:lnTo>
                    <a:pt x="8" y="172"/>
                  </a:lnTo>
                  <a:lnTo>
                    <a:pt x="8" y="172"/>
                  </a:lnTo>
                  <a:lnTo>
                    <a:pt x="2" y="179"/>
                  </a:lnTo>
                  <a:lnTo>
                    <a:pt x="0" y="189"/>
                  </a:lnTo>
                  <a:lnTo>
                    <a:pt x="2" y="198"/>
                  </a:lnTo>
                  <a:lnTo>
                    <a:pt x="8" y="206"/>
                  </a:lnTo>
                  <a:lnTo>
                    <a:pt x="17" y="218"/>
                  </a:lnTo>
                  <a:lnTo>
                    <a:pt x="21" y="222"/>
                  </a:lnTo>
                  <a:lnTo>
                    <a:pt x="23" y="223"/>
                  </a:lnTo>
                  <a:lnTo>
                    <a:pt x="23" y="225"/>
                  </a:lnTo>
                  <a:lnTo>
                    <a:pt x="50" y="250"/>
                  </a:lnTo>
                  <a:lnTo>
                    <a:pt x="71" y="274"/>
                  </a:lnTo>
                  <a:lnTo>
                    <a:pt x="90" y="293"/>
                  </a:lnTo>
                  <a:lnTo>
                    <a:pt x="108" y="308"/>
                  </a:lnTo>
                  <a:lnTo>
                    <a:pt x="121" y="324"/>
                  </a:lnTo>
                  <a:lnTo>
                    <a:pt x="133" y="335"/>
                  </a:lnTo>
                  <a:lnTo>
                    <a:pt x="142" y="345"/>
                  </a:lnTo>
                  <a:lnTo>
                    <a:pt x="150" y="352"/>
                  </a:lnTo>
                  <a:lnTo>
                    <a:pt x="160" y="362"/>
                  </a:lnTo>
                  <a:lnTo>
                    <a:pt x="165" y="368"/>
                  </a:lnTo>
                  <a:lnTo>
                    <a:pt x="167" y="370"/>
                  </a:lnTo>
                  <a:lnTo>
                    <a:pt x="167" y="370"/>
                  </a:lnTo>
                  <a:lnTo>
                    <a:pt x="175" y="376"/>
                  </a:lnTo>
                  <a:lnTo>
                    <a:pt x="185" y="377"/>
                  </a:lnTo>
                  <a:lnTo>
                    <a:pt x="194" y="376"/>
                  </a:lnTo>
                  <a:lnTo>
                    <a:pt x="202" y="370"/>
                  </a:lnTo>
                  <a:lnTo>
                    <a:pt x="227" y="345"/>
                  </a:lnTo>
                  <a:lnTo>
                    <a:pt x="250" y="322"/>
                  </a:lnTo>
                  <a:lnTo>
                    <a:pt x="269" y="302"/>
                  </a:lnTo>
                  <a:lnTo>
                    <a:pt x="285" y="287"/>
                  </a:lnTo>
                  <a:lnTo>
                    <a:pt x="298" y="272"/>
                  </a:lnTo>
                  <a:lnTo>
                    <a:pt x="310" y="260"/>
                  </a:lnTo>
                  <a:lnTo>
                    <a:pt x="319" y="250"/>
                  </a:lnTo>
                  <a:lnTo>
                    <a:pt x="327" y="243"/>
                  </a:lnTo>
                  <a:lnTo>
                    <a:pt x="338" y="233"/>
                  </a:lnTo>
                  <a:lnTo>
                    <a:pt x="342" y="227"/>
                  </a:lnTo>
                  <a:lnTo>
                    <a:pt x="346" y="225"/>
                  </a:lnTo>
                  <a:lnTo>
                    <a:pt x="346" y="225"/>
                  </a:lnTo>
                  <a:lnTo>
                    <a:pt x="356" y="214"/>
                  </a:lnTo>
                  <a:lnTo>
                    <a:pt x="359" y="210"/>
                  </a:lnTo>
                  <a:lnTo>
                    <a:pt x="361" y="208"/>
                  </a:lnTo>
                  <a:lnTo>
                    <a:pt x="361" y="206"/>
                  </a:lnTo>
                  <a:lnTo>
                    <a:pt x="367" y="198"/>
                  </a:lnTo>
                  <a:lnTo>
                    <a:pt x="369" y="189"/>
                  </a:lnTo>
                  <a:lnTo>
                    <a:pt x="367" y="179"/>
                  </a:lnTo>
                  <a:lnTo>
                    <a:pt x="361" y="172"/>
                  </a:lnTo>
                  <a:close/>
                  <a:moveTo>
                    <a:pt x="167" y="260"/>
                  </a:moveTo>
                  <a:lnTo>
                    <a:pt x="156" y="247"/>
                  </a:lnTo>
                  <a:lnTo>
                    <a:pt x="144" y="237"/>
                  </a:lnTo>
                  <a:lnTo>
                    <a:pt x="138" y="229"/>
                  </a:lnTo>
                  <a:lnTo>
                    <a:pt x="133" y="225"/>
                  </a:lnTo>
                  <a:lnTo>
                    <a:pt x="129" y="222"/>
                  </a:lnTo>
                  <a:lnTo>
                    <a:pt x="129" y="222"/>
                  </a:lnTo>
                  <a:lnTo>
                    <a:pt x="121" y="212"/>
                  </a:lnTo>
                  <a:lnTo>
                    <a:pt x="117" y="208"/>
                  </a:lnTo>
                  <a:lnTo>
                    <a:pt x="115" y="208"/>
                  </a:lnTo>
                  <a:lnTo>
                    <a:pt x="115" y="206"/>
                  </a:lnTo>
                  <a:lnTo>
                    <a:pt x="110" y="198"/>
                  </a:lnTo>
                  <a:lnTo>
                    <a:pt x="108" y="189"/>
                  </a:lnTo>
                  <a:lnTo>
                    <a:pt x="110" y="179"/>
                  </a:lnTo>
                  <a:lnTo>
                    <a:pt x="115" y="172"/>
                  </a:lnTo>
                  <a:lnTo>
                    <a:pt x="133" y="154"/>
                  </a:lnTo>
                  <a:lnTo>
                    <a:pt x="146" y="141"/>
                  </a:lnTo>
                  <a:lnTo>
                    <a:pt x="156" y="131"/>
                  </a:lnTo>
                  <a:lnTo>
                    <a:pt x="162" y="125"/>
                  </a:lnTo>
                  <a:lnTo>
                    <a:pt x="165" y="121"/>
                  </a:lnTo>
                  <a:lnTo>
                    <a:pt x="167" y="120"/>
                  </a:lnTo>
                  <a:lnTo>
                    <a:pt x="167" y="118"/>
                  </a:lnTo>
                  <a:lnTo>
                    <a:pt x="175" y="114"/>
                  </a:lnTo>
                  <a:lnTo>
                    <a:pt x="185" y="112"/>
                  </a:lnTo>
                  <a:lnTo>
                    <a:pt x="194" y="114"/>
                  </a:lnTo>
                  <a:lnTo>
                    <a:pt x="202" y="118"/>
                  </a:lnTo>
                  <a:lnTo>
                    <a:pt x="219" y="135"/>
                  </a:lnTo>
                  <a:lnTo>
                    <a:pt x="233" y="148"/>
                  </a:lnTo>
                  <a:lnTo>
                    <a:pt x="242" y="158"/>
                  </a:lnTo>
                  <a:lnTo>
                    <a:pt x="248" y="164"/>
                  </a:lnTo>
                  <a:lnTo>
                    <a:pt x="252" y="168"/>
                  </a:lnTo>
                  <a:lnTo>
                    <a:pt x="254" y="170"/>
                  </a:lnTo>
                  <a:lnTo>
                    <a:pt x="254" y="172"/>
                  </a:lnTo>
                  <a:lnTo>
                    <a:pt x="260" y="179"/>
                  </a:lnTo>
                  <a:lnTo>
                    <a:pt x="261" y="189"/>
                  </a:lnTo>
                  <a:lnTo>
                    <a:pt x="260" y="198"/>
                  </a:lnTo>
                  <a:lnTo>
                    <a:pt x="254" y="206"/>
                  </a:lnTo>
                  <a:lnTo>
                    <a:pt x="246" y="216"/>
                  </a:lnTo>
                  <a:lnTo>
                    <a:pt x="242" y="220"/>
                  </a:lnTo>
                  <a:lnTo>
                    <a:pt x="240" y="220"/>
                  </a:lnTo>
                  <a:lnTo>
                    <a:pt x="240" y="222"/>
                  </a:lnTo>
                  <a:lnTo>
                    <a:pt x="227" y="233"/>
                  </a:lnTo>
                  <a:lnTo>
                    <a:pt x="217" y="243"/>
                  </a:lnTo>
                  <a:lnTo>
                    <a:pt x="212" y="250"/>
                  </a:lnTo>
                  <a:lnTo>
                    <a:pt x="206" y="254"/>
                  </a:lnTo>
                  <a:lnTo>
                    <a:pt x="202" y="258"/>
                  </a:lnTo>
                  <a:lnTo>
                    <a:pt x="202" y="260"/>
                  </a:lnTo>
                  <a:lnTo>
                    <a:pt x="194" y="266"/>
                  </a:lnTo>
                  <a:lnTo>
                    <a:pt x="185" y="268"/>
                  </a:lnTo>
                  <a:lnTo>
                    <a:pt x="175" y="266"/>
                  </a:lnTo>
                  <a:lnTo>
                    <a:pt x="167" y="26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5" name="Freeform 21">
              <a:extLst>
                <a:ext uri="{FF2B5EF4-FFF2-40B4-BE49-F238E27FC236}">
                  <a16:creationId xmlns:a16="http://schemas.microsoft.com/office/drawing/2014/main" id="{618F7A4B-6E06-4C20-AAB0-F3E880870624}"/>
                </a:ext>
              </a:extLst>
            </p:cNvPr>
            <p:cNvSpPr>
              <a:spLocks/>
            </p:cNvSpPr>
            <p:nvPr/>
          </p:nvSpPr>
          <p:spPr bwMode="auto">
            <a:xfrm>
              <a:off x="3033" y="1797"/>
              <a:ext cx="76" cy="78"/>
            </a:xfrm>
            <a:custGeom>
              <a:avLst/>
              <a:gdLst>
                <a:gd name="T0" fmla="*/ 92 w 152"/>
                <a:gd name="T1" fmla="*/ 150 h 156"/>
                <a:gd name="T2" fmla="*/ 109 w 152"/>
                <a:gd name="T3" fmla="*/ 133 h 156"/>
                <a:gd name="T4" fmla="*/ 123 w 152"/>
                <a:gd name="T5" fmla="*/ 120 h 156"/>
                <a:gd name="T6" fmla="*/ 132 w 152"/>
                <a:gd name="T7" fmla="*/ 110 h 156"/>
                <a:gd name="T8" fmla="*/ 138 w 152"/>
                <a:gd name="T9" fmla="*/ 104 h 156"/>
                <a:gd name="T10" fmla="*/ 142 w 152"/>
                <a:gd name="T11" fmla="*/ 100 h 156"/>
                <a:gd name="T12" fmla="*/ 144 w 152"/>
                <a:gd name="T13" fmla="*/ 96 h 156"/>
                <a:gd name="T14" fmla="*/ 146 w 152"/>
                <a:gd name="T15" fmla="*/ 96 h 156"/>
                <a:gd name="T16" fmla="*/ 150 w 152"/>
                <a:gd name="T17" fmla="*/ 89 h 156"/>
                <a:gd name="T18" fmla="*/ 152 w 152"/>
                <a:gd name="T19" fmla="*/ 79 h 156"/>
                <a:gd name="T20" fmla="*/ 150 w 152"/>
                <a:gd name="T21" fmla="*/ 70 h 156"/>
                <a:gd name="T22" fmla="*/ 146 w 152"/>
                <a:gd name="T23" fmla="*/ 60 h 156"/>
                <a:gd name="T24" fmla="*/ 129 w 152"/>
                <a:gd name="T25" fmla="*/ 43 h 156"/>
                <a:gd name="T26" fmla="*/ 115 w 152"/>
                <a:gd name="T27" fmla="*/ 29 h 156"/>
                <a:gd name="T28" fmla="*/ 106 w 152"/>
                <a:gd name="T29" fmla="*/ 19 h 156"/>
                <a:gd name="T30" fmla="*/ 100 w 152"/>
                <a:gd name="T31" fmla="*/ 14 h 156"/>
                <a:gd name="T32" fmla="*/ 96 w 152"/>
                <a:gd name="T33" fmla="*/ 10 h 156"/>
                <a:gd name="T34" fmla="*/ 94 w 152"/>
                <a:gd name="T35" fmla="*/ 8 h 156"/>
                <a:gd name="T36" fmla="*/ 92 w 152"/>
                <a:gd name="T37" fmla="*/ 8 h 156"/>
                <a:gd name="T38" fmla="*/ 84 w 152"/>
                <a:gd name="T39" fmla="*/ 2 h 156"/>
                <a:gd name="T40" fmla="*/ 77 w 152"/>
                <a:gd name="T41" fmla="*/ 0 h 156"/>
                <a:gd name="T42" fmla="*/ 67 w 152"/>
                <a:gd name="T43" fmla="*/ 2 h 156"/>
                <a:gd name="T44" fmla="*/ 59 w 152"/>
                <a:gd name="T45" fmla="*/ 8 h 156"/>
                <a:gd name="T46" fmla="*/ 42 w 152"/>
                <a:gd name="T47" fmla="*/ 25 h 156"/>
                <a:gd name="T48" fmla="*/ 29 w 152"/>
                <a:gd name="T49" fmla="*/ 39 h 156"/>
                <a:gd name="T50" fmla="*/ 19 w 152"/>
                <a:gd name="T51" fmla="*/ 46 h 156"/>
                <a:gd name="T52" fmla="*/ 13 w 152"/>
                <a:gd name="T53" fmla="*/ 54 h 156"/>
                <a:gd name="T54" fmla="*/ 9 w 152"/>
                <a:gd name="T55" fmla="*/ 58 h 156"/>
                <a:gd name="T56" fmla="*/ 8 w 152"/>
                <a:gd name="T57" fmla="*/ 60 h 156"/>
                <a:gd name="T58" fmla="*/ 8 w 152"/>
                <a:gd name="T59" fmla="*/ 60 h 156"/>
                <a:gd name="T60" fmla="*/ 2 w 152"/>
                <a:gd name="T61" fmla="*/ 70 h 156"/>
                <a:gd name="T62" fmla="*/ 0 w 152"/>
                <a:gd name="T63" fmla="*/ 79 h 156"/>
                <a:gd name="T64" fmla="*/ 2 w 152"/>
                <a:gd name="T65" fmla="*/ 89 h 156"/>
                <a:gd name="T66" fmla="*/ 8 w 152"/>
                <a:gd name="T67" fmla="*/ 96 h 156"/>
                <a:gd name="T68" fmla="*/ 25 w 152"/>
                <a:gd name="T69" fmla="*/ 114 h 156"/>
                <a:gd name="T70" fmla="*/ 36 w 152"/>
                <a:gd name="T71" fmla="*/ 127 h 156"/>
                <a:gd name="T72" fmla="*/ 46 w 152"/>
                <a:gd name="T73" fmla="*/ 137 h 156"/>
                <a:gd name="T74" fmla="*/ 52 w 152"/>
                <a:gd name="T75" fmla="*/ 145 h 156"/>
                <a:gd name="T76" fmla="*/ 56 w 152"/>
                <a:gd name="T77" fmla="*/ 148 h 156"/>
                <a:gd name="T78" fmla="*/ 57 w 152"/>
                <a:gd name="T79" fmla="*/ 150 h 156"/>
                <a:gd name="T80" fmla="*/ 59 w 152"/>
                <a:gd name="T81" fmla="*/ 150 h 156"/>
                <a:gd name="T82" fmla="*/ 67 w 152"/>
                <a:gd name="T83" fmla="*/ 156 h 156"/>
                <a:gd name="T84" fmla="*/ 77 w 152"/>
                <a:gd name="T85" fmla="*/ 156 h 156"/>
                <a:gd name="T86" fmla="*/ 84 w 152"/>
                <a:gd name="T87" fmla="*/ 156 h 156"/>
                <a:gd name="T88" fmla="*/ 92 w 152"/>
                <a:gd name="T89" fmla="*/ 15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52" h="156">
                  <a:moveTo>
                    <a:pt x="92" y="150"/>
                  </a:moveTo>
                  <a:lnTo>
                    <a:pt x="109" y="133"/>
                  </a:lnTo>
                  <a:lnTo>
                    <a:pt x="123" y="120"/>
                  </a:lnTo>
                  <a:lnTo>
                    <a:pt x="132" y="110"/>
                  </a:lnTo>
                  <a:lnTo>
                    <a:pt x="138" y="104"/>
                  </a:lnTo>
                  <a:lnTo>
                    <a:pt x="142" y="100"/>
                  </a:lnTo>
                  <a:lnTo>
                    <a:pt x="144" y="96"/>
                  </a:lnTo>
                  <a:lnTo>
                    <a:pt x="146" y="96"/>
                  </a:lnTo>
                  <a:lnTo>
                    <a:pt x="150" y="89"/>
                  </a:lnTo>
                  <a:lnTo>
                    <a:pt x="152" y="79"/>
                  </a:lnTo>
                  <a:lnTo>
                    <a:pt x="150" y="70"/>
                  </a:lnTo>
                  <a:lnTo>
                    <a:pt x="146" y="60"/>
                  </a:lnTo>
                  <a:lnTo>
                    <a:pt x="129" y="43"/>
                  </a:lnTo>
                  <a:lnTo>
                    <a:pt x="115" y="29"/>
                  </a:lnTo>
                  <a:lnTo>
                    <a:pt x="106" y="19"/>
                  </a:lnTo>
                  <a:lnTo>
                    <a:pt x="100" y="14"/>
                  </a:lnTo>
                  <a:lnTo>
                    <a:pt x="96" y="10"/>
                  </a:lnTo>
                  <a:lnTo>
                    <a:pt x="94" y="8"/>
                  </a:lnTo>
                  <a:lnTo>
                    <a:pt x="92" y="8"/>
                  </a:lnTo>
                  <a:lnTo>
                    <a:pt x="84" y="2"/>
                  </a:lnTo>
                  <a:lnTo>
                    <a:pt x="77" y="0"/>
                  </a:lnTo>
                  <a:lnTo>
                    <a:pt x="67" y="2"/>
                  </a:lnTo>
                  <a:lnTo>
                    <a:pt x="59" y="8"/>
                  </a:lnTo>
                  <a:lnTo>
                    <a:pt x="42" y="25"/>
                  </a:lnTo>
                  <a:lnTo>
                    <a:pt x="29" y="39"/>
                  </a:lnTo>
                  <a:lnTo>
                    <a:pt x="19" y="46"/>
                  </a:lnTo>
                  <a:lnTo>
                    <a:pt x="13" y="54"/>
                  </a:lnTo>
                  <a:lnTo>
                    <a:pt x="9" y="58"/>
                  </a:lnTo>
                  <a:lnTo>
                    <a:pt x="8" y="60"/>
                  </a:lnTo>
                  <a:lnTo>
                    <a:pt x="8" y="60"/>
                  </a:lnTo>
                  <a:lnTo>
                    <a:pt x="2" y="70"/>
                  </a:lnTo>
                  <a:lnTo>
                    <a:pt x="0" y="79"/>
                  </a:lnTo>
                  <a:lnTo>
                    <a:pt x="2" y="89"/>
                  </a:lnTo>
                  <a:lnTo>
                    <a:pt x="8" y="96"/>
                  </a:lnTo>
                  <a:lnTo>
                    <a:pt x="25" y="114"/>
                  </a:lnTo>
                  <a:lnTo>
                    <a:pt x="36" y="127"/>
                  </a:lnTo>
                  <a:lnTo>
                    <a:pt x="46" y="137"/>
                  </a:lnTo>
                  <a:lnTo>
                    <a:pt x="52" y="145"/>
                  </a:lnTo>
                  <a:lnTo>
                    <a:pt x="56" y="148"/>
                  </a:lnTo>
                  <a:lnTo>
                    <a:pt x="57" y="150"/>
                  </a:lnTo>
                  <a:lnTo>
                    <a:pt x="59" y="150"/>
                  </a:lnTo>
                  <a:lnTo>
                    <a:pt x="67" y="156"/>
                  </a:lnTo>
                  <a:lnTo>
                    <a:pt x="77" y="156"/>
                  </a:lnTo>
                  <a:lnTo>
                    <a:pt x="84" y="156"/>
                  </a:lnTo>
                  <a:lnTo>
                    <a:pt x="92" y="15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6" name="Freeform 22">
              <a:extLst>
                <a:ext uri="{FF2B5EF4-FFF2-40B4-BE49-F238E27FC236}">
                  <a16:creationId xmlns:a16="http://schemas.microsoft.com/office/drawing/2014/main" id="{F607C94D-23EF-4F46-93A0-B9F8797FBB58}"/>
                </a:ext>
              </a:extLst>
            </p:cNvPr>
            <p:cNvSpPr>
              <a:spLocks/>
            </p:cNvSpPr>
            <p:nvPr/>
          </p:nvSpPr>
          <p:spPr bwMode="auto">
            <a:xfrm>
              <a:off x="2824" y="1688"/>
              <a:ext cx="389" cy="259"/>
            </a:xfrm>
            <a:custGeom>
              <a:avLst/>
              <a:gdLst>
                <a:gd name="T0" fmla="*/ 667 w 776"/>
                <a:gd name="T1" fmla="*/ 517 h 517"/>
                <a:gd name="T2" fmla="*/ 667 w 776"/>
                <a:gd name="T3" fmla="*/ 492 h 517"/>
                <a:gd name="T4" fmla="*/ 676 w 776"/>
                <a:gd name="T5" fmla="*/ 485 h 517"/>
                <a:gd name="T6" fmla="*/ 695 w 776"/>
                <a:gd name="T7" fmla="*/ 485 h 517"/>
                <a:gd name="T8" fmla="*/ 734 w 776"/>
                <a:gd name="T9" fmla="*/ 458 h 517"/>
                <a:gd name="T10" fmla="*/ 744 w 776"/>
                <a:gd name="T11" fmla="*/ 392 h 517"/>
                <a:gd name="T12" fmla="*/ 744 w 776"/>
                <a:gd name="T13" fmla="*/ 233 h 517"/>
                <a:gd name="T14" fmla="*/ 744 w 776"/>
                <a:gd name="T15" fmla="*/ 134 h 517"/>
                <a:gd name="T16" fmla="*/ 744 w 776"/>
                <a:gd name="T17" fmla="*/ 98 h 517"/>
                <a:gd name="T18" fmla="*/ 742 w 776"/>
                <a:gd name="T19" fmla="*/ 81 h 517"/>
                <a:gd name="T20" fmla="*/ 717 w 776"/>
                <a:gd name="T21" fmla="*/ 42 h 517"/>
                <a:gd name="T22" fmla="*/ 628 w 776"/>
                <a:gd name="T23" fmla="*/ 31 h 517"/>
                <a:gd name="T24" fmla="*/ 446 w 776"/>
                <a:gd name="T25" fmla="*/ 31 h 517"/>
                <a:gd name="T26" fmla="*/ 311 w 776"/>
                <a:gd name="T27" fmla="*/ 31 h 517"/>
                <a:gd name="T28" fmla="*/ 215 w 776"/>
                <a:gd name="T29" fmla="*/ 31 h 517"/>
                <a:gd name="T30" fmla="*/ 140 w 776"/>
                <a:gd name="T31" fmla="*/ 31 h 517"/>
                <a:gd name="T32" fmla="*/ 94 w 776"/>
                <a:gd name="T33" fmla="*/ 31 h 517"/>
                <a:gd name="T34" fmla="*/ 67 w 776"/>
                <a:gd name="T35" fmla="*/ 36 h 517"/>
                <a:gd name="T36" fmla="*/ 34 w 776"/>
                <a:gd name="T37" fmla="*/ 69 h 517"/>
                <a:gd name="T38" fmla="*/ 29 w 776"/>
                <a:gd name="T39" fmla="*/ 152 h 517"/>
                <a:gd name="T40" fmla="*/ 29 w 776"/>
                <a:gd name="T41" fmla="*/ 315 h 517"/>
                <a:gd name="T42" fmla="*/ 29 w 776"/>
                <a:gd name="T43" fmla="*/ 394 h 517"/>
                <a:gd name="T44" fmla="*/ 29 w 776"/>
                <a:gd name="T45" fmla="*/ 421 h 517"/>
                <a:gd name="T46" fmla="*/ 34 w 776"/>
                <a:gd name="T47" fmla="*/ 446 h 517"/>
                <a:gd name="T48" fmla="*/ 67 w 776"/>
                <a:gd name="T49" fmla="*/ 481 h 517"/>
                <a:gd name="T50" fmla="*/ 104 w 776"/>
                <a:gd name="T51" fmla="*/ 485 h 517"/>
                <a:gd name="T52" fmla="*/ 106 w 776"/>
                <a:gd name="T53" fmla="*/ 504 h 517"/>
                <a:gd name="T54" fmla="*/ 106 w 776"/>
                <a:gd name="T55" fmla="*/ 517 h 517"/>
                <a:gd name="T56" fmla="*/ 90 w 776"/>
                <a:gd name="T57" fmla="*/ 517 h 517"/>
                <a:gd name="T58" fmla="*/ 25 w 776"/>
                <a:gd name="T59" fmla="*/ 489 h 517"/>
                <a:gd name="T60" fmla="*/ 0 w 776"/>
                <a:gd name="T61" fmla="*/ 423 h 517"/>
                <a:gd name="T62" fmla="*/ 0 w 776"/>
                <a:gd name="T63" fmla="*/ 269 h 517"/>
                <a:gd name="T64" fmla="*/ 0 w 776"/>
                <a:gd name="T65" fmla="*/ 152 h 517"/>
                <a:gd name="T66" fmla="*/ 0 w 776"/>
                <a:gd name="T67" fmla="*/ 104 h 517"/>
                <a:gd name="T68" fmla="*/ 0 w 776"/>
                <a:gd name="T69" fmla="*/ 92 h 517"/>
                <a:gd name="T70" fmla="*/ 25 w 776"/>
                <a:gd name="T71" fmla="*/ 27 h 517"/>
                <a:gd name="T72" fmla="*/ 90 w 776"/>
                <a:gd name="T73" fmla="*/ 0 h 517"/>
                <a:gd name="T74" fmla="*/ 286 w 776"/>
                <a:gd name="T75" fmla="*/ 0 h 517"/>
                <a:gd name="T76" fmla="*/ 432 w 776"/>
                <a:gd name="T77" fmla="*/ 0 h 517"/>
                <a:gd name="T78" fmla="*/ 538 w 776"/>
                <a:gd name="T79" fmla="*/ 0 h 517"/>
                <a:gd name="T80" fmla="*/ 609 w 776"/>
                <a:gd name="T81" fmla="*/ 0 h 517"/>
                <a:gd name="T82" fmla="*/ 674 w 776"/>
                <a:gd name="T83" fmla="*/ 0 h 517"/>
                <a:gd name="T84" fmla="*/ 701 w 776"/>
                <a:gd name="T85" fmla="*/ 2 h 517"/>
                <a:gd name="T86" fmla="*/ 759 w 776"/>
                <a:gd name="T87" fmla="*/ 40 h 517"/>
                <a:gd name="T88" fmla="*/ 776 w 776"/>
                <a:gd name="T89" fmla="*/ 123 h 517"/>
                <a:gd name="T90" fmla="*/ 776 w 776"/>
                <a:gd name="T91" fmla="*/ 283 h 517"/>
                <a:gd name="T92" fmla="*/ 776 w 776"/>
                <a:gd name="T93" fmla="*/ 381 h 517"/>
                <a:gd name="T94" fmla="*/ 776 w 776"/>
                <a:gd name="T95" fmla="*/ 417 h 517"/>
                <a:gd name="T96" fmla="*/ 774 w 776"/>
                <a:gd name="T97" fmla="*/ 442 h 517"/>
                <a:gd name="T98" fmla="*/ 734 w 776"/>
                <a:gd name="T99" fmla="*/ 500 h 5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76" h="517">
                  <a:moveTo>
                    <a:pt x="682" y="517"/>
                  </a:moveTo>
                  <a:lnTo>
                    <a:pt x="674" y="517"/>
                  </a:lnTo>
                  <a:lnTo>
                    <a:pt x="669" y="517"/>
                  </a:lnTo>
                  <a:lnTo>
                    <a:pt x="667" y="517"/>
                  </a:lnTo>
                  <a:lnTo>
                    <a:pt x="667" y="517"/>
                  </a:lnTo>
                  <a:lnTo>
                    <a:pt x="667" y="506"/>
                  </a:lnTo>
                  <a:lnTo>
                    <a:pt x="667" y="498"/>
                  </a:lnTo>
                  <a:lnTo>
                    <a:pt x="667" y="492"/>
                  </a:lnTo>
                  <a:lnTo>
                    <a:pt x="667" y="489"/>
                  </a:lnTo>
                  <a:lnTo>
                    <a:pt x="667" y="487"/>
                  </a:lnTo>
                  <a:lnTo>
                    <a:pt x="667" y="485"/>
                  </a:lnTo>
                  <a:lnTo>
                    <a:pt x="676" y="485"/>
                  </a:lnTo>
                  <a:lnTo>
                    <a:pt x="680" y="485"/>
                  </a:lnTo>
                  <a:lnTo>
                    <a:pt x="682" y="485"/>
                  </a:lnTo>
                  <a:lnTo>
                    <a:pt x="682" y="485"/>
                  </a:lnTo>
                  <a:lnTo>
                    <a:pt x="695" y="485"/>
                  </a:lnTo>
                  <a:lnTo>
                    <a:pt x="707" y="481"/>
                  </a:lnTo>
                  <a:lnTo>
                    <a:pt x="717" y="475"/>
                  </a:lnTo>
                  <a:lnTo>
                    <a:pt x="726" y="467"/>
                  </a:lnTo>
                  <a:lnTo>
                    <a:pt x="734" y="458"/>
                  </a:lnTo>
                  <a:lnTo>
                    <a:pt x="740" y="446"/>
                  </a:lnTo>
                  <a:lnTo>
                    <a:pt x="742" y="435"/>
                  </a:lnTo>
                  <a:lnTo>
                    <a:pt x="744" y="423"/>
                  </a:lnTo>
                  <a:lnTo>
                    <a:pt x="744" y="392"/>
                  </a:lnTo>
                  <a:lnTo>
                    <a:pt x="744" y="365"/>
                  </a:lnTo>
                  <a:lnTo>
                    <a:pt x="744" y="313"/>
                  </a:lnTo>
                  <a:lnTo>
                    <a:pt x="744" y="269"/>
                  </a:lnTo>
                  <a:lnTo>
                    <a:pt x="744" y="233"/>
                  </a:lnTo>
                  <a:lnTo>
                    <a:pt x="744" y="200"/>
                  </a:lnTo>
                  <a:lnTo>
                    <a:pt x="744" y="173"/>
                  </a:lnTo>
                  <a:lnTo>
                    <a:pt x="744" y="152"/>
                  </a:lnTo>
                  <a:lnTo>
                    <a:pt x="744" y="134"/>
                  </a:lnTo>
                  <a:lnTo>
                    <a:pt x="744" y="121"/>
                  </a:lnTo>
                  <a:lnTo>
                    <a:pt x="744" y="109"/>
                  </a:lnTo>
                  <a:lnTo>
                    <a:pt x="744" y="104"/>
                  </a:lnTo>
                  <a:lnTo>
                    <a:pt x="744" y="98"/>
                  </a:lnTo>
                  <a:lnTo>
                    <a:pt x="744" y="96"/>
                  </a:lnTo>
                  <a:lnTo>
                    <a:pt x="744" y="94"/>
                  </a:lnTo>
                  <a:lnTo>
                    <a:pt x="744" y="92"/>
                  </a:lnTo>
                  <a:lnTo>
                    <a:pt x="742" y="81"/>
                  </a:lnTo>
                  <a:lnTo>
                    <a:pt x="740" y="69"/>
                  </a:lnTo>
                  <a:lnTo>
                    <a:pt x="734" y="59"/>
                  </a:lnTo>
                  <a:lnTo>
                    <a:pt x="726" y="50"/>
                  </a:lnTo>
                  <a:lnTo>
                    <a:pt x="717" y="42"/>
                  </a:lnTo>
                  <a:lnTo>
                    <a:pt x="707" y="36"/>
                  </a:lnTo>
                  <a:lnTo>
                    <a:pt x="695" y="32"/>
                  </a:lnTo>
                  <a:lnTo>
                    <a:pt x="682" y="31"/>
                  </a:lnTo>
                  <a:lnTo>
                    <a:pt x="628" y="31"/>
                  </a:lnTo>
                  <a:lnTo>
                    <a:pt x="578" y="31"/>
                  </a:lnTo>
                  <a:lnTo>
                    <a:pt x="532" y="31"/>
                  </a:lnTo>
                  <a:lnTo>
                    <a:pt x="488" y="31"/>
                  </a:lnTo>
                  <a:lnTo>
                    <a:pt x="446" y="31"/>
                  </a:lnTo>
                  <a:lnTo>
                    <a:pt x="407" y="31"/>
                  </a:lnTo>
                  <a:lnTo>
                    <a:pt x="373" y="31"/>
                  </a:lnTo>
                  <a:lnTo>
                    <a:pt x="340" y="31"/>
                  </a:lnTo>
                  <a:lnTo>
                    <a:pt x="311" y="31"/>
                  </a:lnTo>
                  <a:lnTo>
                    <a:pt x="282" y="31"/>
                  </a:lnTo>
                  <a:lnTo>
                    <a:pt x="257" y="31"/>
                  </a:lnTo>
                  <a:lnTo>
                    <a:pt x="234" y="31"/>
                  </a:lnTo>
                  <a:lnTo>
                    <a:pt x="215" y="31"/>
                  </a:lnTo>
                  <a:lnTo>
                    <a:pt x="196" y="31"/>
                  </a:lnTo>
                  <a:lnTo>
                    <a:pt x="179" y="31"/>
                  </a:lnTo>
                  <a:lnTo>
                    <a:pt x="165" y="31"/>
                  </a:lnTo>
                  <a:lnTo>
                    <a:pt x="140" y="31"/>
                  </a:lnTo>
                  <a:lnTo>
                    <a:pt x="121" y="31"/>
                  </a:lnTo>
                  <a:lnTo>
                    <a:pt x="107" y="31"/>
                  </a:lnTo>
                  <a:lnTo>
                    <a:pt x="100" y="31"/>
                  </a:lnTo>
                  <a:lnTo>
                    <a:pt x="94" y="31"/>
                  </a:lnTo>
                  <a:lnTo>
                    <a:pt x="92" y="31"/>
                  </a:lnTo>
                  <a:lnTo>
                    <a:pt x="90" y="31"/>
                  </a:lnTo>
                  <a:lnTo>
                    <a:pt x="79" y="32"/>
                  </a:lnTo>
                  <a:lnTo>
                    <a:pt x="67" y="36"/>
                  </a:lnTo>
                  <a:lnTo>
                    <a:pt x="56" y="42"/>
                  </a:lnTo>
                  <a:lnTo>
                    <a:pt x="48" y="50"/>
                  </a:lnTo>
                  <a:lnTo>
                    <a:pt x="40" y="59"/>
                  </a:lnTo>
                  <a:lnTo>
                    <a:pt x="34" y="69"/>
                  </a:lnTo>
                  <a:lnTo>
                    <a:pt x="31" y="81"/>
                  </a:lnTo>
                  <a:lnTo>
                    <a:pt x="29" y="92"/>
                  </a:lnTo>
                  <a:lnTo>
                    <a:pt x="29" y="123"/>
                  </a:lnTo>
                  <a:lnTo>
                    <a:pt x="29" y="152"/>
                  </a:lnTo>
                  <a:lnTo>
                    <a:pt x="29" y="202"/>
                  </a:lnTo>
                  <a:lnTo>
                    <a:pt x="29" y="246"/>
                  </a:lnTo>
                  <a:lnTo>
                    <a:pt x="29" y="283"/>
                  </a:lnTo>
                  <a:lnTo>
                    <a:pt x="29" y="315"/>
                  </a:lnTo>
                  <a:lnTo>
                    <a:pt x="29" y="342"/>
                  </a:lnTo>
                  <a:lnTo>
                    <a:pt x="29" y="364"/>
                  </a:lnTo>
                  <a:lnTo>
                    <a:pt x="29" y="381"/>
                  </a:lnTo>
                  <a:lnTo>
                    <a:pt x="29" y="394"/>
                  </a:lnTo>
                  <a:lnTo>
                    <a:pt x="29" y="406"/>
                  </a:lnTo>
                  <a:lnTo>
                    <a:pt x="29" y="412"/>
                  </a:lnTo>
                  <a:lnTo>
                    <a:pt x="29" y="417"/>
                  </a:lnTo>
                  <a:lnTo>
                    <a:pt x="29" y="421"/>
                  </a:lnTo>
                  <a:lnTo>
                    <a:pt x="29" y="421"/>
                  </a:lnTo>
                  <a:lnTo>
                    <a:pt x="29" y="423"/>
                  </a:lnTo>
                  <a:lnTo>
                    <a:pt x="31" y="435"/>
                  </a:lnTo>
                  <a:lnTo>
                    <a:pt x="34" y="446"/>
                  </a:lnTo>
                  <a:lnTo>
                    <a:pt x="40" y="458"/>
                  </a:lnTo>
                  <a:lnTo>
                    <a:pt x="48" y="467"/>
                  </a:lnTo>
                  <a:lnTo>
                    <a:pt x="56" y="475"/>
                  </a:lnTo>
                  <a:lnTo>
                    <a:pt x="67" y="481"/>
                  </a:lnTo>
                  <a:lnTo>
                    <a:pt x="79" y="485"/>
                  </a:lnTo>
                  <a:lnTo>
                    <a:pt x="90" y="485"/>
                  </a:lnTo>
                  <a:lnTo>
                    <a:pt x="100" y="485"/>
                  </a:lnTo>
                  <a:lnTo>
                    <a:pt x="104" y="485"/>
                  </a:lnTo>
                  <a:lnTo>
                    <a:pt x="106" y="485"/>
                  </a:lnTo>
                  <a:lnTo>
                    <a:pt x="106" y="485"/>
                  </a:lnTo>
                  <a:lnTo>
                    <a:pt x="106" y="496"/>
                  </a:lnTo>
                  <a:lnTo>
                    <a:pt x="106" y="504"/>
                  </a:lnTo>
                  <a:lnTo>
                    <a:pt x="106" y="510"/>
                  </a:lnTo>
                  <a:lnTo>
                    <a:pt x="106" y="514"/>
                  </a:lnTo>
                  <a:lnTo>
                    <a:pt x="106" y="516"/>
                  </a:lnTo>
                  <a:lnTo>
                    <a:pt x="106" y="517"/>
                  </a:lnTo>
                  <a:lnTo>
                    <a:pt x="98" y="517"/>
                  </a:lnTo>
                  <a:lnTo>
                    <a:pt x="92" y="517"/>
                  </a:lnTo>
                  <a:lnTo>
                    <a:pt x="90" y="517"/>
                  </a:lnTo>
                  <a:lnTo>
                    <a:pt x="90" y="517"/>
                  </a:lnTo>
                  <a:lnTo>
                    <a:pt x="71" y="516"/>
                  </a:lnTo>
                  <a:lnTo>
                    <a:pt x="54" y="510"/>
                  </a:lnTo>
                  <a:lnTo>
                    <a:pt x="38" y="500"/>
                  </a:lnTo>
                  <a:lnTo>
                    <a:pt x="25" y="489"/>
                  </a:lnTo>
                  <a:lnTo>
                    <a:pt x="15" y="475"/>
                  </a:lnTo>
                  <a:lnTo>
                    <a:pt x="6" y="460"/>
                  </a:lnTo>
                  <a:lnTo>
                    <a:pt x="0" y="442"/>
                  </a:lnTo>
                  <a:lnTo>
                    <a:pt x="0" y="423"/>
                  </a:lnTo>
                  <a:lnTo>
                    <a:pt x="0" y="392"/>
                  </a:lnTo>
                  <a:lnTo>
                    <a:pt x="0" y="365"/>
                  </a:lnTo>
                  <a:lnTo>
                    <a:pt x="0" y="313"/>
                  </a:lnTo>
                  <a:lnTo>
                    <a:pt x="0" y="269"/>
                  </a:lnTo>
                  <a:lnTo>
                    <a:pt x="0" y="233"/>
                  </a:lnTo>
                  <a:lnTo>
                    <a:pt x="0" y="200"/>
                  </a:lnTo>
                  <a:lnTo>
                    <a:pt x="0" y="173"/>
                  </a:lnTo>
                  <a:lnTo>
                    <a:pt x="0" y="152"/>
                  </a:lnTo>
                  <a:lnTo>
                    <a:pt x="0" y="134"/>
                  </a:lnTo>
                  <a:lnTo>
                    <a:pt x="0" y="121"/>
                  </a:lnTo>
                  <a:lnTo>
                    <a:pt x="0" y="109"/>
                  </a:lnTo>
                  <a:lnTo>
                    <a:pt x="0" y="104"/>
                  </a:lnTo>
                  <a:lnTo>
                    <a:pt x="0" y="98"/>
                  </a:lnTo>
                  <a:lnTo>
                    <a:pt x="0" y="96"/>
                  </a:lnTo>
                  <a:lnTo>
                    <a:pt x="0" y="94"/>
                  </a:lnTo>
                  <a:lnTo>
                    <a:pt x="0" y="92"/>
                  </a:lnTo>
                  <a:lnTo>
                    <a:pt x="0" y="75"/>
                  </a:lnTo>
                  <a:lnTo>
                    <a:pt x="6" y="57"/>
                  </a:lnTo>
                  <a:lnTo>
                    <a:pt x="15" y="40"/>
                  </a:lnTo>
                  <a:lnTo>
                    <a:pt x="25" y="27"/>
                  </a:lnTo>
                  <a:lnTo>
                    <a:pt x="38" y="15"/>
                  </a:lnTo>
                  <a:lnTo>
                    <a:pt x="54" y="6"/>
                  </a:lnTo>
                  <a:lnTo>
                    <a:pt x="71" y="2"/>
                  </a:lnTo>
                  <a:lnTo>
                    <a:pt x="90" y="0"/>
                  </a:lnTo>
                  <a:lnTo>
                    <a:pt x="144" y="0"/>
                  </a:lnTo>
                  <a:lnTo>
                    <a:pt x="194" y="0"/>
                  </a:lnTo>
                  <a:lnTo>
                    <a:pt x="242" y="0"/>
                  </a:lnTo>
                  <a:lnTo>
                    <a:pt x="286" y="0"/>
                  </a:lnTo>
                  <a:lnTo>
                    <a:pt x="327" y="0"/>
                  </a:lnTo>
                  <a:lnTo>
                    <a:pt x="365" y="0"/>
                  </a:lnTo>
                  <a:lnTo>
                    <a:pt x="400" y="0"/>
                  </a:lnTo>
                  <a:lnTo>
                    <a:pt x="432" y="0"/>
                  </a:lnTo>
                  <a:lnTo>
                    <a:pt x="463" y="0"/>
                  </a:lnTo>
                  <a:lnTo>
                    <a:pt x="490" y="0"/>
                  </a:lnTo>
                  <a:lnTo>
                    <a:pt x="515" y="0"/>
                  </a:lnTo>
                  <a:lnTo>
                    <a:pt x="538" y="0"/>
                  </a:lnTo>
                  <a:lnTo>
                    <a:pt x="559" y="0"/>
                  </a:lnTo>
                  <a:lnTo>
                    <a:pt x="578" y="0"/>
                  </a:lnTo>
                  <a:lnTo>
                    <a:pt x="594" y="0"/>
                  </a:lnTo>
                  <a:lnTo>
                    <a:pt x="609" y="0"/>
                  </a:lnTo>
                  <a:lnTo>
                    <a:pt x="634" y="0"/>
                  </a:lnTo>
                  <a:lnTo>
                    <a:pt x="651" y="0"/>
                  </a:lnTo>
                  <a:lnTo>
                    <a:pt x="665" y="0"/>
                  </a:lnTo>
                  <a:lnTo>
                    <a:pt x="674" y="0"/>
                  </a:lnTo>
                  <a:lnTo>
                    <a:pt x="678" y="0"/>
                  </a:lnTo>
                  <a:lnTo>
                    <a:pt x="682" y="0"/>
                  </a:lnTo>
                  <a:lnTo>
                    <a:pt x="682" y="0"/>
                  </a:lnTo>
                  <a:lnTo>
                    <a:pt x="701" y="2"/>
                  </a:lnTo>
                  <a:lnTo>
                    <a:pt x="719" y="6"/>
                  </a:lnTo>
                  <a:lnTo>
                    <a:pt x="734" y="15"/>
                  </a:lnTo>
                  <a:lnTo>
                    <a:pt x="747" y="27"/>
                  </a:lnTo>
                  <a:lnTo>
                    <a:pt x="759" y="40"/>
                  </a:lnTo>
                  <a:lnTo>
                    <a:pt x="769" y="57"/>
                  </a:lnTo>
                  <a:lnTo>
                    <a:pt x="774" y="75"/>
                  </a:lnTo>
                  <a:lnTo>
                    <a:pt x="776" y="92"/>
                  </a:lnTo>
                  <a:lnTo>
                    <a:pt x="776" y="123"/>
                  </a:lnTo>
                  <a:lnTo>
                    <a:pt x="776" y="152"/>
                  </a:lnTo>
                  <a:lnTo>
                    <a:pt x="776" y="202"/>
                  </a:lnTo>
                  <a:lnTo>
                    <a:pt x="776" y="246"/>
                  </a:lnTo>
                  <a:lnTo>
                    <a:pt x="776" y="283"/>
                  </a:lnTo>
                  <a:lnTo>
                    <a:pt x="776" y="315"/>
                  </a:lnTo>
                  <a:lnTo>
                    <a:pt x="776" y="342"/>
                  </a:lnTo>
                  <a:lnTo>
                    <a:pt x="776" y="364"/>
                  </a:lnTo>
                  <a:lnTo>
                    <a:pt x="776" y="381"/>
                  </a:lnTo>
                  <a:lnTo>
                    <a:pt x="776" y="394"/>
                  </a:lnTo>
                  <a:lnTo>
                    <a:pt x="776" y="406"/>
                  </a:lnTo>
                  <a:lnTo>
                    <a:pt x="776" y="412"/>
                  </a:lnTo>
                  <a:lnTo>
                    <a:pt x="776" y="417"/>
                  </a:lnTo>
                  <a:lnTo>
                    <a:pt x="776" y="421"/>
                  </a:lnTo>
                  <a:lnTo>
                    <a:pt x="776" y="421"/>
                  </a:lnTo>
                  <a:lnTo>
                    <a:pt x="776" y="423"/>
                  </a:lnTo>
                  <a:lnTo>
                    <a:pt x="774" y="442"/>
                  </a:lnTo>
                  <a:lnTo>
                    <a:pt x="769" y="460"/>
                  </a:lnTo>
                  <a:lnTo>
                    <a:pt x="759" y="475"/>
                  </a:lnTo>
                  <a:lnTo>
                    <a:pt x="747" y="489"/>
                  </a:lnTo>
                  <a:lnTo>
                    <a:pt x="734" y="500"/>
                  </a:lnTo>
                  <a:lnTo>
                    <a:pt x="719" y="510"/>
                  </a:lnTo>
                  <a:lnTo>
                    <a:pt x="701" y="516"/>
                  </a:lnTo>
                  <a:lnTo>
                    <a:pt x="682" y="51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grpSp>
    </p:spTree>
    <p:extLst>
      <p:ext uri="{BB962C8B-B14F-4D97-AF65-F5344CB8AC3E}">
        <p14:creationId xmlns:p14="http://schemas.microsoft.com/office/powerpoint/2010/main" val="33131195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765B0C8-2CFC-4D24-8B7D-49D52B360530}"/>
              </a:ext>
            </a:extLst>
          </p:cNvPr>
          <p:cNvSpPr>
            <a:spLocks noGrp="1"/>
          </p:cNvSpPr>
          <p:nvPr>
            <p:ph type="title"/>
          </p:nvPr>
        </p:nvSpPr>
        <p:spPr/>
        <p:txBody>
          <a:bodyPr/>
          <a:lstStyle/>
          <a:p>
            <a:r>
              <a:rPr lang="en-US" dirty="0"/>
              <a:t>What is Microsoft Dynamics?</a:t>
            </a:r>
          </a:p>
        </p:txBody>
      </p:sp>
      <p:pic>
        <p:nvPicPr>
          <p:cNvPr id="3" name="Picture 2">
            <a:extLst>
              <a:ext uri="{FF2B5EF4-FFF2-40B4-BE49-F238E27FC236}">
                <a16:creationId xmlns:a16="http://schemas.microsoft.com/office/drawing/2014/main" id="{CA8369AA-D9BC-4F43-822A-489188E80C30}"/>
              </a:ext>
            </a:extLst>
          </p:cNvPr>
          <p:cNvPicPr>
            <a:picLocks noChangeAspect="1"/>
          </p:cNvPicPr>
          <p:nvPr/>
        </p:nvPicPr>
        <p:blipFill>
          <a:blip r:embed="rId2"/>
          <a:stretch>
            <a:fillRect/>
          </a:stretch>
        </p:blipFill>
        <p:spPr>
          <a:xfrm>
            <a:off x="514350" y="860018"/>
            <a:ext cx="8115300" cy="3702264"/>
          </a:xfrm>
          <a:prstGeom prst="rect">
            <a:avLst/>
          </a:prstGeom>
        </p:spPr>
      </p:pic>
    </p:spTree>
    <p:extLst>
      <p:ext uri="{BB962C8B-B14F-4D97-AF65-F5344CB8AC3E}">
        <p14:creationId xmlns:p14="http://schemas.microsoft.com/office/powerpoint/2010/main" val="10173679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765B0C8-2CFC-4D24-8B7D-49D52B360530}"/>
              </a:ext>
            </a:extLst>
          </p:cNvPr>
          <p:cNvSpPr>
            <a:spLocks noGrp="1"/>
          </p:cNvSpPr>
          <p:nvPr>
            <p:ph type="title"/>
          </p:nvPr>
        </p:nvSpPr>
        <p:spPr/>
        <p:txBody>
          <a:bodyPr/>
          <a:lstStyle/>
          <a:p>
            <a:r>
              <a:rPr lang="en-US" dirty="0"/>
              <a:t>Power Platform Licensing Guide</a:t>
            </a:r>
          </a:p>
        </p:txBody>
      </p:sp>
      <p:pic>
        <p:nvPicPr>
          <p:cNvPr id="3" name="Picture 2">
            <a:extLst>
              <a:ext uri="{FF2B5EF4-FFF2-40B4-BE49-F238E27FC236}">
                <a16:creationId xmlns:a16="http://schemas.microsoft.com/office/drawing/2014/main" id="{051BDE9A-990F-49EC-86D5-BC049895C8F3}"/>
              </a:ext>
            </a:extLst>
          </p:cNvPr>
          <p:cNvPicPr>
            <a:picLocks noChangeAspect="1"/>
          </p:cNvPicPr>
          <p:nvPr/>
        </p:nvPicPr>
        <p:blipFill>
          <a:blip r:embed="rId2"/>
          <a:stretch>
            <a:fillRect/>
          </a:stretch>
        </p:blipFill>
        <p:spPr>
          <a:xfrm>
            <a:off x="2942918" y="723900"/>
            <a:ext cx="3258163" cy="4222750"/>
          </a:xfrm>
          <a:prstGeom prst="rect">
            <a:avLst/>
          </a:prstGeom>
        </p:spPr>
      </p:pic>
    </p:spTree>
    <p:extLst>
      <p:ext uri="{BB962C8B-B14F-4D97-AF65-F5344CB8AC3E}">
        <p14:creationId xmlns:p14="http://schemas.microsoft.com/office/powerpoint/2010/main" val="8953077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765B0C8-2CFC-4D24-8B7D-49D52B360530}"/>
              </a:ext>
            </a:extLst>
          </p:cNvPr>
          <p:cNvSpPr>
            <a:spLocks noGrp="1"/>
          </p:cNvSpPr>
          <p:nvPr>
            <p:ph type="title"/>
          </p:nvPr>
        </p:nvSpPr>
        <p:spPr/>
        <p:txBody>
          <a:bodyPr/>
          <a:lstStyle/>
          <a:p>
            <a:r>
              <a:rPr lang="en-US" dirty="0"/>
              <a:t>Power Platform Licensing</a:t>
            </a:r>
          </a:p>
        </p:txBody>
      </p:sp>
      <p:grpSp>
        <p:nvGrpSpPr>
          <p:cNvPr id="3" name="Group 2">
            <a:extLst>
              <a:ext uri="{FF2B5EF4-FFF2-40B4-BE49-F238E27FC236}">
                <a16:creationId xmlns:a16="http://schemas.microsoft.com/office/drawing/2014/main" id="{701C90EF-38B8-41B5-AA15-189666809945}"/>
              </a:ext>
            </a:extLst>
          </p:cNvPr>
          <p:cNvGrpSpPr/>
          <p:nvPr/>
        </p:nvGrpSpPr>
        <p:grpSpPr>
          <a:xfrm>
            <a:off x="503479" y="1500187"/>
            <a:ext cx="1745650" cy="1886828"/>
            <a:chOff x="503479" y="1500187"/>
            <a:chExt cx="1745650" cy="1886828"/>
          </a:xfrm>
        </p:grpSpPr>
        <p:pic>
          <p:nvPicPr>
            <p:cNvPr id="1028" name="Picture 4" descr="Office 365">
              <a:extLst>
                <a:ext uri="{FF2B5EF4-FFF2-40B4-BE49-F238E27FC236}">
                  <a16:creationId xmlns:a16="http://schemas.microsoft.com/office/drawing/2014/main" id="{9BF16E59-4E21-4197-B036-1F8AC762E1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3657" y="1500187"/>
              <a:ext cx="1320176" cy="849313"/>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BE66FFB9-21A0-4D8A-B665-E4275B2D8F42}"/>
                </a:ext>
              </a:extLst>
            </p:cNvPr>
            <p:cNvSpPr txBox="1"/>
            <p:nvPr/>
          </p:nvSpPr>
          <p:spPr>
            <a:xfrm>
              <a:off x="503479" y="2648351"/>
              <a:ext cx="1745650" cy="738664"/>
            </a:xfrm>
            <a:prstGeom prst="rect">
              <a:avLst/>
            </a:prstGeom>
            <a:noFill/>
          </p:spPr>
          <p:txBody>
            <a:bodyPr wrap="square" rtlCol="0">
              <a:spAutoFit/>
            </a:bodyPr>
            <a:lstStyle/>
            <a:p>
              <a:r>
                <a:rPr lang="en-US" sz="1400" dirty="0"/>
                <a:t>Entitlements to extend your M365 solutions</a:t>
              </a:r>
            </a:p>
          </p:txBody>
        </p:sp>
      </p:grpSp>
      <p:grpSp>
        <p:nvGrpSpPr>
          <p:cNvPr id="4" name="Group 3">
            <a:extLst>
              <a:ext uri="{FF2B5EF4-FFF2-40B4-BE49-F238E27FC236}">
                <a16:creationId xmlns:a16="http://schemas.microsoft.com/office/drawing/2014/main" id="{1A581997-6655-4CD2-91A3-CF3971BFFDB2}"/>
              </a:ext>
            </a:extLst>
          </p:cNvPr>
          <p:cNvGrpSpPr/>
          <p:nvPr/>
        </p:nvGrpSpPr>
        <p:grpSpPr>
          <a:xfrm>
            <a:off x="2826350" y="1390421"/>
            <a:ext cx="1745650" cy="1996193"/>
            <a:chOff x="2826350" y="1390421"/>
            <a:chExt cx="1745650" cy="1996193"/>
          </a:xfrm>
        </p:grpSpPr>
        <p:pic>
          <p:nvPicPr>
            <p:cNvPr id="1026" name="Picture 2" descr="Dynamics 365 logo">
              <a:extLst>
                <a:ext uri="{FF2B5EF4-FFF2-40B4-BE49-F238E27FC236}">
                  <a16:creationId xmlns:a16="http://schemas.microsoft.com/office/drawing/2014/main" id="{E9331FEB-0FD9-4843-BCED-395D6B1B06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5513" y="1390421"/>
              <a:ext cx="1100138" cy="1181329"/>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8FF68CFE-3D64-49A1-9EAE-FE3F07DFA22A}"/>
                </a:ext>
              </a:extLst>
            </p:cNvPr>
            <p:cNvSpPr txBox="1"/>
            <p:nvPr/>
          </p:nvSpPr>
          <p:spPr>
            <a:xfrm>
              <a:off x="2826350" y="2647950"/>
              <a:ext cx="1745650" cy="738664"/>
            </a:xfrm>
            <a:prstGeom prst="rect">
              <a:avLst/>
            </a:prstGeom>
            <a:noFill/>
          </p:spPr>
          <p:txBody>
            <a:bodyPr wrap="square" rtlCol="0">
              <a:spAutoFit/>
            </a:bodyPr>
            <a:lstStyle/>
            <a:p>
              <a:r>
                <a:rPr lang="en-US" sz="1400" dirty="0"/>
                <a:t>Entitlements to extend your M365 solutions</a:t>
              </a:r>
            </a:p>
          </p:txBody>
        </p:sp>
      </p:grpSp>
      <p:grpSp>
        <p:nvGrpSpPr>
          <p:cNvPr id="6" name="Group 5">
            <a:extLst>
              <a:ext uri="{FF2B5EF4-FFF2-40B4-BE49-F238E27FC236}">
                <a16:creationId xmlns:a16="http://schemas.microsoft.com/office/drawing/2014/main" id="{A3B75B1B-4DCC-415B-AC07-D86CA11A16D1}"/>
              </a:ext>
            </a:extLst>
          </p:cNvPr>
          <p:cNvGrpSpPr/>
          <p:nvPr/>
        </p:nvGrpSpPr>
        <p:grpSpPr>
          <a:xfrm>
            <a:off x="4875465" y="1522824"/>
            <a:ext cx="1745650" cy="1629296"/>
            <a:chOff x="4875465" y="1522824"/>
            <a:chExt cx="1745650" cy="1629296"/>
          </a:xfrm>
        </p:grpSpPr>
        <p:pic>
          <p:nvPicPr>
            <p:cNvPr id="1030" name="Picture 6">
              <a:extLst>
                <a:ext uri="{FF2B5EF4-FFF2-40B4-BE49-F238E27FC236}">
                  <a16:creationId xmlns:a16="http://schemas.microsoft.com/office/drawing/2014/main" id="{8C2AD8D2-4E9E-44B9-BE22-B0C7EAC9004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27652" y="1522824"/>
              <a:ext cx="841277" cy="91652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7782DF69-8965-48BF-A4B3-DE9B3EE6717D}"/>
                </a:ext>
              </a:extLst>
            </p:cNvPr>
            <p:cNvSpPr txBox="1"/>
            <p:nvPr/>
          </p:nvSpPr>
          <p:spPr>
            <a:xfrm>
              <a:off x="4875465" y="2628900"/>
              <a:ext cx="1745650" cy="523220"/>
            </a:xfrm>
            <a:prstGeom prst="rect">
              <a:avLst/>
            </a:prstGeom>
            <a:noFill/>
          </p:spPr>
          <p:txBody>
            <a:bodyPr wrap="square" rtlCol="0">
              <a:spAutoFit/>
            </a:bodyPr>
            <a:lstStyle/>
            <a:p>
              <a:r>
                <a:rPr lang="en-US" sz="1400" dirty="0"/>
                <a:t>Per user (unlimited apps)</a:t>
              </a:r>
            </a:p>
          </p:txBody>
        </p:sp>
      </p:grpSp>
      <p:grpSp>
        <p:nvGrpSpPr>
          <p:cNvPr id="7" name="Group 6">
            <a:extLst>
              <a:ext uri="{FF2B5EF4-FFF2-40B4-BE49-F238E27FC236}">
                <a16:creationId xmlns:a16="http://schemas.microsoft.com/office/drawing/2014/main" id="{89133B16-76B6-42E5-95BD-5AFC774896A0}"/>
              </a:ext>
            </a:extLst>
          </p:cNvPr>
          <p:cNvGrpSpPr/>
          <p:nvPr/>
        </p:nvGrpSpPr>
        <p:grpSpPr>
          <a:xfrm>
            <a:off x="7229775" y="1582009"/>
            <a:ext cx="1745650" cy="1373718"/>
            <a:chOff x="7229775" y="1582009"/>
            <a:chExt cx="1745650" cy="1373718"/>
          </a:xfrm>
        </p:grpSpPr>
        <p:pic>
          <p:nvPicPr>
            <p:cNvPr id="1034" name="Picture 10">
              <a:extLst>
                <a:ext uri="{FF2B5EF4-FFF2-40B4-BE49-F238E27FC236}">
                  <a16:creationId xmlns:a16="http://schemas.microsoft.com/office/drawing/2014/main" id="{49A7146E-6E1E-4778-9368-B1F9295D468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32793" y="1582009"/>
              <a:ext cx="669807" cy="798152"/>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7EAA66B8-AA9C-4980-8BE9-30362F6BA567}"/>
                </a:ext>
              </a:extLst>
            </p:cNvPr>
            <p:cNvSpPr txBox="1"/>
            <p:nvPr/>
          </p:nvSpPr>
          <p:spPr>
            <a:xfrm>
              <a:off x="7229775" y="2647950"/>
              <a:ext cx="1745650" cy="307777"/>
            </a:xfrm>
            <a:prstGeom prst="rect">
              <a:avLst/>
            </a:prstGeom>
            <a:noFill/>
          </p:spPr>
          <p:txBody>
            <a:bodyPr wrap="square" rtlCol="0">
              <a:spAutoFit/>
            </a:bodyPr>
            <a:lstStyle/>
            <a:p>
              <a:r>
                <a:rPr lang="en-US" sz="1400" dirty="0"/>
                <a:t>Per app/flow</a:t>
              </a:r>
            </a:p>
          </p:txBody>
        </p:sp>
      </p:grpSp>
    </p:spTree>
    <p:extLst>
      <p:ext uri="{BB962C8B-B14F-4D97-AF65-F5344CB8AC3E}">
        <p14:creationId xmlns:p14="http://schemas.microsoft.com/office/powerpoint/2010/main" val="738510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E3DD6C2-9048-4A0C-AF1D-70D6E2926102}"/>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2621721766"/>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Tim Warner</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a:xfrm>
            <a:off x="1413164" y="0"/>
            <a:ext cx="6386148" cy="5143500"/>
          </a:xfrm>
        </p:spPr>
        <p:txBody>
          <a:bodyPr anchor="ctr"/>
          <a:lstStyle/>
          <a:p>
            <a:r>
              <a:rPr lang="en-US" dirty="0"/>
              <a:t>Based in Nashville, TN, US</a:t>
            </a:r>
          </a:p>
          <a:p>
            <a:pPr lvl="1"/>
            <a:r>
              <a:rPr lang="en-US" dirty="0"/>
              <a:t>Central time zone</a:t>
            </a:r>
          </a:p>
          <a:p>
            <a:r>
              <a:rPr lang="en-US" dirty="0"/>
              <a:t>MCT, MVP</a:t>
            </a:r>
          </a:p>
          <a:p>
            <a:r>
              <a:rPr lang="en-US" dirty="0"/>
              <a:t>Twitter: </a:t>
            </a:r>
            <a:r>
              <a:rPr lang="en-US" b="1" dirty="0">
                <a:solidFill>
                  <a:srgbClr val="0070C0"/>
                </a:solidFill>
              </a:rPr>
              <a:t>@TechTrainerTim</a:t>
            </a:r>
          </a:p>
          <a:p>
            <a:r>
              <a:rPr lang="en-US" dirty="0"/>
              <a:t>Badge: </a:t>
            </a:r>
            <a:r>
              <a:rPr lang="en-US" b="1" dirty="0">
                <a:solidFill>
                  <a:srgbClr val="0070C0"/>
                </a:solidFill>
              </a:rPr>
              <a:t>TechTrainerTim.com</a:t>
            </a:r>
          </a:p>
        </p:txBody>
      </p:sp>
      <p:pic>
        <p:nvPicPr>
          <p:cNvPr id="6" name="Picture 5">
            <a:extLst>
              <a:ext uri="{FF2B5EF4-FFF2-40B4-BE49-F238E27FC236}">
                <a16:creationId xmlns:a16="http://schemas.microsoft.com/office/drawing/2014/main" id="{CF436B25-65F8-44BF-8D8B-5573BA73B811}"/>
              </a:ext>
            </a:extLst>
          </p:cNvPr>
          <p:cNvPicPr>
            <a:picLocks noChangeAspect="1"/>
          </p:cNvPicPr>
          <p:nvPr/>
        </p:nvPicPr>
        <p:blipFill>
          <a:blip r:embed="rId3"/>
          <a:stretch>
            <a:fillRect/>
          </a:stretch>
        </p:blipFill>
        <p:spPr>
          <a:xfrm>
            <a:off x="5328218" y="1280966"/>
            <a:ext cx="3358581" cy="2581564"/>
          </a:xfrm>
          <a:prstGeom prst="rect">
            <a:avLst/>
          </a:prstGeom>
          <a:ln w="25400">
            <a:solidFill>
              <a:schemeClr val="tx1"/>
            </a:solidFill>
          </a:ln>
        </p:spPr>
      </p:pic>
      <p:pic>
        <p:nvPicPr>
          <p:cNvPr id="1026" name="Picture 2" descr="Image result for microsoft mvp logo">
            <a:extLst>
              <a:ext uri="{FF2B5EF4-FFF2-40B4-BE49-F238E27FC236}">
                <a16:creationId xmlns:a16="http://schemas.microsoft.com/office/drawing/2014/main" id="{85B2107A-E062-439D-8C3B-70BE3E8D316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6256" y="1881186"/>
            <a:ext cx="828675" cy="1381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2480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3B3EB7-E4F8-46BF-9DFD-3FB8B11C72C5}"/>
              </a:ext>
            </a:extLst>
          </p:cNvPr>
          <p:cNvSpPr>
            <a:spLocks noGrp="1"/>
          </p:cNvSpPr>
          <p:nvPr>
            <p:ph type="title"/>
          </p:nvPr>
        </p:nvSpPr>
        <p:spPr>
          <a:xfrm>
            <a:off x="441198" y="342900"/>
            <a:ext cx="6140578" cy="809625"/>
          </a:xfrm>
        </p:spPr>
        <p:txBody>
          <a:bodyPr/>
          <a:lstStyle/>
          <a:p>
            <a:r>
              <a:rPr lang="en-US" sz="2800" dirty="0"/>
              <a:t>Build and consume solutions for web and mobile with Power Apps</a:t>
            </a:r>
          </a:p>
        </p:txBody>
      </p:sp>
      <p:pic>
        <p:nvPicPr>
          <p:cNvPr id="8" name="Picture 7" descr="Logo of Power Apps">
            <a:extLst>
              <a:ext uri="{FF2B5EF4-FFF2-40B4-BE49-F238E27FC236}">
                <a16:creationId xmlns:a16="http://schemas.microsoft.com/office/drawing/2014/main" id="{816B48E5-393F-4ADF-BD06-143CCD593688}"/>
              </a:ext>
            </a:extLst>
          </p:cNvPr>
          <p:cNvPicPr>
            <a:picLocks noChangeAspect="1"/>
          </p:cNvPicPr>
          <p:nvPr/>
        </p:nvPicPr>
        <p:blipFill>
          <a:blip r:embed="rId3"/>
          <a:stretch>
            <a:fillRect/>
          </a:stretch>
        </p:blipFill>
        <p:spPr>
          <a:xfrm>
            <a:off x="8118873" y="561975"/>
            <a:ext cx="606028" cy="465370"/>
          </a:xfrm>
          <a:prstGeom prst="rect">
            <a:avLst/>
          </a:prstGeom>
        </p:spPr>
      </p:pic>
      <p:sp>
        <p:nvSpPr>
          <p:cNvPr id="23" name="Freeform: Shape 22">
            <a:extLst>
              <a:ext uri="{FF2B5EF4-FFF2-40B4-BE49-F238E27FC236}">
                <a16:creationId xmlns:a16="http://schemas.microsoft.com/office/drawing/2014/main" id="{B92C6CB6-B04E-48FC-8A29-5F08A0A7C6E9}"/>
              </a:ext>
            </a:extLst>
          </p:cNvPr>
          <p:cNvSpPr/>
          <p:nvPr/>
        </p:nvSpPr>
        <p:spPr>
          <a:xfrm>
            <a:off x="441197" y="1314450"/>
            <a:ext cx="2710331" cy="1028700"/>
          </a:xfrm>
          <a:custGeom>
            <a:avLst/>
            <a:gdLst>
              <a:gd name="connsiteX0" fmla="*/ 0 w 1782216"/>
              <a:gd name="connsiteY0" fmla="*/ 0 h 891108"/>
              <a:gd name="connsiteX1" fmla="*/ 1782216 w 1782216"/>
              <a:gd name="connsiteY1" fmla="*/ 0 h 891108"/>
              <a:gd name="connsiteX2" fmla="*/ 1782216 w 1782216"/>
              <a:gd name="connsiteY2" fmla="*/ 891108 h 891108"/>
              <a:gd name="connsiteX3" fmla="*/ 0 w 1782216"/>
              <a:gd name="connsiteY3" fmla="*/ 891108 h 891108"/>
              <a:gd name="connsiteX4" fmla="*/ 0 w 1782216"/>
              <a:gd name="connsiteY4" fmla="*/ 0 h 8911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2216" h="891108">
                <a:moveTo>
                  <a:pt x="0" y="0"/>
                </a:moveTo>
                <a:lnTo>
                  <a:pt x="1782216" y="0"/>
                </a:lnTo>
                <a:lnTo>
                  <a:pt x="1782216" y="891108"/>
                </a:lnTo>
                <a:lnTo>
                  <a:pt x="0" y="891108"/>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defTabSz="366713">
              <a:spcBef>
                <a:spcPct val="0"/>
              </a:spcBef>
              <a:spcAft>
                <a:spcPct val="35000"/>
              </a:spcAft>
            </a:pPr>
            <a:r>
              <a:rPr lang="en-US" sz="1350" dirty="0">
                <a:solidFill>
                  <a:schemeClr val="tx1"/>
                </a:solidFill>
              </a:rPr>
              <a:t>Build highly customized task- and role-based canvas apps with data from one or multiple sources</a:t>
            </a:r>
            <a:endParaRPr lang="en-IN" sz="1350" dirty="0">
              <a:solidFill>
                <a:schemeClr val="tx1"/>
              </a:solidFill>
            </a:endParaRPr>
          </a:p>
        </p:txBody>
      </p:sp>
      <p:sp>
        <p:nvSpPr>
          <p:cNvPr id="24" name="Freeform: Shape 23">
            <a:extLst>
              <a:ext uri="{FF2B5EF4-FFF2-40B4-BE49-F238E27FC236}">
                <a16:creationId xmlns:a16="http://schemas.microsoft.com/office/drawing/2014/main" id="{A04BF1F9-7A37-4C8B-B113-E04A4FDEE42A}"/>
              </a:ext>
            </a:extLst>
          </p:cNvPr>
          <p:cNvSpPr/>
          <p:nvPr/>
        </p:nvSpPr>
        <p:spPr>
          <a:xfrm>
            <a:off x="3218954" y="1314450"/>
            <a:ext cx="2710331" cy="1028700"/>
          </a:xfrm>
          <a:custGeom>
            <a:avLst/>
            <a:gdLst>
              <a:gd name="connsiteX0" fmla="*/ 0 w 1782216"/>
              <a:gd name="connsiteY0" fmla="*/ 0 h 891108"/>
              <a:gd name="connsiteX1" fmla="*/ 1782216 w 1782216"/>
              <a:gd name="connsiteY1" fmla="*/ 0 h 891108"/>
              <a:gd name="connsiteX2" fmla="*/ 1782216 w 1782216"/>
              <a:gd name="connsiteY2" fmla="*/ 891108 h 891108"/>
              <a:gd name="connsiteX3" fmla="*/ 0 w 1782216"/>
              <a:gd name="connsiteY3" fmla="*/ 891108 h 891108"/>
              <a:gd name="connsiteX4" fmla="*/ 0 w 1782216"/>
              <a:gd name="connsiteY4" fmla="*/ 0 h 8911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2216" h="891108">
                <a:moveTo>
                  <a:pt x="0" y="0"/>
                </a:moveTo>
                <a:lnTo>
                  <a:pt x="1782216" y="0"/>
                </a:lnTo>
                <a:lnTo>
                  <a:pt x="1782216" y="891108"/>
                </a:lnTo>
                <a:lnTo>
                  <a:pt x="0" y="891108"/>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defTabSz="366713">
              <a:spcBef>
                <a:spcPct val="0"/>
              </a:spcBef>
              <a:spcAft>
                <a:spcPct val="35000"/>
              </a:spcAft>
            </a:pPr>
            <a:r>
              <a:rPr lang="en-US" sz="1350">
                <a:solidFill>
                  <a:schemeClr val="tx1"/>
                </a:solidFill>
              </a:rPr>
              <a:t>Generate immersive model-driven apps, starting from your data model and business processes</a:t>
            </a:r>
            <a:endParaRPr lang="en-IN" sz="1350">
              <a:solidFill>
                <a:schemeClr val="tx1"/>
              </a:solidFill>
            </a:endParaRPr>
          </a:p>
        </p:txBody>
      </p:sp>
      <p:sp>
        <p:nvSpPr>
          <p:cNvPr id="25" name="Freeform: Shape 24">
            <a:extLst>
              <a:ext uri="{FF2B5EF4-FFF2-40B4-BE49-F238E27FC236}">
                <a16:creationId xmlns:a16="http://schemas.microsoft.com/office/drawing/2014/main" id="{DF81EC93-D8B1-4612-8939-ED766A23E8C5}"/>
              </a:ext>
            </a:extLst>
          </p:cNvPr>
          <p:cNvSpPr/>
          <p:nvPr/>
        </p:nvSpPr>
        <p:spPr>
          <a:xfrm>
            <a:off x="5996710" y="1314450"/>
            <a:ext cx="2710331" cy="1028700"/>
          </a:xfrm>
          <a:custGeom>
            <a:avLst/>
            <a:gdLst>
              <a:gd name="connsiteX0" fmla="*/ 0 w 1782216"/>
              <a:gd name="connsiteY0" fmla="*/ 0 h 891108"/>
              <a:gd name="connsiteX1" fmla="*/ 1782216 w 1782216"/>
              <a:gd name="connsiteY1" fmla="*/ 0 h 891108"/>
              <a:gd name="connsiteX2" fmla="*/ 1782216 w 1782216"/>
              <a:gd name="connsiteY2" fmla="*/ 891108 h 891108"/>
              <a:gd name="connsiteX3" fmla="*/ 0 w 1782216"/>
              <a:gd name="connsiteY3" fmla="*/ 891108 h 891108"/>
              <a:gd name="connsiteX4" fmla="*/ 0 w 1782216"/>
              <a:gd name="connsiteY4" fmla="*/ 0 h 8911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2216" h="891108">
                <a:moveTo>
                  <a:pt x="0" y="0"/>
                </a:moveTo>
                <a:lnTo>
                  <a:pt x="1782216" y="0"/>
                </a:lnTo>
                <a:lnTo>
                  <a:pt x="1782216" y="891108"/>
                </a:lnTo>
                <a:lnTo>
                  <a:pt x="0" y="891108"/>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defTabSz="366713">
              <a:spcBef>
                <a:spcPct val="0"/>
              </a:spcBef>
              <a:spcAft>
                <a:spcPct val="35000"/>
              </a:spcAft>
            </a:pPr>
            <a:r>
              <a:rPr lang="en-US" sz="1350" dirty="0">
                <a:solidFill>
                  <a:schemeClr val="tx1"/>
                </a:solidFill>
              </a:rPr>
              <a:t>Consume fully accessible apps across web and mobile, embedded or standalone, </a:t>
            </a:r>
            <a:br>
              <a:rPr lang="en-US" sz="1350" dirty="0">
                <a:solidFill>
                  <a:schemeClr val="tx1"/>
                </a:solidFill>
              </a:rPr>
            </a:br>
            <a:r>
              <a:rPr lang="en-US" sz="1350" dirty="0">
                <a:solidFill>
                  <a:schemeClr val="tx1"/>
                </a:solidFill>
              </a:rPr>
              <a:t>on any device</a:t>
            </a:r>
            <a:endParaRPr lang="en-IN" sz="1350" dirty="0">
              <a:solidFill>
                <a:schemeClr val="tx1"/>
              </a:solidFill>
            </a:endParaRPr>
          </a:p>
        </p:txBody>
      </p:sp>
      <p:pic>
        <p:nvPicPr>
          <p:cNvPr id="19" name="Picture 18" descr="A screenshot of a computer screen, tablet and a mobile phone">
            <a:extLst>
              <a:ext uri="{FF2B5EF4-FFF2-40B4-BE49-F238E27FC236}">
                <a16:creationId xmlns:a16="http://schemas.microsoft.com/office/drawing/2014/main" id="{89001AFE-7533-4349-9589-9472A0784CC2}"/>
              </a:ext>
            </a:extLst>
          </p:cNvPr>
          <p:cNvPicPr>
            <a:picLocks noChangeAspect="1"/>
          </p:cNvPicPr>
          <p:nvPr/>
        </p:nvPicPr>
        <p:blipFill rotWithShape="1">
          <a:blip r:embed="rId4"/>
          <a:srcRect l="-6439" r="-5295"/>
          <a:stretch/>
        </p:blipFill>
        <p:spPr>
          <a:xfrm>
            <a:off x="460248" y="2425564"/>
            <a:ext cx="8236078" cy="2487482"/>
          </a:xfrm>
          <a:prstGeom prst="rect">
            <a:avLst/>
          </a:prstGeom>
          <a:ln w="19050">
            <a:solidFill>
              <a:schemeClr val="accent3"/>
            </a:solidFill>
          </a:ln>
        </p:spPr>
      </p:pic>
    </p:spTree>
    <p:extLst>
      <p:ext uri="{BB962C8B-B14F-4D97-AF65-F5344CB8AC3E}">
        <p14:creationId xmlns:p14="http://schemas.microsoft.com/office/powerpoint/2010/main" val="3479368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3B3EB7-E4F8-46BF-9DFD-3FB8B11C72C5}"/>
              </a:ext>
            </a:extLst>
          </p:cNvPr>
          <p:cNvSpPr>
            <a:spLocks noGrp="1"/>
          </p:cNvSpPr>
          <p:nvPr>
            <p:ph type="title"/>
          </p:nvPr>
        </p:nvSpPr>
        <p:spPr>
          <a:xfrm>
            <a:off x="441197" y="342900"/>
            <a:ext cx="6137910" cy="857250"/>
          </a:xfrm>
        </p:spPr>
        <p:txBody>
          <a:bodyPr/>
          <a:lstStyle/>
          <a:p>
            <a:r>
              <a:rPr lang="en-US" sz="2800" dirty="0"/>
              <a:t>Automate and integrate business processes with Power Automate</a:t>
            </a:r>
          </a:p>
        </p:txBody>
      </p:sp>
      <p:pic>
        <p:nvPicPr>
          <p:cNvPr id="10" name="Picture 9" descr="Logo of Power Automate">
            <a:extLst>
              <a:ext uri="{FF2B5EF4-FFF2-40B4-BE49-F238E27FC236}">
                <a16:creationId xmlns:a16="http://schemas.microsoft.com/office/drawing/2014/main" id="{8670673D-67CD-46E1-A71E-547ACAD05F39}"/>
              </a:ext>
            </a:extLst>
          </p:cNvPr>
          <p:cNvPicPr>
            <a:picLocks noChangeAspect="1"/>
          </p:cNvPicPr>
          <p:nvPr/>
        </p:nvPicPr>
        <p:blipFill>
          <a:blip r:embed="rId3"/>
          <a:stretch>
            <a:fillRect/>
          </a:stretch>
        </p:blipFill>
        <p:spPr>
          <a:xfrm>
            <a:off x="8127769" y="561975"/>
            <a:ext cx="602279" cy="457802"/>
          </a:xfrm>
          <a:prstGeom prst="rect">
            <a:avLst/>
          </a:prstGeom>
        </p:spPr>
      </p:pic>
      <p:sp>
        <p:nvSpPr>
          <p:cNvPr id="26" name="Rectangle 25">
            <a:extLst>
              <a:ext uri="{FF2B5EF4-FFF2-40B4-BE49-F238E27FC236}">
                <a16:creationId xmlns:a16="http://schemas.microsoft.com/office/drawing/2014/main" id="{8623D214-32B9-4A91-BA81-8F751B72FC5F}"/>
              </a:ext>
            </a:extLst>
          </p:cNvPr>
          <p:cNvSpPr/>
          <p:nvPr/>
        </p:nvSpPr>
        <p:spPr>
          <a:xfrm>
            <a:off x="441197" y="1324843"/>
            <a:ext cx="3029367" cy="784115"/>
          </a:xfrm>
          <a:prstGeom prst="rect">
            <a:avLst/>
          </a:prstGeom>
          <a:solidFill>
            <a:schemeClr val="bg1">
              <a:lumMod val="95000"/>
            </a:schemeClr>
          </a:solidFill>
          <a:ln w="1905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t" anchorCtr="0">
            <a:noAutofit/>
          </a:bodyPr>
          <a:lstStyle/>
          <a:p>
            <a:pPr defTabSz="366713">
              <a:spcBef>
                <a:spcPct val="0"/>
              </a:spcBef>
              <a:spcAft>
                <a:spcPts val="900"/>
              </a:spcAft>
            </a:pPr>
            <a:r>
              <a:rPr lang="en-US" sz="1350">
                <a:solidFill>
                  <a:schemeClr val="tx1"/>
                </a:solidFill>
              </a:rPr>
              <a:t>Automate and model business processes across your apps and services</a:t>
            </a:r>
            <a:endParaRPr lang="en-IN" sz="1350">
              <a:solidFill>
                <a:schemeClr val="tx1"/>
              </a:solidFill>
            </a:endParaRPr>
          </a:p>
        </p:txBody>
      </p:sp>
      <p:sp>
        <p:nvSpPr>
          <p:cNvPr id="27" name="Rectangle 26">
            <a:extLst>
              <a:ext uri="{FF2B5EF4-FFF2-40B4-BE49-F238E27FC236}">
                <a16:creationId xmlns:a16="http://schemas.microsoft.com/office/drawing/2014/main" id="{9C78DDF9-4865-43B3-AEFF-F756F9ED8576}"/>
              </a:ext>
            </a:extLst>
          </p:cNvPr>
          <p:cNvSpPr/>
          <p:nvPr/>
        </p:nvSpPr>
        <p:spPr>
          <a:xfrm>
            <a:off x="441197" y="2208204"/>
            <a:ext cx="3029367" cy="784115"/>
          </a:xfrm>
          <a:prstGeom prst="rect">
            <a:avLst/>
          </a:prstGeom>
          <a:solidFill>
            <a:schemeClr val="bg1">
              <a:lumMod val="95000"/>
            </a:schemeClr>
          </a:solidFill>
          <a:ln w="1905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t" anchorCtr="0">
            <a:noAutofit/>
          </a:bodyPr>
          <a:lstStyle/>
          <a:p>
            <a:pPr defTabSz="366713">
              <a:spcBef>
                <a:spcPct val="0"/>
              </a:spcBef>
              <a:spcAft>
                <a:spcPts val="900"/>
              </a:spcAft>
            </a:pPr>
            <a:r>
              <a:rPr lang="en-US" sz="1350">
                <a:solidFill>
                  <a:schemeClr val="tx1"/>
                </a:solidFill>
              </a:rPr>
              <a:t>From simple automations to advanced scenarios with branches, loops, and more</a:t>
            </a:r>
            <a:endParaRPr lang="en-IN" sz="1350">
              <a:solidFill>
                <a:schemeClr val="tx1"/>
              </a:solidFill>
            </a:endParaRPr>
          </a:p>
        </p:txBody>
      </p:sp>
      <p:sp>
        <p:nvSpPr>
          <p:cNvPr id="28" name="Rectangle 27">
            <a:extLst>
              <a:ext uri="{FF2B5EF4-FFF2-40B4-BE49-F238E27FC236}">
                <a16:creationId xmlns:a16="http://schemas.microsoft.com/office/drawing/2014/main" id="{DE65E6B9-4BCB-454E-9333-1B0728976708}"/>
              </a:ext>
            </a:extLst>
          </p:cNvPr>
          <p:cNvSpPr/>
          <p:nvPr/>
        </p:nvSpPr>
        <p:spPr>
          <a:xfrm>
            <a:off x="441197" y="3091564"/>
            <a:ext cx="3029367" cy="784115"/>
          </a:xfrm>
          <a:prstGeom prst="rect">
            <a:avLst/>
          </a:prstGeom>
          <a:solidFill>
            <a:schemeClr val="bg1">
              <a:lumMod val="95000"/>
            </a:schemeClr>
          </a:solidFill>
          <a:ln w="1905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t" anchorCtr="0">
            <a:noAutofit/>
          </a:bodyPr>
          <a:lstStyle/>
          <a:p>
            <a:pPr defTabSz="366713">
              <a:spcBef>
                <a:spcPct val="0"/>
              </a:spcBef>
              <a:spcAft>
                <a:spcPts val="900"/>
              </a:spcAft>
            </a:pPr>
            <a:r>
              <a:rPr lang="en-US" sz="1350" dirty="0">
                <a:solidFill>
                  <a:schemeClr val="tx1"/>
                </a:solidFill>
              </a:rPr>
              <a:t>Trigger actions, grant approvals, </a:t>
            </a:r>
            <a:br>
              <a:rPr lang="en-US" sz="1350" dirty="0">
                <a:solidFill>
                  <a:schemeClr val="tx1"/>
                </a:solidFill>
              </a:rPr>
            </a:br>
            <a:r>
              <a:rPr lang="en-US" sz="1350" dirty="0">
                <a:solidFill>
                  <a:schemeClr val="tx1"/>
                </a:solidFill>
              </a:rPr>
              <a:t>and get notifications right where </a:t>
            </a:r>
            <a:br>
              <a:rPr lang="en-US" sz="1350" dirty="0">
                <a:solidFill>
                  <a:schemeClr val="tx1"/>
                </a:solidFill>
              </a:rPr>
            </a:br>
            <a:r>
              <a:rPr lang="en-US" sz="1350" dirty="0">
                <a:solidFill>
                  <a:schemeClr val="tx1"/>
                </a:solidFill>
              </a:rPr>
              <a:t>you work</a:t>
            </a:r>
            <a:endParaRPr lang="en-IN" sz="1350" dirty="0">
              <a:solidFill>
                <a:schemeClr val="tx1"/>
              </a:solidFill>
            </a:endParaRPr>
          </a:p>
        </p:txBody>
      </p:sp>
      <p:sp>
        <p:nvSpPr>
          <p:cNvPr id="29" name="Rectangle 28">
            <a:extLst>
              <a:ext uri="{FF2B5EF4-FFF2-40B4-BE49-F238E27FC236}">
                <a16:creationId xmlns:a16="http://schemas.microsoft.com/office/drawing/2014/main" id="{CA02DC20-A95D-41EB-9846-51B9A0B46EE5}"/>
              </a:ext>
            </a:extLst>
          </p:cNvPr>
          <p:cNvSpPr/>
          <p:nvPr/>
        </p:nvSpPr>
        <p:spPr>
          <a:xfrm>
            <a:off x="441197" y="3974924"/>
            <a:ext cx="3029367" cy="784115"/>
          </a:xfrm>
          <a:prstGeom prst="rect">
            <a:avLst/>
          </a:prstGeom>
          <a:solidFill>
            <a:schemeClr val="bg1">
              <a:lumMod val="95000"/>
            </a:schemeClr>
          </a:solidFill>
          <a:ln w="1905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t" anchorCtr="0">
            <a:noAutofit/>
          </a:bodyPr>
          <a:lstStyle/>
          <a:p>
            <a:pPr defTabSz="366713">
              <a:spcBef>
                <a:spcPct val="0"/>
              </a:spcBef>
              <a:spcAft>
                <a:spcPts val="900"/>
              </a:spcAft>
            </a:pPr>
            <a:r>
              <a:rPr lang="en-US" sz="1350">
                <a:solidFill>
                  <a:schemeClr val="tx1"/>
                </a:solidFill>
              </a:rPr>
              <a:t>Automate legacy, on-prem and cloud-based applications and services</a:t>
            </a:r>
            <a:endParaRPr lang="en-IN" sz="1350">
              <a:solidFill>
                <a:schemeClr val="tx1"/>
              </a:solidFill>
            </a:endParaRPr>
          </a:p>
        </p:txBody>
      </p:sp>
      <p:pic>
        <p:nvPicPr>
          <p:cNvPr id="23" name="Picture 22" descr="Screenshot of the website of Power Automate">
            <a:extLst>
              <a:ext uri="{FF2B5EF4-FFF2-40B4-BE49-F238E27FC236}">
                <a16:creationId xmlns:a16="http://schemas.microsoft.com/office/drawing/2014/main" id="{F79009AA-529F-49B4-B613-7366D6AA5F76}"/>
              </a:ext>
            </a:extLst>
          </p:cNvPr>
          <p:cNvPicPr>
            <a:picLocks noChangeAspect="1"/>
          </p:cNvPicPr>
          <p:nvPr/>
        </p:nvPicPr>
        <p:blipFill>
          <a:blip r:embed="rId4"/>
          <a:stretch>
            <a:fillRect/>
          </a:stretch>
        </p:blipFill>
        <p:spPr>
          <a:xfrm>
            <a:off x="3571350" y="1324843"/>
            <a:ext cx="5137916" cy="3434196"/>
          </a:xfrm>
          <a:prstGeom prst="rect">
            <a:avLst/>
          </a:prstGeom>
          <a:ln w="19050">
            <a:solidFill>
              <a:schemeClr val="accent2"/>
            </a:solidFill>
          </a:ln>
        </p:spPr>
      </p:pic>
    </p:spTree>
    <p:extLst>
      <p:ext uri="{BB962C8B-B14F-4D97-AF65-F5344CB8AC3E}">
        <p14:creationId xmlns:p14="http://schemas.microsoft.com/office/powerpoint/2010/main" val="3069539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3B3EB7-E4F8-46BF-9DFD-3FB8B11C72C5}"/>
              </a:ext>
            </a:extLst>
          </p:cNvPr>
          <p:cNvSpPr>
            <a:spLocks noGrp="1"/>
          </p:cNvSpPr>
          <p:nvPr>
            <p:ph type="title"/>
          </p:nvPr>
        </p:nvSpPr>
        <p:spPr>
          <a:xfrm>
            <a:off x="441197" y="342900"/>
            <a:ext cx="6137910" cy="885825"/>
          </a:xfrm>
        </p:spPr>
        <p:txBody>
          <a:bodyPr/>
          <a:lstStyle/>
          <a:p>
            <a:r>
              <a:rPr lang="en-US" sz="2800" dirty="0"/>
              <a:t>Gain insights from your data regardless of where it lives with Power BI</a:t>
            </a:r>
          </a:p>
        </p:txBody>
      </p:sp>
      <p:pic>
        <p:nvPicPr>
          <p:cNvPr id="7" name="Picture 6" descr="Logo of Power BI">
            <a:extLst>
              <a:ext uri="{FF2B5EF4-FFF2-40B4-BE49-F238E27FC236}">
                <a16:creationId xmlns:a16="http://schemas.microsoft.com/office/drawing/2014/main" id="{0721FFCF-9372-43E1-B8EE-62EA7EBC6CED}"/>
              </a:ext>
            </a:extLst>
          </p:cNvPr>
          <p:cNvPicPr>
            <a:picLocks noChangeAspect="1"/>
          </p:cNvPicPr>
          <p:nvPr/>
        </p:nvPicPr>
        <p:blipFill>
          <a:blip r:embed="rId3"/>
          <a:stretch>
            <a:fillRect/>
          </a:stretch>
        </p:blipFill>
        <p:spPr>
          <a:xfrm>
            <a:off x="8127420" y="561974"/>
            <a:ext cx="602628" cy="459486"/>
          </a:xfrm>
          <a:prstGeom prst="rect">
            <a:avLst/>
          </a:prstGeom>
        </p:spPr>
      </p:pic>
      <p:sp>
        <p:nvSpPr>
          <p:cNvPr id="36" name="Rectangle 35">
            <a:extLst>
              <a:ext uri="{FF2B5EF4-FFF2-40B4-BE49-F238E27FC236}">
                <a16:creationId xmlns:a16="http://schemas.microsoft.com/office/drawing/2014/main" id="{4BC96189-64B5-4B44-B91C-B2446E832482}"/>
              </a:ext>
            </a:extLst>
          </p:cNvPr>
          <p:cNvSpPr/>
          <p:nvPr/>
        </p:nvSpPr>
        <p:spPr>
          <a:xfrm>
            <a:off x="441198" y="1323594"/>
            <a:ext cx="3913633" cy="974886"/>
          </a:xfrm>
          <a:prstGeom prst="rect">
            <a:avLst/>
          </a:prstGeom>
          <a:solidFill>
            <a:schemeClr val="bg1">
              <a:lumMod val="95000"/>
            </a:schemeClr>
          </a:solidFill>
          <a:ln w="1905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defTabSz="366713">
              <a:spcBef>
                <a:spcPct val="0"/>
              </a:spcBef>
              <a:spcAft>
                <a:spcPts val="900"/>
              </a:spcAft>
            </a:pPr>
            <a:r>
              <a:rPr lang="en-US" sz="1650" dirty="0">
                <a:solidFill>
                  <a:schemeClr val="tx1"/>
                </a:solidFill>
              </a:rPr>
              <a:t>Connect to all your data and get a consolidated view across your business through a single pane of glass</a:t>
            </a:r>
            <a:endParaRPr lang="en-IN" sz="1650" dirty="0">
              <a:solidFill>
                <a:schemeClr val="tx1"/>
              </a:solidFill>
            </a:endParaRPr>
          </a:p>
        </p:txBody>
      </p:sp>
      <p:sp>
        <p:nvSpPr>
          <p:cNvPr id="37" name="Rectangle 36">
            <a:extLst>
              <a:ext uri="{FF2B5EF4-FFF2-40B4-BE49-F238E27FC236}">
                <a16:creationId xmlns:a16="http://schemas.microsoft.com/office/drawing/2014/main" id="{B00034AD-45EF-42DA-B066-01D606FEA9B6}"/>
              </a:ext>
            </a:extLst>
          </p:cNvPr>
          <p:cNvSpPr/>
          <p:nvPr/>
        </p:nvSpPr>
        <p:spPr>
          <a:xfrm>
            <a:off x="441198" y="2393080"/>
            <a:ext cx="3913633" cy="1282961"/>
          </a:xfrm>
          <a:prstGeom prst="rect">
            <a:avLst/>
          </a:prstGeom>
          <a:solidFill>
            <a:schemeClr val="bg1">
              <a:lumMod val="95000"/>
            </a:schemeClr>
          </a:solidFill>
          <a:ln w="1905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defTabSz="366713">
              <a:spcBef>
                <a:spcPct val="0"/>
              </a:spcBef>
              <a:spcAft>
                <a:spcPts val="900"/>
              </a:spcAft>
            </a:pPr>
            <a:r>
              <a:rPr lang="en-US" sz="1650" dirty="0">
                <a:solidFill>
                  <a:schemeClr val="tx1"/>
                </a:solidFill>
              </a:rPr>
              <a:t>Create ad-hoc analysis, live dashboards and interactive reports that are easy to consume on the web and across mobile devices</a:t>
            </a:r>
            <a:endParaRPr lang="en-IN" sz="1650" dirty="0">
              <a:solidFill>
                <a:schemeClr val="tx1"/>
              </a:solidFill>
            </a:endParaRPr>
          </a:p>
        </p:txBody>
      </p:sp>
      <p:sp>
        <p:nvSpPr>
          <p:cNvPr id="38" name="Rectangle 37">
            <a:extLst>
              <a:ext uri="{FF2B5EF4-FFF2-40B4-BE49-F238E27FC236}">
                <a16:creationId xmlns:a16="http://schemas.microsoft.com/office/drawing/2014/main" id="{6A1E3FA0-4FAC-49D2-B84C-1E78D9802979}"/>
              </a:ext>
            </a:extLst>
          </p:cNvPr>
          <p:cNvSpPr/>
          <p:nvPr/>
        </p:nvSpPr>
        <p:spPr>
          <a:xfrm>
            <a:off x="441198" y="3784567"/>
            <a:ext cx="3913633" cy="974886"/>
          </a:xfrm>
          <a:prstGeom prst="rect">
            <a:avLst/>
          </a:prstGeom>
          <a:solidFill>
            <a:schemeClr val="bg1">
              <a:lumMod val="95000"/>
            </a:schemeClr>
          </a:solidFill>
          <a:ln w="1905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defTabSz="366713">
              <a:spcBef>
                <a:spcPct val="0"/>
              </a:spcBef>
              <a:spcAft>
                <a:spcPts val="900"/>
              </a:spcAft>
            </a:pPr>
            <a:r>
              <a:rPr lang="en-US" sz="1650" dirty="0">
                <a:solidFill>
                  <a:schemeClr val="tx1"/>
                </a:solidFill>
              </a:rPr>
              <a:t>Build smart apps by infusing insights from your data and drive action with the power of the Power Platform</a:t>
            </a:r>
            <a:endParaRPr lang="en-IN" sz="1650" dirty="0">
              <a:solidFill>
                <a:schemeClr val="tx1"/>
              </a:solidFill>
            </a:endParaRPr>
          </a:p>
        </p:txBody>
      </p:sp>
      <p:sp>
        <p:nvSpPr>
          <p:cNvPr id="9" name="Rectangle 8">
            <a:extLst>
              <a:ext uri="{FF2B5EF4-FFF2-40B4-BE49-F238E27FC236}">
                <a16:creationId xmlns:a16="http://schemas.microsoft.com/office/drawing/2014/main" id="{115BDA50-209A-43FF-A21A-CCD21B11342D}"/>
              </a:ext>
              <a:ext uri="{C183D7F6-B498-43B3-948B-1728B52AA6E4}">
                <adec:decorative xmlns:adec="http://schemas.microsoft.com/office/drawing/2017/decorative" val="1"/>
              </a:ext>
            </a:extLst>
          </p:cNvPr>
          <p:cNvSpPr/>
          <p:nvPr/>
        </p:nvSpPr>
        <p:spPr bwMode="auto">
          <a:xfrm>
            <a:off x="4441372" y="1323594"/>
            <a:ext cx="4257503" cy="3435858"/>
          </a:xfrm>
          <a:prstGeom prst="rect">
            <a:avLst/>
          </a:prstGeom>
          <a:noFill/>
          <a:ln w="19050">
            <a:solidFill>
              <a:schemeClr val="tx2"/>
            </a:solid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IN" sz="1500" dirty="0" err="1">
              <a:solidFill>
                <a:srgbClr val="FFFFFF"/>
              </a:solidFill>
              <a:ea typeface="Segoe UI" pitchFamily="34" charset="0"/>
              <a:cs typeface="Segoe UI" pitchFamily="34" charset="0"/>
            </a:endParaRPr>
          </a:p>
        </p:txBody>
      </p:sp>
      <p:pic>
        <p:nvPicPr>
          <p:cNvPr id="3" name="Picture 2" descr="A touchpad, tablet and a phone with the screen depicting Power BI site">
            <a:extLst>
              <a:ext uri="{FF2B5EF4-FFF2-40B4-BE49-F238E27FC236}">
                <a16:creationId xmlns:a16="http://schemas.microsoft.com/office/drawing/2014/main" id="{7C8B02B1-C14A-4652-B15F-73F15B377B20}"/>
              </a:ext>
            </a:extLst>
          </p:cNvPr>
          <p:cNvPicPr>
            <a:picLocks noChangeAspect="1"/>
          </p:cNvPicPr>
          <p:nvPr/>
        </p:nvPicPr>
        <p:blipFill>
          <a:blip r:embed="rId4"/>
          <a:stretch>
            <a:fillRect/>
          </a:stretch>
        </p:blipFill>
        <p:spPr>
          <a:xfrm>
            <a:off x="4608521" y="1482581"/>
            <a:ext cx="3998214" cy="3179826"/>
          </a:xfrm>
          <a:prstGeom prst="rect">
            <a:avLst/>
          </a:prstGeom>
        </p:spPr>
      </p:pic>
    </p:spTree>
    <p:extLst>
      <p:ext uri="{BB962C8B-B14F-4D97-AF65-F5344CB8AC3E}">
        <p14:creationId xmlns:p14="http://schemas.microsoft.com/office/powerpoint/2010/main" val="631791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3B3EB7-E4F8-46BF-9DFD-3FB8B11C72C5}"/>
              </a:ext>
            </a:extLst>
          </p:cNvPr>
          <p:cNvSpPr>
            <a:spLocks noGrp="1"/>
          </p:cNvSpPr>
          <p:nvPr>
            <p:ph type="title"/>
          </p:nvPr>
        </p:nvSpPr>
        <p:spPr>
          <a:xfrm>
            <a:off x="441197" y="342900"/>
            <a:ext cx="6137910" cy="830997"/>
          </a:xfrm>
        </p:spPr>
        <p:txBody>
          <a:bodyPr/>
          <a:lstStyle/>
          <a:p>
            <a:r>
              <a:rPr lang="en-US" sz="3200" dirty="0"/>
              <a:t>Build powerful chatbots with Power Virtual Agents</a:t>
            </a:r>
          </a:p>
        </p:txBody>
      </p:sp>
      <p:pic>
        <p:nvPicPr>
          <p:cNvPr id="9" name="Picture 8" descr="Logo of Power Virtual Agents">
            <a:extLst>
              <a:ext uri="{FF2B5EF4-FFF2-40B4-BE49-F238E27FC236}">
                <a16:creationId xmlns:a16="http://schemas.microsoft.com/office/drawing/2014/main" id="{D9D30D58-751E-4ABF-9D69-789EBE21453B}"/>
              </a:ext>
            </a:extLst>
          </p:cNvPr>
          <p:cNvPicPr>
            <a:picLocks noChangeAspect="1"/>
          </p:cNvPicPr>
          <p:nvPr/>
        </p:nvPicPr>
        <p:blipFill rotWithShape="1">
          <a:blip r:embed="rId3"/>
          <a:srcRect t="10186" b="10186"/>
          <a:stretch/>
        </p:blipFill>
        <p:spPr>
          <a:xfrm>
            <a:off x="8120524" y="561974"/>
            <a:ext cx="609524" cy="485357"/>
          </a:xfrm>
          <a:prstGeom prst="rect">
            <a:avLst/>
          </a:prstGeom>
        </p:spPr>
      </p:pic>
      <p:sp>
        <p:nvSpPr>
          <p:cNvPr id="25" name="Rectangle 24">
            <a:extLst>
              <a:ext uri="{FF2B5EF4-FFF2-40B4-BE49-F238E27FC236}">
                <a16:creationId xmlns:a16="http://schemas.microsoft.com/office/drawing/2014/main" id="{39EF025A-4A5B-4143-9700-76CC67B4C784}"/>
              </a:ext>
            </a:extLst>
          </p:cNvPr>
          <p:cNvSpPr/>
          <p:nvPr/>
        </p:nvSpPr>
        <p:spPr>
          <a:xfrm>
            <a:off x="441197" y="1411472"/>
            <a:ext cx="2261999" cy="994079"/>
          </a:xfrm>
          <a:prstGeom prst="rect">
            <a:avLst/>
          </a:prstGeom>
          <a:solidFill>
            <a:schemeClr val="bg1">
              <a:lumMod val="95000"/>
            </a:schemeClr>
          </a:solidFill>
          <a:ln w="1905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t" anchorCtr="0">
            <a:noAutofit/>
          </a:bodyPr>
          <a:lstStyle/>
          <a:p>
            <a:pPr defTabSz="366713">
              <a:spcBef>
                <a:spcPct val="0"/>
              </a:spcBef>
              <a:spcAft>
                <a:spcPts val="900"/>
              </a:spcAft>
            </a:pPr>
            <a:r>
              <a:rPr lang="en-US" sz="1050" dirty="0">
                <a:solidFill>
                  <a:schemeClr val="tx1"/>
                </a:solidFill>
              </a:rPr>
              <a:t>Enable subject matter experts to easily create powerful chatbots using a guided, no-code graphical interface—all without the need for data scientists or developers</a:t>
            </a:r>
            <a:endParaRPr lang="en-IN" sz="1050" dirty="0">
              <a:solidFill>
                <a:schemeClr val="tx1"/>
              </a:solidFill>
            </a:endParaRPr>
          </a:p>
        </p:txBody>
      </p:sp>
      <p:sp>
        <p:nvSpPr>
          <p:cNvPr id="26" name="Rectangle 25">
            <a:extLst>
              <a:ext uri="{FF2B5EF4-FFF2-40B4-BE49-F238E27FC236}">
                <a16:creationId xmlns:a16="http://schemas.microsoft.com/office/drawing/2014/main" id="{0027EDC2-F867-4735-93BE-2B151FA1425E}"/>
              </a:ext>
            </a:extLst>
          </p:cNvPr>
          <p:cNvSpPr/>
          <p:nvPr/>
        </p:nvSpPr>
        <p:spPr>
          <a:xfrm>
            <a:off x="441197" y="2502417"/>
            <a:ext cx="2261999" cy="1080709"/>
          </a:xfrm>
          <a:prstGeom prst="rect">
            <a:avLst/>
          </a:prstGeom>
          <a:solidFill>
            <a:schemeClr val="bg1">
              <a:lumMod val="95000"/>
            </a:schemeClr>
          </a:solidFill>
          <a:ln w="1905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t" anchorCtr="0">
            <a:noAutofit/>
          </a:bodyPr>
          <a:lstStyle/>
          <a:p>
            <a:pPr defTabSz="366713">
              <a:spcBef>
                <a:spcPct val="0"/>
              </a:spcBef>
              <a:spcAft>
                <a:spcPts val="900"/>
              </a:spcAft>
            </a:pPr>
            <a:r>
              <a:rPr lang="en-US" sz="1050" dirty="0">
                <a:solidFill>
                  <a:schemeClr val="tx1"/>
                </a:solidFill>
              </a:rPr>
              <a:t>Enable the virtual agent to act on the customer’s behalf. Easily integrate your virtual agent with hundreds of services and systems out of the box or create custom workflows</a:t>
            </a:r>
            <a:endParaRPr lang="en-IN" sz="1050" dirty="0">
              <a:solidFill>
                <a:schemeClr val="tx1"/>
              </a:solidFill>
            </a:endParaRPr>
          </a:p>
        </p:txBody>
      </p:sp>
      <p:sp>
        <p:nvSpPr>
          <p:cNvPr id="27" name="Rectangle 26">
            <a:extLst>
              <a:ext uri="{FF2B5EF4-FFF2-40B4-BE49-F238E27FC236}">
                <a16:creationId xmlns:a16="http://schemas.microsoft.com/office/drawing/2014/main" id="{DEDFF749-0A6A-40DC-A006-EDA4AD6FB887}"/>
              </a:ext>
            </a:extLst>
          </p:cNvPr>
          <p:cNvSpPr/>
          <p:nvPr/>
        </p:nvSpPr>
        <p:spPr>
          <a:xfrm>
            <a:off x="441197" y="3679991"/>
            <a:ext cx="2261999" cy="1080709"/>
          </a:xfrm>
          <a:prstGeom prst="rect">
            <a:avLst/>
          </a:prstGeom>
          <a:solidFill>
            <a:schemeClr val="bg1">
              <a:lumMod val="95000"/>
            </a:schemeClr>
          </a:solidFill>
          <a:ln w="1905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t" anchorCtr="0">
            <a:noAutofit/>
          </a:bodyPr>
          <a:lstStyle/>
          <a:p>
            <a:pPr defTabSz="366713">
              <a:spcBef>
                <a:spcPct val="0"/>
              </a:spcBef>
              <a:spcAft>
                <a:spcPts val="900"/>
              </a:spcAft>
            </a:pPr>
            <a:r>
              <a:rPr lang="en-US" sz="1050" dirty="0">
                <a:solidFill>
                  <a:schemeClr val="tx1"/>
                </a:solidFill>
              </a:rPr>
              <a:t>Keep an eye on how your virtual agent is performing by using conversational metrics and dashboards. Get in-depth AI-driven insights to improve bot performance</a:t>
            </a:r>
            <a:endParaRPr lang="en-IN" sz="1050" dirty="0">
              <a:solidFill>
                <a:schemeClr val="tx1"/>
              </a:solidFill>
            </a:endParaRPr>
          </a:p>
        </p:txBody>
      </p:sp>
      <p:pic>
        <p:nvPicPr>
          <p:cNvPr id="22" name="Picture 21" descr="Screenshot of a Power Virtual Agents Site">
            <a:extLst>
              <a:ext uri="{FF2B5EF4-FFF2-40B4-BE49-F238E27FC236}">
                <a16:creationId xmlns:a16="http://schemas.microsoft.com/office/drawing/2014/main" id="{93239943-AAEB-45C0-ADB0-F3B3450E1A5E}"/>
              </a:ext>
            </a:extLst>
          </p:cNvPr>
          <p:cNvPicPr>
            <a:picLocks noChangeAspect="1"/>
          </p:cNvPicPr>
          <p:nvPr/>
        </p:nvPicPr>
        <p:blipFill rotWithShape="1">
          <a:blip r:embed="rId4"/>
          <a:srcRect l="-1400" t="-2913" r="-1400" b="-3408"/>
          <a:stretch/>
        </p:blipFill>
        <p:spPr>
          <a:xfrm>
            <a:off x="2804614" y="1324843"/>
            <a:ext cx="5903588" cy="3435858"/>
          </a:xfrm>
          <a:prstGeom prst="rect">
            <a:avLst/>
          </a:prstGeom>
          <a:ln w="19050">
            <a:solidFill>
              <a:schemeClr val="accent4"/>
            </a:solidFill>
          </a:ln>
        </p:spPr>
      </p:pic>
    </p:spTree>
    <p:extLst>
      <p:ext uri="{BB962C8B-B14F-4D97-AF65-F5344CB8AC3E}">
        <p14:creationId xmlns:p14="http://schemas.microsoft.com/office/powerpoint/2010/main" val="2870787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3B3EB7-E4F8-46BF-9DFD-3FB8B11C72C5}"/>
              </a:ext>
            </a:extLst>
          </p:cNvPr>
          <p:cNvSpPr>
            <a:spLocks noGrp="1"/>
          </p:cNvSpPr>
          <p:nvPr>
            <p:ph type="title"/>
          </p:nvPr>
        </p:nvSpPr>
        <p:spPr>
          <a:xfrm>
            <a:off x="441197" y="342900"/>
            <a:ext cx="6137910" cy="415499"/>
          </a:xfrm>
        </p:spPr>
        <p:txBody>
          <a:bodyPr/>
          <a:lstStyle/>
          <a:p>
            <a:r>
              <a:rPr lang="en-US" sz="3200" dirty="0"/>
              <a:t>Put all your data to work with Dataverse</a:t>
            </a:r>
          </a:p>
        </p:txBody>
      </p:sp>
      <p:pic>
        <p:nvPicPr>
          <p:cNvPr id="22" name="Graphic 1245" descr="Logo of Common Data Service">
            <a:extLst>
              <a:ext uri="{FF2B5EF4-FFF2-40B4-BE49-F238E27FC236}">
                <a16:creationId xmlns:a16="http://schemas.microsoft.com/office/drawing/2014/main" id="{C62A4E39-1CA2-4123-9A87-F3F10519A974}"/>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219890" y="518603"/>
            <a:ext cx="481814" cy="481814"/>
          </a:xfrm>
          <a:prstGeom prst="rect">
            <a:avLst/>
          </a:prstGeom>
        </p:spPr>
      </p:pic>
      <p:sp>
        <p:nvSpPr>
          <p:cNvPr id="6" name="Rectangle 5">
            <a:extLst>
              <a:ext uri="{FF2B5EF4-FFF2-40B4-BE49-F238E27FC236}">
                <a16:creationId xmlns:a16="http://schemas.microsoft.com/office/drawing/2014/main" id="{7A7289C6-F6C0-47B0-9D7D-FB4AA402DFFC}"/>
              </a:ext>
            </a:extLst>
          </p:cNvPr>
          <p:cNvSpPr/>
          <p:nvPr/>
        </p:nvSpPr>
        <p:spPr>
          <a:xfrm>
            <a:off x="441197" y="1324842"/>
            <a:ext cx="2852072" cy="1080709"/>
          </a:xfrm>
          <a:prstGeom prst="rect">
            <a:avLst/>
          </a:prstGeom>
          <a:solidFill>
            <a:schemeClr val="bg1">
              <a:lumMod val="95000"/>
            </a:schemeClr>
          </a:solidFill>
          <a:ln w="1905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t" anchorCtr="0">
            <a:noAutofit/>
          </a:bodyPr>
          <a:lstStyle/>
          <a:p>
            <a:pPr defTabSz="366713">
              <a:spcBef>
                <a:spcPct val="0"/>
              </a:spcBef>
              <a:spcAft>
                <a:spcPts val="900"/>
              </a:spcAft>
            </a:pPr>
            <a:r>
              <a:rPr lang="en-US" sz="1350" dirty="0">
                <a:solidFill>
                  <a:schemeClr val="tx1"/>
                </a:solidFill>
              </a:rPr>
              <a:t>Jumpstart apps using a standardized data model with business logic, security and integration built-in</a:t>
            </a:r>
          </a:p>
        </p:txBody>
      </p:sp>
      <p:sp>
        <p:nvSpPr>
          <p:cNvPr id="7" name="Rectangle 6">
            <a:extLst>
              <a:ext uri="{FF2B5EF4-FFF2-40B4-BE49-F238E27FC236}">
                <a16:creationId xmlns:a16="http://schemas.microsoft.com/office/drawing/2014/main" id="{934885E6-2D2F-4DD5-B176-D3575022D10C}"/>
              </a:ext>
            </a:extLst>
          </p:cNvPr>
          <p:cNvSpPr/>
          <p:nvPr/>
        </p:nvSpPr>
        <p:spPr>
          <a:xfrm>
            <a:off x="441197" y="2502417"/>
            <a:ext cx="2852072" cy="1080709"/>
          </a:xfrm>
          <a:prstGeom prst="rect">
            <a:avLst/>
          </a:prstGeom>
          <a:solidFill>
            <a:schemeClr val="bg1">
              <a:lumMod val="95000"/>
            </a:schemeClr>
          </a:solidFill>
          <a:ln w="1905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t" anchorCtr="0">
            <a:noAutofit/>
          </a:bodyPr>
          <a:lstStyle/>
          <a:p>
            <a:pPr defTabSz="366713">
              <a:spcBef>
                <a:spcPct val="0"/>
              </a:spcBef>
              <a:spcAft>
                <a:spcPts val="900"/>
              </a:spcAft>
            </a:pPr>
            <a:r>
              <a:rPr lang="en-US" sz="1350" dirty="0">
                <a:solidFill>
                  <a:schemeClr val="tx1"/>
                </a:solidFill>
              </a:rPr>
              <a:t>Extend to your own needs and integrate across your apps and services </a:t>
            </a:r>
          </a:p>
        </p:txBody>
      </p:sp>
      <p:sp>
        <p:nvSpPr>
          <p:cNvPr id="8" name="Rectangle 7">
            <a:extLst>
              <a:ext uri="{FF2B5EF4-FFF2-40B4-BE49-F238E27FC236}">
                <a16:creationId xmlns:a16="http://schemas.microsoft.com/office/drawing/2014/main" id="{F5DD4B90-DC0F-4B2D-8E70-138CFBA4E739}"/>
              </a:ext>
            </a:extLst>
          </p:cNvPr>
          <p:cNvSpPr/>
          <p:nvPr/>
        </p:nvSpPr>
        <p:spPr>
          <a:xfrm>
            <a:off x="441197" y="3679991"/>
            <a:ext cx="2852072" cy="1080709"/>
          </a:xfrm>
          <a:prstGeom prst="rect">
            <a:avLst/>
          </a:prstGeom>
          <a:solidFill>
            <a:schemeClr val="bg1">
              <a:lumMod val="95000"/>
            </a:schemeClr>
          </a:solidFill>
          <a:ln w="1905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t" anchorCtr="0">
            <a:noAutofit/>
          </a:bodyPr>
          <a:lstStyle/>
          <a:p>
            <a:pPr defTabSz="366713">
              <a:spcBef>
                <a:spcPct val="0"/>
              </a:spcBef>
              <a:spcAft>
                <a:spcPts val="900"/>
              </a:spcAft>
            </a:pPr>
            <a:r>
              <a:rPr lang="en-US" sz="1350" dirty="0">
                <a:solidFill>
                  <a:schemeClr val="tx1"/>
                </a:solidFill>
              </a:rPr>
              <a:t>Seamless Dynamics 365, Office 365, and Azure integration, augmented with data from industry partners </a:t>
            </a:r>
          </a:p>
        </p:txBody>
      </p:sp>
      <p:pic>
        <p:nvPicPr>
          <p:cNvPr id="21" name="Picture 20" descr="Screenshot of a web page of Dynamics 365">
            <a:extLst>
              <a:ext uri="{FF2B5EF4-FFF2-40B4-BE49-F238E27FC236}">
                <a16:creationId xmlns:a16="http://schemas.microsoft.com/office/drawing/2014/main" id="{950F73C8-C87C-417C-9066-5DC2342163E8}"/>
              </a:ext>
            </a:extLst>
          </p:cNvPr>
          <p:cNvPicPr>
            <a:picLocks noChangeAspect="1"/>
          </p:cNvPicPr>
          <p:nvPr/>
        </p:nvPicPr>
        <p:blipFill rotWithShape="1">
          <a:blip r:embed="rId5"/>
          <a:srcRect l="-1555" t="-2364" r="-1559" b="-1945"/>
          <a:stretch/>
        </p:blipFill>
        <p:spPr>
          <a:xfrm>
            <a:off x="3394710" y="1324842"/>
            <a:ext cx="5306994" cy="3435858"/>
          </a:xfrm>
          <a:prstGeom prst="rect">
            <a:avLst/>
          </a:prstGeom>
          <a:noFill/>
          <a:ln w="19050">
            <a:solidFill>
              <a:srgbClr val="243A5E"/>
            </a:solidFill>
          </a:ln>
        </p:spPr>
      </p:pic>
    </p:spTree>
    <p:extLst>
      <p:ext uri="{BB962C8B-B14F-4D97-AF65-F5344CB8AC3E}">
        <p14:creationId xmlns:p14="http://schemas.microsoft.com/office/powerpoint/2010/main" val="749405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B02BD2-8EC5-4A83-9160-5D1B61879387}"/>
              </a:ext>
            </a:extLst>
          </p:cNvPr>
          <p:cNvSpPr>
            <a:spLocks noGrp="1"/>
          </p:cNvSpPr>
          <p:nvPr>
            <p:ph type="title"/>
          </p:nvPr>
        </p:nvSpPr>
        <p:spPr/>
        <p:txBody>
          <a:bodyPr/>
          <a:lstStyle/>
          <a:p>
            <a:r>
              <a:rPr lang="en-US" dirty="0"/>
              <a:t>Data connectors</a:t>
            </a:r>
          </a:p>
        </p:txBody>
      </p:sp>
      <p:sp>
        <p:nvSpPr>
          <p:cNvPr id="8" name="plug" title="Icon of a power plug showing an A to B connection">
            <a:extLst>
              <a:ext uri="{FF2B5EF4-FFF2-40B4-BE49-F238E27FC236}">
                <a16:creationId xmlns:a16="http://schemas.microsoft.com/office/drawing/2014/main" id="{D0BDAFE1-637D-4293-B97F-1B652F64FDB2}"/>
              </a:ext>
            </a:extLst>
          </p:cNvPr>
          <p:cNvSpPr>
            <a:spLocks noChangeAspect="1" noEditPoints="1"/>
          </p:cNvSpPr>
          <p:nvPr/>
        </p:nvSpPr>
        <p:spPr bwMode="auto">
          <a:xfrm>
            <a:off x="8145511" y="438292"/>
            <a:ext cx="552529" cy="523733"/>
          </a:xfrm>
          <a:custGeom>
            <a:avLst/>
            <a:gdLst>
              <a:gd name="T0" fmla="*/ 169 w 346"/>
              <a:gd name="T1" fmla="*/ 90 h 328"/>
              <a:gd name="T2" fmla="*/ 199 w 346"/>
              <a:gd name="T3" fmla="*/ 61 h 328"/>
              <a:gd name="T4" fmla="*/ 279 w 346"/>
              <a:gd name="T5" fmla="*/ 63 h 328"/>
              <a:gd name="T6" fmla="*/ 279 w 346"/>
              <a:gd name="T7" fmla="*/ 63 h 328"/>
              <a:gd name="T8" fmla="*/ 277 w 346"/>
              <a:gd name="T9" fmla="*/ 143 h 328"/>
              <a:gd name="T10" fmla="*/ 247 w 346"/>
              <a:gd name="T11" fmla="*/ 172 h 328"/>
              <a:gd name="T12" fmla="*/ 169 w 346"/>
              <a:gd name="T13" fmla="*/ 90 h 328"/>
              <a:gd name="T14" fmla="*/ 279 w 346"/>
              <a:gd name="T15" fmla="*/ 63 h 328"/>
              <a:gd name="T16" fmla="*/ 346 w 346"/>
              <a:gd name="T17" fmla="*/ 0 h 328"/>
              <a:gd name="T18" fmla="*/ 99 w 346"/>
              <a:gd name="T19" fmla="*/ 156 h 328"/>
              <a:gd name="T20" fmla="*/ 69 w 346"/>
              <a:gd name="T21" fmla="*/ 185 h 328"/>
              <a:gd name="T22" fmla="*/ 67 w 346"/>
              <a:gd name="T23" fmla="*/ 265 h 328"/>
              <a:gd name="T24" fmla="*/ 67 w 346"/>
              <a:gd name="T25" fmla="*/ 265 h 328"/>
              <a:gd name="T26" fmla="*/ 147 w 346"/>
              <a:gd name="T27" fmla="*/ 267 h 328"/>
              <a:gd name="T28" fmla="*/ 177 w 346"/>
              <a:gd name="T29" fmla="*/ 238 h 328"/>
              <a:gd name="T30" fmla="*/ 99 w 346"/>
              <a:gd name="T31" fmla="*/ 156 h 328"/>
              <a:gd name="T32" fmla="*/ 67 w 346"/>
              <a:gd name="T33" fmla="*/ 265 h 328"/>
              <a:gd name="T34" fmla="*/ 0 w 346"/>
              <a:gd name="T35" fmla="*/ 328 h 328"/>
              <a:gd name="T36" fmla="*/ 157 w 346"/>
              <a:gd name="T37" fmla="*/ 143 h 328"/>
              <a:gd name="T38" fmla="*/ 120 w 346"/>
              <a:gd name="T39" fmla="*/ 178 h 328"/>
              <a:gd name="T40" fmla="*/ 193 w 346"/>
              <a:gd name="T41" fmla="*/ 181 h 328"/>
              <a:gd name="T42" fmla="*/ 156 w 346"/>
              <a:gd name="T43" fmla="*/ 216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6" h="328">
                <a:moveTo>
                  <a:pt x="169" y="90"/>
                </a:moveTo>
                <a:cubicBezTo>
                  <a:pt x="199" y="61"/>
                  <a:pt x="199" y="61"/>
                  <a:pt x="199" y="61"/>
                </a:cubicBezTo>
                <a:cubicBezTo>
                  <a:pt x="222" y="40"/>
                  <a:pt x="258" y="41"/>
                  <a:pt x="279" y="63"/>
                </a:cubicBezTo>
                <a:cubicBezTo>
                  <a:pt x="279" y="63"/>
                  <a:pt x="279" y="63"/>
                  <a:pt x="279" y="63"/>
                </a:cubicBezTo>
                <a:cubicBezTo>
                  <a:pt x="300" y="86"/>
                  <a:pt x="300" y="122"/>
                  <a:pt x="277" y="143"/>
                </a:cubicBezTo>
                <a:cubicBezTo>
                  <a:pt x="247" y="172"/>
                  <a:pt x="247" y="172"/>
                  <a:pt x="247" y="172"/>
                </a:cubicBezTo>
                <a:lnTo>
                  <a:pt x="169" y="90"/>
                </a:lnTo>
                <a:close/>
                <a:moveTo>
                  <a:pt x="279" y="63"/>
                </a:moveTo>
                <a:cubicBezTo>
                  <a:pt x="346" y="0"/>
                  <a:pt x="346" y="0"/>
                  <a:pt x="346" y="0"/>
                </a:cubicBezTo>
                <a:moveTo>
                  <a:pt x="99" y="156"/>
                </a:moveTo>
                <a:cubicBezTo>
                  <a:pt x="69" y="185"/>
                  <a:pt x="69" y="185"/>
                  <a:pt x="69" y="185"/>
                </a:cubicBezTo>
                <a:cubicBezTo>
                  <a:pt x="46" y="206"/>
                  <a:pt x="46" y="242"/>
                  <a:pt x="67" y="265"/>
                </a:cubicBezTo>
                <a:cubicBezTo>
                  <a:pt x="67" y="265"/>
                  <a:pt x="67" y="265"/>
                  <a:pt x="67" y="265"/>
                </a:cubicBezTo>
                <a:cubicBezTo>
                  <a:pt x="88" y="287"/>
                  <a:pt x="124" y="288"/>
                  <a:pt x="147" y="267"/>
                </a:cubicBezTo>
                <a:cubicBezTo>
                  <a:pt x="177" y="238"/>
                  <a:pt x="177" y="238"/>
                  <a:pt x="177" y="238"/>
                </a:cubicBezTo>
                <a:lnTo>
                  <a:pt x="99" y="156"/>
                </a:lnTo>
                <a:close/>
                <a:moveTo>
                  <a:pt x="67" y="265"/>
                </a:moveTo>
                <a:cubicBezTo>
                  <a:pt x="0" y="328"/>
                  <a:pt x="0" y="328"/>
                  <a:pt x="0" y="328"/>
                </a:cubicBezTo>
                <a:moveTo>
                  <a:pt x="157" y="143"/>
                </a:moveTo>
                <a:cubicBezTo>
                  <a:pt x="120" y="178"/>
                  <a:pt x="120" y="178"/>
                  <a:pt x="120" y="178"/>
                </a:cubicBezTo>
                <a:moveTo>
                  <a:pt x="193" y="181"/>
                </a:moveTo>
                <a:cubicBezTo>
                  <a:pt x="156" y="216"/>
                  <a:pt x="156" y="216"/>
                  <a:pt x="156" y="216"/>
                </a:cubicBezTo>
              </a:path>
            </a:pathLst>
          </a:custGeom>
          <a:noFill/>
          <a:ln w="19050">
            <a:solidFill>
              <a:schemeClr val="tx1"/>
            </a:solidFill>
            <a:headEnd/>
            <a:tailEnd/>
          </a:ln>
        </p:spPr>
        <p:style>
          <a:lnRef idx="1">
            <a:schemeClr val="dk1"/>
          </a:lnRef>
          <a:fillRef idx="0">
            <a:schemeClr val="dk1"/>
          </a:fillRef>
          <a:effectRef idx="0">
            <a:schemeClr val="dk1"/>
          </a:effectRef>
          <a:fontRef idx="minor">
            <a:schemeClr val="tx1"/>
          </a:fontRef>
        </p:style>
        <p:txBody>
          <a:bodyPr vert="horz" wrap="square" lIns="68561" tIns="34280" rIns="68561" bIns="3428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defTabSz="685537">
              <a:defRPr/>
            </a:pPr>
            <a:endParaRPr lang="en-US" sz="675">
              <a:gradFill>
                <a:gsLst>
                  <a:gs pos="0">
                    <a:srgbClr val="505050"/>
                  </a:gs>
                  <a:gs pos="100000">
                    <a:srgbClr val="505050"/>
                  </a:gs>
                </a:gsLst>
                <a:lin ang="5400000" scaled="1"/>
              </a:gradFill>
              <a:latin typeface="Segoe UI"/>
            </a:endParaRPr>
          </a:p>
        </p:txBody>
      </p:sp>
      <p:sp>
        <p:nvSpPr>
          <p:cNvPr id="10" name="Freeform: Shape 9">
            <a:extLst>
              <a:ext uri="{FF2B5EF4-FFF2-40B4-BE49-F238E27FC236}">
                <a16:creationId xmlns:a16="http://schemas.microsoft.com/office/drawing/2014/main" id="{B2651418-CB5B-48B8-AFAE-079DB7481965}"/>
              </a:ext>
            </a:extLst>
          </p:cNvPr>
          <p:cNvSpPr/>
          <p:nvPr/>
        </p:nvSpPr>
        <p:spPr>
          <a:xfrm>
            <a:off x="441196" y="1513285"/>
            <a:ext cx="2987804" cy="2744390"/>
          </a:xfrm>
          <a:custGeom>
            <a:avLst/>
            <a:gdLst>
              <a:gd name="connsiteX0" fmla="*/ 0 w 1782216"/>
              <a:gd name="connsiteY0" fmla="*/ 0 h 891108"/>
              <a:gd name="connsiteX1" fmla="*/ 1782216 w 1782216"/>
              <a:gd name="connsiteY1" fmla="*/ 0 h 891108"/>
              <a:gd name="connsiteX2" fmla="*/ 1782216 w 1782216"/>
              <a:gd name="connsiteY2" fmla="*/ 891108 h 891108"/>
              <a:gd name="connsiteX3" fmla="*/ 0 w 1782216"/>
              <a:gd name="connsiteY3" fmla="*/ 891108 h 891108"/>
              <a:gd name="connsiteX4" fmla="*/ 0 w 1782216"/>
              <a:gd name="connsiteY4" fmla="*/ 0 h 8911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2216" h="891108">
                <a:moveTo>
                  <a:pt x="0" y="0"/>
                </a:moveTo>
                <a:lnTo>
                  <a:pt x="1782216" y="0"/>
                </a:lnTo>
                <a:lnTo>
                  <a:pt x="1782216" y="891108"/>
                </a:lnTo>
                <a:lnTo>
                  <a:pt x="0" y="891108"/>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t" anchorCtr="0">
            <a:noAutofit/>
          </a:bodyPr>
          <a:lstStyle/>
          <a:p>
            <a:pPr defTabSz="366713">
              <a:spcBef>
                <a:spcPct val="0"/>
              </a:spcBef>
            </a:pPr>
            <a:r>
              <a:rPr lang="en-US" sz="1500" dirty="0">
                <a:solidFill>
                  <a:schemeClr val="tx1"/>
                </a:solidFill>
                <a:latin typeface="+mj-lt"/>
              </a:rPr>
              <a:t>Connectors are available for use in multiple products:</a:t>
            </a:r>
          </a:p>
          <a:p>
            <a:pPr defTabSz="366713">
              <a:spcBef>
                <a:spcPts val="150"/>
              </a:spcBef>
              <a:spcAft>
                <a:spcPts val="450"/>
              </a:spcAft>
            </a:pPr>
            <a:r>
              <a:rPr lang="en-US" sz="1350" dirty="0">
                <a:solidFill>
                  <a:schemeClr val="tx1"/>
                </a:solidFill>
              </a:rPr>
              <a:t>Power Automate</a:t>
            </a:r>
          </a:p>
          <a:p>
            <a:pPr defTabSz="366713">
              <a:spcBef>
                <a:spcPts val="150"/>
              </a:spcBef>
              <a:spcAft>
                <a:spcPts val="450"/>
              </a:spcAft>
            </a:pPr>
            <a:r>
              <a:rPr lang="en-US" sz="1350" dirty="0">
                <a:solidFill>
                  <a:schemeClr val="tx1"/>
                </a:solidFill>
              </a:rPr>
              <a:t>Power Apps</a:t>
            </a:r>
          </a:p>
          <a:p>
            <a:pPr defTabSz="366713">
              <a:spcBef>
                <a:spcPts val="150"/>
              </a:spcBef>
              <a:spcAft>
                <a:spcPts val="450"/>
              </a:spcAft>
            </a:pPr>
            <a:r>
              <a:rPr lang="en-US" sz="1350" dirty="0">
                <a:solidFill>
                  <a:schemeClr val="tx1"/>
                </a:solidFill>
              </a:rPr>
              <a:t>Logic Apps</a:t>
            </a:r>
          </a:p>
        </p:txBody>
      </p:sp>
      <p:sp>
        <p:nvSpPr>
          <p:cNvPr id="12" name="Freeform: Shape 11">
            <a:extLst>
              <a:ext uri="{FF2B5EF4-FFF2-40B4-BE49-F238E27FC236}">
                <a16:creationId xmlns:a16="http://schemas.microsoft.com/office/drawing/2014/main" id="{147F36F3-D17C-42FB-92F2-C754B53434A8}"/>
              </a:ext>
            </a:extLst>
          </p:cNvPr>
          <p:cNvSpPr/>
          <p:nvPr/>
        </p:nvSpPr>
        <p:spPr>
          <a:xfrm>
            <a:off x="3533775" y="1513285"/>
            <a:ext cx="5164265" cy="2744390"/>
          </a:xfrm>
          <a:custGeom>
            <a:avLst/>
            <a:gdLst>
              <a:gd name="connsiteX0" fmla="*/ 0 w 1782216"/>
              <a:gd name="connsiteY0" fmla="*/ 0 h 891108"/>
              <a:gd name="connsiteX1" fmla="*/ 1782216 w 1782216"/>
              <a:gd name="connsiteY1" fmla="*/ 0 h 891108"/>
              <a:gd name="connsiteX2" fmla="*/ 1782216 w 1782216"/>
              <a:gd name="connsiteY2" fmla="*/ 891108 h 891108"/>
              <a:gd name="connsiteX3" fmla="*/ 0 w 1782216"/>
              <a:gd name="connsiteY3" fmla="*/ 891108 h 891108"/>
              <a:gd name="connsiteX4" fmla="*/ 0 w 1782216"/>
              <a:gd name="connsiteY4" fmla="*/ 0 h 8911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2216" h="891108">
                <a:moveTo>
                  <a:pt x="0" y="0"/>
                </a:moveTo>
                <a:lnTo>
                  <a:pt x="1782216" y="0"/>
                </a:lnTo>
                <a:lnTo>
                  <a:pt x="1782216" y="891108"/>
                </a:lnTo>
                <a:lnTo>
                  <a:pt x="0" y="891108"/>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t" anchorCtr="0">
            <a:noAutofit/>
          </a:bodyPr>
          <a:lstStyle/>
          <a:p>
            <a:pPr defTabSz="366713">
              <a:spcBef>
                <a:spcPct val="0"/>
              </a:spcBef>
            </a:pPr>
            <a:r>
              <a:rPr lang="en-US" sz="1500" dirty="0">
                <a:solidFill>
                  <a:schemeClr val="tx1"/>
                </a:solidFill>
                <a:latin typeface="+mj-lt"/>
              </a:rPr>
              <a:t>Custom connectors:</a:t>
            </a:r>
          </a:p>
          <a:p>
            <a:pPr defTabSz="366713">
              <a:spcBef>
                <a:spcPts val="150"/>
              </a:spcBef>
              <a:spcAft>
                <a:spcPts val="450"/>
              </a:spcAft>
            </a:pPr>
            <a:r>
              <a:rPr lang="en-US" sz="1350" dirty="0">
                <a:solidFill>
                  <a:schemeClr val="tx1"/>
                </a:solidFill>
              </a:rPr>
              <a:t>An advantage of building custom connectors is that they can be used in different platforms, such as PowerApps, Power Automate, and Azure Logic Apps</a:t>
            </a:r>
          </a:p>
          <a:p>
            <a:pPr defTabSz="366713">
              <a:spcBef>
                <a:spcPts val="150"/>
              </a:spcBef>
              <a:spcAft>
                <a:spcPts val="450"/>
              </a:spcAft>
            </a:pPr>
            <a:r>
              <a:rPr lang="en-US" sz="1350" dirty="0">
                <a:solidFill>
                  <a:schemeClr val="tx1"/>
                </a:solidFill>
              </a:rPr>
              <a:t>It allow you to extend your app by calling a publicly available API, or a custom API you're hosting in a cloud provider, such as Azure.</a:t>
            </a:r>
          </a:p>
          <a:p>
            <a:pPr defTabSz="366713">
              <a:spcBef>
                <a:spcPts val="150"/>
              </a:spcBef>
            </a:pPr>
            <a:r>
              <a:rPr lang="en-US" sz="1350" dirty="0">
                <a:solidFill>
                  <a:schemeClr val="tx1"/>
                </a:solidFill>
              </a:rPr>
              <a:t>You can create custom connectors using 3 different approaches:</a:t>
            </a:r>
          </a:p>
          <a:p>
            <a:pPr marL="247650" indent="-157163" defTabSz="366713">
              <a:spcBef>
                <a:spcPts val="225"/>
              </a:spcBef>
              <a:spcAft>
                <a:spcPts val="450"/>
              </a:spcAft>
              <a:buFont typeface="Arial" panose="020B0604020202020204" pitchFamily="34" charset="0"/>
              <a:buChar char="•"/>
            </a:pPr>
            <a:r>
              <a:rPr lang="en-US" sz="1350" dirty="0">
                <a:solidFill>
                  <a:schemeClr val="tx1"/>
                </a:solidFill>
              </a:rPr>
              <a:t>Using a blank custom connector</a:t>
            </a:r>
          </a:p>
          <a:p>
            <a:pPr marL="247650" indent="-157163" defTabSz="366713">
              <a:spcBef>
                <a:spcPts val="225"/>
              </a:spcBef>
              <a:spcAft>
                <a:spcPts val="450"/>
              </a:spcAft>
              <a:buFont typeface="Arial" panose="020B0604020202020204" pitchFamily="34" charset="0"/>
              <a:buChar char="•"/>
            </a:pPr>
            <a:r>
              <a:rPr lang="en-US" sz="1350" dirty="0">
                <a:solidFill>
                  <a:schemeClr val="tx1"/>
                </a:solidFill>
              </a:rPr>
              <a:t>From an </a:t>
            </a:r>
            <a:r>
              <a:rPr lang="en-US" sz="1350" dirty="0" err="1">
                <a:solidFill>
                  <a:schemeClr val="tx1"/>
                </a:solidFill>
              </a:rPr>
              <a:t>OpenAPI</a:t>
            </a:r>
            <a:r>
              <a:rPr lang="en-US" sz="1350" dirty="0">
                <a:solidFill>
                  <a:schemeClr val="tx1"/>
                </a:solidFill>
              </a:rPr>
              <a:t> definition</a:t>
            </a:r>
          </a:p>
          <a:p>
            <a:pPr marL="247650" indent="-157163" defTabSz="366713">
              <a:spcBef>
                <a:spcPts val="225"/>
              </a:spcBef>
              <a:spcAft>
                <a:spcPts val="450"/>
              </a:spcAft>
              <a:buFont typeface="Arial" panose="020B0604020202020204" pitchFamily="34" charset="0"/>
              <a:buChar char="•"/>
            </a:pPr>
            <a:r>
              <a:rPr lang="en-US" sz="1350" dirty="0">
                <a:solidFill>
                  <a:schemeClr val="tx1"/>
                </a:solidFill>
              </a:rPr>
              <a:t>From a Postman collection</a:t>
            </a:r>
            <a:endParaRPr lang="en-IN" sz="1350" dirty="0">
              <a:solidFill>
                <a:schemeClr val="tx1"/>
              </a:solidFill>
            </a:endParaRPr>
          </a:p>
        </p:txBody>
      </p:sp>
    </p:spTree>
    <p:extLst>
      <p:ext uri="{BB962C8B-B14F-4D97-AF65-F5344CB8AC3E}">
        <p14:creationId xmlns:p14="http://schemas.microsoft.com/office/powerpoint/2010/main" val="3715566362"/>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01B06F-8EAF-4240-815A-ABB28620E336}"/>
              </a:ext>
            </a:extLst>
          </p:cNvPr>
          <p:cNvSpPr>
            <a:spLocks noGrp="1"/>
          </p:cNvSpPr>
          <p:nvPr>
            <p:ph type="title"/>
          </p:nvPr>
        </p:nvSpPr>
        <p:spPr/>
        <p:txBody>
          <a:bodyPr/>
          <a:lstStyle/>
          <a:p>
            <a:r>
              <a:rPr lang="en-US" sz="4000" dirty="0"/>
              <a:t>Data sources for connectors</a:t>
            </a:r>
          </a:p>
        </p:txBody>
      </p:sp>
      <p:sp>
        <p:nvSpPr>
          <p:cNvPr id="9" name="Rectangle 8">
            <a:extLst>
              <a:ext uri="{FF2B5EF4-FFF2-40B4-BE49-F238E27FC236}">
                <a16:creationId xmlns:a16="http://schemas.microsoft.com/office/drawing/2014/main" id="{7CDE135D-D9A6-4F92-A7C1-D7E2FDC69138}"/>
              </a:ext>
            </a:extLst>
          </p:cNvPr>
          <p:cNvSpPr/>
          <p:nvPr/>
        </p:nvSpPr>
        <p:spPr>
          <a:xfrm>
            <a:off x="441196" y="1077516"/>
            <a:ext cx="2768729" cy="3435858"/>
          </a:xfrm>
          <a:prstGeom prst="rect">
            <a:avLst/>
          </a:prstGeom>
          <a:solidFill>
            <a:schemeClr val="bg1">
              <a:lumMod val="95000"/>
            </a:schemeClr>
          </a:solidFill>
          <a:ln w="1905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t" anchorCtr="0">
            <a:noAutofit/>
          </a:bodyPr>
          <a:lstStyle/>
          <a:p>
            <a:pPr defTabSz="366713">
              <a:spcBef>
                <a:spcPct val="0"/>
              </a:spcBef>
            </a:pPr>
            <a:r>
              <a:rPr lang="en-US" dirty="0">
                <a:solidFill>
                  <a:srgbClr val="243A5E"/>
                </a:solidFill>
                <a:latin typeface="+mj-lt"/>
              </a:rPr>
              <a:t>The two types of data sources are:</a:t>
            </a:r>
          </a:p>
          <a:p>
            <a:pPr defTabSz="366713">
              <a:spcBef>
                <a:spcPts val="450"/>
              </a:spcBef>
              <a:spcAft>
                <a:spcPts val="450"/>
              </a:spcAft>
            </a:pPr>
            <a:r>
              <a:rPr lang="en-US" sz="1500" dirty="0">
                <a:solidFill>
                  <a:schemeClr val="tx1"/>
                </a:solidFill>
                <a:latin typeface="+mj-lt"/>
              </a:rPr>
              <a:t>Tabular data: </a:t>
            </a:r>
            <a:r>
              <a:rPr lang="en-US" sz="1500" dirty="0">
                <a:solidFill>
                  <a:schemeClr val="tx1"/>
                </a:solidFill>
              </a:rPr>
              <a:t>A tabular data source is one that returns data in a structured table format</a:t>
            </a:r>
          </a:p>
          <a:p>
            <a:pPr defTabSz="366713">
              <a:spcBef>
                <a:spcPts val="450"/>
              </a:spcBef>
              <a:spcAft>
                <a:spcPts val="450"/>
              </a:spcAft>
            </a:pPr>
            <a:r>
              <a:rPr lang="en-US" sz="1500" dirty="0">
                <a:solidFill>
                  <a:schemeClr val="tx1"/>
                </a:solidFill>
                <a:latin typeface="+mj-lt"/>
              </a:rPr>
              <a:t>Function-based data: </a:t>
            </a:r>
            <a:r>
              <a:rPr lang="en-US" sz="1500" dirty="0">
                <a:solidFill>
                  <a:schemeClr val="tx1"/>
                </a:solidFill>
              </a:rPr>
              <a:t>A function-based data source is one that uses functions to interact with the data source</a:t>
            </a:r>
          </a:p>
        </p:txBody>
      </p:sp>
      <p:pic>
        <p:nvPicPr>
          <p:cNvPr id="11" name="Picture 10" descr="Screenshot of a Power Apps page">
            <a:extLst>
              <a:ext uri="{FF2B5EF4-FFF2-40B4-BE49-F238E27FC236}">
                <a16:creationId xmlns:a16="http://schemas.microsoft.com/office/drawing/2014/main" id="{FB50E34C-4D3D-4910-A2CF-83F8F3D4FC42}"/>
              </a:ext>
            </a:extLst>
          </p:cNvPr>
          <p:cNvPicPr>
            <a:picLocks noChangeAspect="1"/>
          </p:cNvPicPr>
          <p:nvPr/>
        </p:nvPicPr>
        <p:blipFill rotWithShape="1">
          <a:blip r:embed="rId3"/>
          <a:srcRect l="12577" t="7315" r="12365" b="7315"/>
          <a:stretch/>
        </p:blipFill>
        <p:spPr>
          <a:xfrm>
            <a:off x="3337749" y="1077516"/>
            <a:ext cx="5370482" cy="3435858"/>
          </a:xfrm>
          <a:prstGeom prst="rect">
            <a:avLst/>
          </a:prstGeom>
          <a:ln w="19050">
            <a:solidFill>
              <a:schemeClr val="bg1">
                <a:lumMod val="65000"/>
              </a:schemeClr>
            </a:solidFill>
          </a:ln>
        </p:spPr>
      </p:pic>
      <p:sp>
        <p:nvSpPr>
          <p:cNvPr id="13" name="plug" title="Icon of a power plug showing an A to B connection">
            <a:extLst>
              <a:ext uri="{FF2B5EF4-FFF2-40B4-BE49-F238E27FC236}">
                <a16:creationId xmlns:a16="http://schemas.microsoft.com/office/drawing/2014/main" id="{E201CAA4-77AE-439E-803C-0740AB7D0CC4}"/>
              </a:ext>
            </a:extLst>
          </p:cNvPr>
          <p:cNvSpPr>
            <a:spLocks noChangeAspect="1" noEditPoints="1"/>
          </p:cNvSpPr>
          <p:nvPr/>
        </p:nvSpPr>
        <p:spPr bwMode="auto">
          <a:xfrm>
            <a:off x="8145511" y="438292"/>
            <a:ext cx="552529" cy="523733"/>
          </a:xfrm>
          <a:custGeom>
            <a:avLst/>
            <a:gdLst>
              <a:gd name="T0" fmla="*/ 169 w 346"/>
              <a:gd name="T1" fmla="*/ 90 h 328"/>
              <a:gd name="T2" fmla="*/ 199 w 346"/>
              <a:gd name="T3" fmla="*/ 61 h 328"/>
              <a:gd name="T4" fmla="*/ 279 w 346"/>
              <a:gd name="T5" fmla="*/ 63 h 328"/>
              <a:gd name="T6" fmla="*/ 279 w 346"/>
              <a:gd name="T7" fmla="*/ 63 h 328"/>
              <a:gd name="T8" fmla="*/ 277 w 346"/>
              <a:gd name="T9" fmla="*/ 143 h 328"/>
              <a:gd name="T10" fmla="*/ 247 w 346"/>
              <a:gd name="T11" fmla="*/ 172 h 328"/>
              <a:gd name="T12" fmla="*/ 169 w 346"/>
              <a:gd name="T13" fmla="*/ 90 h 328"/>
              <a:gd name="T14" fmla="*/ 279 w 346"/>
              <a:gd name="T15" fmla="*/ 63 h 328"/>
              <a:gd name="T16" fmla="*/ 346 w 346"/>
              <a:gd name="T17" fmla="*/ 0 h 328"/>
              <a:gd name="T18" fmla="*/ 99 w 346"/>
              <a:gd name="T19" fmla="*/ 156 h 328"/>
              <a:gd name="T20" fmla="*/ 69 w 346"/>
              <a:gd name="T21" fmla="*/ 185 h 328"/>
              <a:gd name="T22" fmla="*/ 67 w 346"/>
              <a:gd name="T23" fmla="*/ 265 h 328"/>
              <a:gd name="T24" fmla="*/ 67 w 346"/>
              <a:gd name="T25" fmla="*/ 265 h 328"/>
              <a:gd name="T26" fmla="*/ 147 w 346"/>
              <a:gd name="T27" fmla="*/ 267 h 328"/>
              <a:gd name="T28" fmla="*/ 177 w 346"/>
              <a:gd name="T29" fmla="*/ 238 h 328"/>
              <a:gd name="T30" fmla="*/ 99 w 346"/>
              <a:gd name="T31" fmla="*/ 156 h 328"/>
              <a:gd name="T32" fmla="*/ 67 w 346"/>
              <a:gd name="T33" fmla="*/ 265 h 328"/>
              <a:gd name="T34" fmla="*/ 0 w 346"/>
              <a:gd name="T35" fmla="*/ 328 h 328"/>
              <a:gd name="T36" fmla="*/ 157 w 346"/>
              <a:gd name="T37" fmla="*/ 143 h 328"/>
              <a:gd name="T38" fmla="*/ 120 w 346"/>
              <a:gd name="T39" fmla="*/ 178 h 328"/>
              <a:gd name="T40" fmla="*/ 193 w 346"/>
              <a:gd name="T41" fmla="*/ 181 h 328"/>
              <a:gd name="T42" fmla="*/ 156 w 346"/>
              <a:gd name="T43" fmla="*/ 216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6" h="328">
                <a:moveTo>
                  <a:pt x="169" y="90"/>
                </a:moveTo>
                <a:cubicBezTo>
                  <a:pt x="199" y="61"/>
                  <a:pt x="199" y="61"/>
                  <a:pt x="199" y="61"/>
                </a:cubicBezTo>
                <a:cubicBezTo>
                  <a:pt x="222" y="40"/>
                  <a:pt x="258" y="41"/>
                  <a:pt x="279" y="63"/>
                </a:cubicBezTo>
                <a:cubicBezTo>
                  <a:pt x="279" y="63"/>
                  <a:pt x="279" y="63"/>
                  <a:pt x="279" y="63"/>
                </a:cubicBezTo>
                <a:cubicBezTo>
                  <a:pt x="300" y="86"/>
                  <a:pt x="300" y="122"/>
                  <a:pt x="277" y="143"/>
                </a:cubicBezTo>
                <a:cubicBezTo>
                  <a:pt x="247" y="172"/>
                  <a:pt x="247" y="172"/>
                  <a:pt x="247" y="172"/>
                </a:cubicBezTo>
                <a:lnTo>
                  <a:pt x="169" y="90"/>
                </a:lnTo>
                <a:close/>
                <a:moveTo>
                  <a:pt x="279" y="63"/>
                </a:moveTo>
                <a:cubicBezTo>
                  <a:pt x="346" y="0"/>
                  <a:pt x="346" y="0"/>
                  <a:pt x="346" y="0"/>
                </a:cubicBezTo>
                <a:moveTo>
                  <a:pt x="99" y="156"/>
                </a:moveTo>
                <a:cubicBezTo>
                  <a:pt x="69" y="185"/>
                  <a:pt x="69" y="185"/>
                  <a:pt x="69" y="185"/>
                </a:cubicBezTo>
                <a:cubicBezTo>
                  <a:pt x="46" y="206"/>
                  <a:pt x="46" y="242"/>
                  <a:pt x="67" y="265"/>
                </a:cubicBezTo>
                <a:cubicBezTo>
                  <a:pt x="67" y="265"/>
                  <a:pt x="67" y="265"/>
                  <a:pt x="67" y="265"/>
                </a:cubicBezTo>
                <a:cubicBezTo>
                  <a:pt x="88" y="287"/>
                  <a:pt x="124" y="288"/>
                  <a:pt x="147" y="267"/>
                </a:cubicBezTo>
                <a:cubicBezTo>
                  <a:pt x="177" y="238"/>
                  <a:pt x="177" y="238"/>
                  <a:pt x="177" y="238"/>
                </a:cubicBezTo>
                <a:lnTo>
                  <a:pt x="99" y="156"/>
                </a:lnTo>
                <a:close/>
                <a:moveTo>
                  <a:pt x="67" y="265"/>
                </a:moveTo>
                <a:cubicBezTo>
                  <a:pt x="0" y="328"/>
                  <a:pt x="0" y="328"/>
                  <a:pt x="0" y="328"/>
                </a:cubicBezTo>
                <a:moveTo>
                  <a:pt x="157" y="143"/>
                </a:moveTo>
                <a:cubicBezTo>
                  <a:pt x="120" y="178"/>
                  <a:pt x="120" y="178"/>
                  <a:pt x="120" y="178"/>
                </a:cubicBezTo>
                <a:moveTo>
                  <a:pt x="193" y="181"/>
                </a:moveTo>
                <a:cubicBezTo>
                  <a:pt x="156" y="216"/>
                  <a:pt x="156" y="216"/>
                  <a:pt x="156" y="216"/>
                </a:cubicBezTo>
              </a:path>
            </a:pathLst>
          </a:custGeom>
          <a:noFill/>
          <a:ln w="19050">
            <a:solidFill>
              <a:schemeClr val="tx1"/>
            </a:solidFill>
            <a:headEnd/>
            <a:tailEnd/>
          </a:ln>
        </p:spPr>
        <p:style>
          <a:lnRef idx="1">
            <a:schemeClr val="dk1"/>
          </a:lnRef>
          <a:fillRef idx="0">
            <a:schemeClr val="dk1"/>
          </a:fillRef>
          <a:effectRef idx="0">
            <a:schemeClr val="dk1"/>
          </a:effectRef>
          <a:fontRef idx="minor">
            <a:schemeClr val="tx1"/>
          </a:fontRef>
        </p:style>
        <p:txBody>
          <a:bodyPr vert="horz" wrap="square" lIns="68561" tIns="34280" rIns="68561" bIns="3428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defTabSz="685537">
              <a:defRPr/>
            </a:pPr>
            <a:endParaRPr lang="en-US" sz="675">
              <a:gradFill>
                <a:gsLst>
                  <a:gs pos="0">
                    <a:srgbClr val="505050"/>
                  </a:gs>
                  <a:gs pos="100000">
                    <a:srgbClr val="505050"/>
                  </a:gs>
                </a:gsLst>
                <a:lin ang="5400000" scaled="1"/>
              </a:gradFill>
              <a:latin typeface="Segoe UI"/>
            </a:endParaRPr>
          </a:p>
        </p:txBody>
      </p:sp>
    </p:spTree>
    <p:extLst>
      <p:ext uri="{BB962C8B-B14F-4D97-AF65-F5344CB8AC3E}">
        <p14:creationId xmlns:p14="http://schemas.microsoft.com/office/powerpoint/2010/main" val="1849115978"/>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01B06F-8EAF-4240-815A-ABB28620E336}"/>
              </a:ext>
            </a:extLst>
          </p:cNvPr>
          <p:cNvSpPr>
            <a:spLocks noGrp="1"/>
          </p:cNvSpPr>
          <p:nvPr>
            <p:ph type="title"/>
          </p:nvPr>
        </p:nvSpPr>
        <p:spPr/>
        <p:txBody>
          <a:bodyPr/>
          <a:lstStyle/>
          <a:p>
            <a:r>
              <a:rPr lang="en-US" dirty="0"/>
              <a:t>Components of a connector</a:t>
            </a:r>
          </a:p>
        </p:txBody>
      </p:sp>
      <p:sp>
        <p:nvSpPr>
          <p:cNvPr id="10" name="plug" title="Icon of a power plug showing an A to B connection">
            <a:extLst>
              <a:ext uri="{FF2B5EF4-FFF2-40B4-BE49-F238E27FC236}">
                <a16:creationId xmlns:a16="http://schemas.microsoft.com/office/drawing/2014/main" id="{C7296ECA-5CF3-4357-9B3A-753C5019600C}"/>
              </a:ext>
            </a:extLst>
          </p:cNvPr>
          <p:cNvSpPr>
            <a:spLocks noChangeAspect="1" noEditPoints="1"/>
          </p:cNvSpPr>
          <p:nvPr/>
        </p:nvSpPr>
        <p:spPr bwMode="auto">
          <a:xfrm>
            <a:off x="8145511" y="438292"/>
            <a:ext cx="552529" cy="523733"/>
          </a:xfrm>
          <a:custGeom>
            <a:avLst/>
            <a:gdLst>
              <a:gd name="T0" fmla="*/ 169 w 346"/>
              <a:gd name="T1" fmla="*/ 90 h 328"/>
              <a:gd name="T2" fmla="*/ 199 w 346"/>
              <a:gd name="T3" fmla="*/ 61 h 328"/>
              <a:gd name="T4" fmla="*/ 279 w 346"/>
              <a:gd name="T5" fmla="*/ 63 h 328"/>
              <a:gd name="T6" fmla="*/ 279 w 346"/>
              <a:gd name="T7" fmla="*/ 63 h 328"/>
              <a:gd name="T8" fmla="*/ 277 w 346"/>
              <a:gd name="T9" fmla="*/ 143 h 328"/>
              <a:gd name="T10" fmla="*/ 247 w 346"/>
              <a:gd name="T11" fmla="*/ 172 h 328"/>
              <a:gd name="T12" fmla="*/ 169 w 346"/>
              <a:gd name="T13" fmla="*/ 90 h 328"/>
              <a:gd name="T14" fmla="*/ 279 w 346"/>
              <a:gd name="T15" fmla="*/ 63 h 328"/>
              <a:gd name="T16" fmla="*/ 346 w 346"/>
              <a:gd name="T17" fmla="*/ 0 h 328"/>
              <a:gd name="T18" fmla="*/ 99 w 346"/>
              <a:gd name="T19" fmla="*/ 156 h 328"/>
              <a:gd name="T20" fmla="*/ 69 w 346"/>
              <a:gd name="T21" fmla="*/ 185 h 328"/>
              <a:gd name="T22" fmla="*/ 67 w 346"/>
              <a:gd name="T23" fmla="*/ 265 h 328"/>
              <a:gd name="T24" fmla="*/ 67 w 346"/>
              <a:gd name="T25" fmla="*/ 265 h 328"/>
              <a:gd name="T26" fmla="*/ 147 w 346"/>
              <a:gd name="T27" fmla="*/ 267 h 328"/>
              <a:gd name="T28" fmla="*/ 177 w 346"/>
              <a:gd name="T29" fmla="*/ 238 h 328"/>
              <a:gd name="T30" fmla="*/ 99 w 346"/>
              <a:gd name="T31" fmla="*/ 156 h 328"/>
              <a:gd name="T32" fmla="*/ 67 w 346"/>
              <a:gd name="T33" fmla="*/ 265 h 328"/>
              <a:gd name="T34" fmla="*/ 0 w 346"/>
              <a:gd name="T35" fmla="*/ 328 h 328"/>
              <a:gd name="T36" fmla="*/ 157 w 346"/>
              <a:gd name="T37" fmla="*/ 143 h 328"/>
              <a:gd name="T38" fmla="*/ 120 w 346"/>
              <a:gd name="T39" fmla="*/ 178 h 328"/>
              <a:gd name="T40" fmla="*/ 193 w 346"/>
              <a:gd name="T41" fmla="*/ 181 h 328"/>
              <a:gd name="T42" fmla="*/ 156 w 346"/>
              <a:gd name="T43" fmla="*/ 216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6" h="328">
                <a:moveTo>
                  <a:pt x="169" y="90"/>
                </a:moveTo>
                <a:cubicBezTo>
                  <a:pt x="199" y="61"/>
                  <a:pt x="199" y="61"/>
                  <a:pt x="199" y="61"/>
                </a:cubicBezTo>
                <a:cubicBezTo>
                  <a:pt x="222" y="40"/>
                  <a:pt x="258" y="41"/>
                  <a:pt x="279" y="63"/>
                </a:cubicBezTo>
                <a:cubicBezTo>
                  <a:pt x="279" y="63"/>
                  <a:pt x="279" y="63"/>
                  <a:pt x="279" y="63"/>
                </a:cubicBezTo>
                <a:cubicBezTo>
                  <a:pt x="300" y="86"/>
                  <a:pt x="300" y="122"/>
                  <a:pt x="277" y="143"/>
                </a:cubicBezTo>
                <a:cubicBezTo>
                  <a:pt x="247" y="172"/>
                  <a:pt x="247" y="172"/>
                  <a:pt x="247" y="172"/>
                </a:cubicBezTo>
                <a:lnTo>
                  <a:pt x="169" y="90"/>
                </a:lnTo>
                <a:close/>
                <a:moveTo>
                  <a:pt x="279" y="63"/>
                </a:moveTo>
                <a:cubicBezTo>
                  <a:pt x="346" y="0"/>
                  <a:pt x="346" y="0"/>
                  <a:pt x="346" y="0"/>
                </a:cubicBezTo>
                <a:moveTo>
                  <a:pt x="99" y="156"/>
                </a:moveTo>
                <a:cubicBezTo>
                  <a:pt x="69" y="185"/>
                  <a:pt x="69" y="185"/>
                  <a:pt x="69" y="185"/>
                </a:cubicBezTo>
                <a:cubicBezTo>
                  <a:pt x="46" y="206"/>
                  <a:pt x="46" y="242"/>
                  <a:pt x="67" y="265"/>
                </a:cubicBezTo>
                <a:cubicBezTo>
                  <a:pt x="67" y="265"/>
                  <a:pt x="67" y="265"/>
                  <a:pt x="67" y="265"/>
                </a:cubicBezTo>
                <a:cubicBezTo>
                  <a:pt x="88" y="287"/>
                  <a:pt x="124" y="288"/>
                  <a:pt x="147" y="267"/>
                </a:cubicBezTo>
                <a:cubicBezTo>
                  <a:pt x="177" y="238"/>
                  <a:pt x="177" y="238"/>
                  <a:pt x="177" y="238"/>
                </a:cubicBezTo>
                <a:lnTo>
                  <a:pt x="99" y="156"/>
                </a:lnTo>
                <a:close/>
                <a:moveTo>
                  <a:pt x="67" y="265"/>
                </a:moveTo>
                <a:cubicBezTo>
                  <a:pt x="0" y="328"/>
                  <a:pt x="0" y="328"/>
                  <a:pt x="0" y="328"/>
                </a:cubicBezTo>
                <a:moveTo>
                  <a:pt x="157" y="143"/>
                </a:moveTo>
                <a:cubicBezTo>
                  <a:pt x="120" y="178"/>
                  <a:pt x="120" y="178"/>
                  <a:pt x="120" y="178"/>
                </a:cubicBezTo>
                <a:moveTo>
                  <a:pt x="193" y="181"/>
                </a:moveTo>
                <a:cubicBezTo>
                  <a:pt x="156" y="216"/>
                  <a:pt x="156" y="216"/>
                  <a:pt x="156" y="216"/>
                </a:cubicBezTo>
              </a:path>
            </a:pathLst>
          </a:custGeom>
          <a:noFill/>
          <a:ln w="19050">
            <a:solidFill>
              <a:schemeClr val="tx1"/>
            </a:solidFill>
            <a:headEnd/>
            <a:tailEnd/>
          </a:ln>
        </p:spPr>
        <p:style>
          <a:lnRef idx="1">
            <a:schemeClr val="dk1"/>
          </a:lnRef>
          <a:fillRef idx="0">
            <a:schemeClr val="dk1"/>
          </a:fillRef>
          <a:effectRef idx="0">
            <a:schemeClr val="dk1"/>
          </a:effectRef>
          <a:fontRef idx="minor">
            <a:schemeClr val="tx1"/>
          </a:fontRef>
        </p:style>
        <p:txBody>
          <a:bodyPr vert="horz" wrap="square" lIns="68561" tIns="34280" rIns="68561" bIns="3428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defTabSz="685537">
              <a:defRPr/>
            </a:pPr>
            <a:endParaRPr lang="en-US" sz="675">
              <a:gradFill>
                <a:gsLst>
                  <a:gs pos="0">
                    <a:srgbClr val="505050"/>
                  </a:gs>
                  <a:gs pos="100000">
                    <a:srgbClr val="505050"/>
                  </a:gs>
                </a:gsLst>
                <a:lin ang="5400000" scaled="1"/>
              </a:gradFill>
              <a:latin typeface="Segoe UI"/>
            </a:endParaRPr>
          </a:p>
        </p:txBody>
      </p:sp>
      <p:sp>
        <p:nvSpPr>
          <p:cNvPr id="14" name="Rectangle 13">
            <a:extLst>
              <a:ext uri="{FF2B5EF4-FFF2-40B4-BE49-F238E27FC236}">
                <a16:creationId xmlns:a16="http://schemas.microsoft.com/office/drawing/2014/main" id="{74886D6C-4685-419C-93DF-AD3DF8BCA687}"/>
              </a:ext>
            </a:extLst>
          </p:cNvPr>
          <p:cNvSpPr/>
          <p:nvPr/>
        </p:nvSpPr>
        <p:spPr>
          <a:xfrm>
            <a:off x="441196" y="1077516"/>
            <a:ext cx="2768729" cy="3435858"/>
          </a:xfrm>
          <a:prstGeom prst="rect">
            <a:avLst/>
          </a:prstGeom>
          <a:solidFill>
            <a:schemeClr val="bg1">
              <a:lumMod val="95000"/>
            </a:schemeClr>
          </a:solidFill>
          <a:ln w="1905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t" anchorCtr="0">
            <a:noAutofit/>
          </a:bodyPr>
          <a:lstStyle/>
          <a:p>
            <a:pPr defTabSz="366713">
              <a:spcBef>
                <a:spcPct val="0"/>
              </a:spcBef>
            </a:pPr>
            <a:r>
              <a:rPr lang="en-US" dirty="0">
                <a:solidFill>
                  <a:srgbClr val="243A5E"/>
                </a:solidFill>
                <a:latin typeface="+mj-lt"/>
              </a:rPr>
              <a:t>Once you have established a data source and configured your connector, there are two types of operations you can use:</a:t>
            </a:r>
          </a:p>
          <a:p>
            <a:pPr defTabSz="366713">
              <a:spcBef>
                <a:spcPts val="450"/>
              </a:spcBef>
              <a:spcAft>
                <a:spcPts val="750"/>
              </a:spcAft>
            </a:pPr>
            <a:r>
              <a:rPr lang="en-US" sz="1500" dirty="0">
                <a:solidFill>
                  <a:schemeClr val="tx1"/>
                </a:solidFill>
                <a:latin typeface="+mj-lt"/>
              </a:rPr>
              <a:t>Triggers</a:t>
            </a:r>
            <a:r>
              <a:rPr lang="en-US" sz="1500" dirty="0">
                <a:solidFill>
                  <a:schemeClr val="tx1"/>
                </a:solidFill>
              </a:rPr>
              <a:t> prompt a flow to begin</a:t>
            </a:r>
          </a:p>
          <a:p>
            <a:pPr defTabSz="366713">
              <a:spcBef>
                <a:spcPts val="450"/>
              </a:spcBef>
              <a:spcAft>
                <a:spcPts val="750"/>
              </a:spcAft>
            </a:pPr>
            <a:r>
              <a:rPr lang="en-US" sz="1500" dirty="0">
                <a:solidFill>
                  <a:schemeClr val="tx1"/>
                </a:solidFill>
                <a:latin typeface="+mj-lt"/>
              </a:rPr>
              <a:t>Actions</a:t>
            </a:r>
            <a:r>
              <a:rPr lang="en-US" sz="1500" dirty="0">
                <a:solidFill>
                  <a:schemeClr val="tx1"/>
                </a:solidFill>
              </a:rPr>
              <a:t> are prompted by the user or a trigger and allow interaction with your data source by some function</a:t>
            </a:r>
          </a:p>
        </p:txBody>
      </p:sp>
      <p:pic>
        <p:nvPicPr>
          <p:cNvPr id="12" name="Picture 11" descr="Screenshot of a Power Apps page">
            <a:extLst>
              <a:ext uri="{FF2B5EF4-FFF2-40B4-BE49-F238E27FC236}">
                <a16:creationId xmlns:a16="http://schemas.microsoft.com/office/drawing/2014/main" id="{E38525C9-C129-4602-808A-8D24ED057E55}"/>
              </a:ext>
            </a:extLst>
          </p:cNvPr>
          <p:cNvPicPr>
            <a:picLocks noChangeAspect="1"/>
          </p:cNvPicPr>
          <p:nvPr/>
        </p:nvPicPr>
        <p:blipFill rotWithShape="1">
          <a:blip r:embed="rId3"/>
          <a:srcRect l="12875" t="7444" r="12250" b="7444"/>
          <a:stretch/>
        </p:blipFill>
        <p:spPr>
          <a:xfrm>
            <a:off x="3337748" y="1077516"/>
            <a:ext cx="5373474" cy="3435858"/>
          </a:xfrm>
          <a:prstGeom prst="rect">
            <a:avLst/>
          </a:prstGeom>
          <a:ln w="19050">
            <a:solidFill>
              <a:schemeClr val="bg1">
                <a:lumMod val="65000"/>
              </a:schemeClr>
            </a:solidFill>
          </a:ln>
        </p:spPr>
      </p:pic>
    </p:spTree>
    <p:extLst>
      <p:ext uri="{BB962C8B-B14F-4D97-AF65-F5344CB8AC3E}">
        <p14:creationId xmlns:p14="http://schemas.microsoft.com/office/powerpoint/2010/main" val="4158698811"/>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B02BD2-8EC5-4A83-9160-5D1B61879387}"/>
              </a:ext>
            </a:extLst>
          </p:cNvPr>
          <p:cNvSpPr>
            <a:spLocks noGrp="1"/>
          </p:cNvSpPr>
          <p:nvPr>
            <p:ph type="title"/>
          </p:nvPr>
        </p:nvSpPr>
        <p:spPr>
          <a:xfrm>
            <a:off x="441198" y="342900"/>
            <a:ext cx="7378970" cy="830997"/>
          </a:xfrm>
        </p:spPr>
        <p:txBody>
          <a:bodyPr/>
          <a:lstStyle/>
          <a:p>
            <a:r>
              <a:rPr lang="en-US" sz="3200" dirty="0"/>
              <a:t>Data Loss Prevention, compliance, privacy, and accessibility</a:t>
            </a:r>
          </a:p>
        </p:txBody>
      </p:sp>
      <p:sp>
        <p:nvSpPr>
          <p:cNvPr id="10" name="Freeform: Shape 9">
            <a:extLst>
              <a:ext uri="{FF2B5EF4-FFF2-40B4-BE49-F238E27FC236}">
                <a16:creationId xmlns:a16="http://schemas.microsoft.com/office/drawing/2014/main" id="{B2651418-CB5B-48B8-AFAE-079DB7481965}"/>
              </a:ext>
            </a:extLst>
          </p:cNvPr>
          <p:cNvSpPr/>
          <p:nvPr/>
        </p:nvSpPr>
        <p:spPr>
          <a:xfrm>
            <a:off x="441197" y="1323594"/>
            <a:ext cx="2671975" cy="3202686"/>
          </a:xfrm>
          <a:custGeom>
            <a:avLst/>
            <a:gdLst>
              <a:gd name="connsiteX0" fmla="*/ 0 w 1782216"/>
              <a:gd name="connsiteY0" fmla="*/ 0 h 891108"/>
              <a:gd name="connsiteX1" fmla="*/ 1782216 w 1782216"/>
              <a:gd name="connsiteY1" fmla="*/ 0 h 891108"/>
              <a:gd name="connsiteX2" fmla="*/ 1782216 w 1782216"/>
              <a:gd name="connsiteY2" fmla="*/ 891108 h 891108"/>
              <a:gd name="connsiteX3" fmla="*/ 0 w 1782216"/>
              <a:gd name="connsiteY3" fmla="*/ 891108 h 891108"/>
              <a:gd name="connsiteX4" fmla="*/ 0 w 1782216"/>
              <a:gd name="connsiteY4" fmla="*/ 0 h 8911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2216" h="891108">
                <a:moveTo>
                  <a:pt x="0" y="0"/>
                </a:moveTo>
                <a:lnTo>
                  <a:pt x="1782216" y="0"/>
                </a:lnTo>
                <a:lnTo>
                  <a:pt x="1782216" y="891108"/>
                </a:lnTo>
                <a:lnTo>
                  <a:pt x="0" y="891108"/>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t" anchorCtr="0">
            <a:noAutofit/>
          </a:bodyPr>
          <a:lstStyle/>
          <a:p>
            <a:pPr defTabSz="366713">
              <a:spcBef>
                <a:spcPct val="0"/>
              </a:spcBef>
            </a:pPr>
            <a:r>
              <a:rPr lang="en-US" sz="1500" dirty="0">
                <a:solidFill>
                  <a:schemeClr val="tx1"/>
                </a:solidFill>
                <a:latin typeface="+mj-lt"/>
              </a:rPr>
              <a:t>Data loss prevention policies:</a:t>
            </a:r>
          </a:p>
          <a:p>
            <a:pPr defTabSz="366713">
              <a:spcBef>
                <a:spcPct val="0"/>
              </a:spcBef>
            </a:pPr>
            <a:r>
              <a:rPr lang="en-US" sz="1350" dirty="0">
                <a:solidFill>
                  <a:schemeClr val="tx1"/>
                </a:solidFill>
              </a:rPr>
              <a:t>Data loss prevention (DLP) policies can be scoped at the environment level or tenant level, offering flexibility to craft sensible policies that strike the right balance between protection and productivity.</a:t>
            </a:r>
          </a:p>
        </p:txBody>
      </p:sp>
      <p:sp>
        <p:nvSpPr>
          <p:cNvPr id="12" name="Freeform: Shape 11">
            <a:extLst>
              <a:ext uri="{FF2B5EF4-FFF2-40B4-BE49-F238E27FC236}">
                <a16:creationId xmlns:a16="http://schemas.microsoft.com/office/drawing/2014/main" id="{147F36F3-D17C-42FB-92F2-C754B53434A8}"/>
              </a:ext>
            </a:extLst>
          </p:cNvPr>
          <p:cNvSpPr/>
          <p:nvPr/>
        </p:nvSpPr>
        <p:spPr>
          <a:xfrm>
            <a:off x="3208318" y="1323594"/>
            <a:ext cx="2674620" cy="3202686"/>
          </a:xfrm>
          <a:custGeom>
            <a:avLst/>
            <a:gdLst>
              <a:gd name="connsiteX0" fmla="*/ 0 w 1782216"/>
              <a:gd name="connsiteY0" fmla="*/ 0 h 891108"/>
              <a:gd name="connsiteX1" fmla="*/ 1782216 w 1782216"/>
              <a:gd name="connsiteY1" fmla="*/ 0 h 891108"/>
              <a:gd name="connsiteX2" fmla="*/ 1782216 w 1782216"/>
              <a:gd name="connsiteY2" fmla="*/ 891108 h 891108"/>
              <a:gd name="connsiteX3" fmla="*/ 0 w 1782216"/>
              <a:gd name="connsiteY3" fmla="*/ 891108 h 891108"/>
              <a:gd name="connsiteX4" fmla="*/ 0 w 1782216"/>
              <a:gd name="connsiteY4" fmla="*/ 0 h 8911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2216" h="891108">
                <a:moveTo>
                  <a:pt x="0" y="0"/>
                </a:moveTo>
                <a:lnTo>
                  <a:pt x="1782216" y="0"/>
                </a:lnTo>
                <a:lnTo>
                  <a:pt x="1782216" y="891108"/>
                </a:lnTo>
                <a:lnTo>
                  <a:pt x="0" y="891108"/>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t" anchorCtr="0">
            <a:noAutofit/>
          </a:bodyPr>
          <a:lstStyle/>
          <a:p>
            <a:pPr defTabSz="366713">
              <a:spcBef>
                <a:spcPct val="0"/>
              </a:spcBef>
            </a:pPr>
            <a:r>
              <a:rPr lang="en-US" sz="1500" dirty="0">
                <a:solidFill>
                  <a:schemeClr val="tx1"/>
                </a:solidFill>
                <a:latin typeface="+mj-lt"/>
              </a:rPr>
              <a:t>Compliance and data privacy:</a:t>
            </a:r>
          </a:p>
          <a:p>
            <a:pPr defTabSz="366713">
              <a:spcBef>
                <a:spcPct val="0"/>
              </a:spcBef>
            </a:pPr>
            <a:r>
              <a:rPr lang="en-US" sz="1350" dirty="0">
                <a:solidFill>
                  <a:schemeClr val="tx1"/>
                </a:solidFill>
              </a:rPr>
              <a:t>Microsoft is committed to the highest levels of trust, transparency, standards conformance, and regulatory compliance.</a:t>
            </a:r>
          </a:p>
          <a:p>
            <a:pPr marL="214313" indent="-214313" defTabSz="366713">
              <a:spcBef>
                <a:spcPct val="0"/>
              </a:spcBef>
              <a:buFont typeface="Arial" panose="020B0604020202020204" pitchFamily="34" charset="0"/>
              <a:buChar char="•"/>
            </a:pPr>
            <a:r>
              <a:rPr lang="en-US" sz="1350" dirty="0">
                <a:solidFill>
                  <a:schemeClr val="tx1"/>
                </a:solidFill>
              </a:rPr>
              <a:t>Data Protection</a:t>
            </a:r>
          </a:p>
          <a:p>
            <a:pPr marL="214313" indent="-214313" defTabSz="366713">
              <a:spcBef>
                <a:spcPct val="0"/>
              </a:spcBef>
              <a:buFont typeface="Arial" panose="020B0604020202020204" pitchFamily="34" charset="0"/>
              <a:buChar char="•"/>
            </a:pPr>
            <a:r>
              <a:rPr lang="en-US" sz="1350" dirty="0">
                <a:solidFill>
                  <a:schemeClr val="tx1"/>
                </a:solidFill>
              </a:rPr>
              <a:t>Resources to manage GDPR Compliance</a:t>
            </a:r>
          </a:p>
        </p:txBody>
      </p:sp>
      <p:sp>
        <p:nvSpPr>
          <p:cNvPr id="6" name="Freeform: Shape 5">
            <a:extLst>
              <a:ext uri="{FF2B5EF4-FFF2-40B4-BE49-F238E27FC236}">
                <a16:creationId xmlns:a16="http://schemas.microsoft.com/office/drawing/2014/main" id="{F80F5F4C-F51A-451A-AF2D-51418BE73C40}"/>
              </a:ext>
            </a:extLst>
          </p:cNvPr>
          <p:cNvSpPr/>
          <p:nvPr/>
        </p:nvSpPr>
        <p:spPr>
          <a:xfrm>
            <a:off x="5999906" y="1323594"/>
            <a:ext cx="2674620" cy="3202686"/>
          </a:xfrm>
          <a:custGeom>
            <a:avLst/>
            <a:gdLst>
              <a:gd name="connsiteX0" fmla="*/ 0 w 1782216"/>
              <a:gd name="connsiteY0" fmla="*/ 0 h 891108"/>
              <a:gd name="connsiteX1" fmla="*/ 1782216 w 1782216"/>
              <a:gd name="connsiteY1" fmla="*/ 0 h 891108"/>
              <a:gd name="connsiteX2" fmla="*/ 1782216 w 1782216"/>
              <a:gd name="connsiteY2" fmla="*/ 891108 h 891108"/>
              <a:gd name="connsiteX3" fmla="*/ 0 w 1782216"/>
              <a:gd name="connsiteY3" fmla="*/ 891108 h 891108"/>
              <a:gd name="connsiteX4" fmla="*/ 0 w 1782216"/>
              <a:gd name="connsiteY4" fmla="*/ 0 h 8911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2216" h="891108">
                <a:moveTo>
                  <a:pt x="0" y="0"/>
                </a:moveTo>
                <a:lnTo>
                  <a:pt x="1782216" y="0"/>
                </a:lnTo>
                <a:lnTo>
                  <a:pt x="1782216" y="891108"/>
                </a:lnTo>
                <a:lnTo>
                  <a:pt x="0" y="891108"/>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t" anchorCtr="0">
            <a:noAutofit/>
          </a:bodyPr>
          <a:lstStyle/>
          <a:p>
            <a:pPr defTabSz="366713">
              <a:spcBef>
                <a:spcPct val="0"/>
              </a:spcBef>
            </a:pPr>
            <a:r>
              <a:rPr lang="en-US" sz="1500" dirty="0">
                <a:solidFill>
                  <a:schemeClr val="tx1"/>
                </a:solidFill>
                <a:latin typeface="+mj-lt"/>
              </a:rPr>
              <a:t>Accessibility in the Power Platform:</a:t>
            </a:r>
          </a:p>
          <a:p>
            <a:pPr defTabSz="366713">
              <a:spcBef>
                <a:spcPct val="0"/>
              </a:spcBef>
            </a:pPr>
            <a:r>
              <a:rPr lang="en-US" sz="1350" dirty="0">
                <a:solidFill>
                  <a:schemeClr val="tx1"/>
                </a:solidFill>
              </a:rPr>
              <a:t>The Power Platform is accessible and inclusive to all kinds of users all over the world. </a:t>
            </a:r>
          </a:p>
          <a:p>
            <a:pPr defTabSz="366713">
              <a:spcBef>
                <a:spcPct val="0"/>
              </a:spcBef>
            </a:pPr>
            <a:endParaRPr lang="en-US" sz="1350" dirty="0">
              <a:solidFill>
                <a:schemeClr val="tx1"/>
              </a:solidFill>
            </a:endParaRPr>
          </a:p>
          <a:p>
            <a:pPr defTabSz="366713">
              <a:spcBef>
                <a:spcPct val="0"/>
              </a:spcBef>
            </a:pPr>
            <a:r>
              <a:rPr lang="en-US" sz="1350" dirty="0">
                <a:solidFill>
                  <a:schemeClr val="tx1"/>
                </a:solidFill>
              </a:rPr>
              <a:t>An accessible canvas app will allow users with vision, hearing, and other impairments to successfully use the app. </a:t>
            </a:r>
          </a:p>
        </p:txBody>
      </p:sp>
    </p:spTree>
    <p:extLst>
      <p:ext uri="{BB962C8B-B14F-4D97-AF65-F5344CB8AC3E}">
        <p14:creationId xmlns:p14="http://schemas.microsoft.com/office/powerpoint/2010/main" val="1753083799"/>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9FFC0E8-97CE-4426-A0C0-75252002ED16}"/>
              </a:ext>
            </a:extLst>
          </p:cNvPr>
          <p:cNvSpPr>
            <a:spLocks noGrp="1"/>
          </p:cNvSpPr>
          <p:nvPr>
            <p:ph type="ctrTitle"/>
          </p:nvPr>
        </p:nvSpPr>
        <p:spPr/>
        <p:txBody>
          <a:bodyPr/>
          <a:lstStyle/>
          <a:p>
            <a:r>
              <a:rPr lang="en-US" dirty="0"/>
              <a:t>Microsoft </a:t>
            </a:r>
            <a:r>
              <a:rPr lang="en-US" dirty="0" err="1"/>
              <a:t>Dataverse</a:t>
            </a:r>
            <a:endParaRPr lang="en-US" dirty="0"/>
          </a:p>
        </p:txBody>
      </p:sp>
    </p:spTree>
    <p:extLst>
      <p:ext uri="{BB962C8B-B14F-4D97-AF65-F5344CB8AC3E}">
        <p14:creationId xmlns:p14="http://schemas.microsoft.com/office/powerpoint/2010/main" val="19899561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Course Materials</a:t>
            </a:r>
          </a:p>
        </p:txBody>
      </p:sp>
      <p:sp>
        <p:nvSpPr>
          <p:cNvPr id="4" name="Rectangle 3">
            <a:extLst>
              <a:ext uri="{FF2B5EF4-FFF2-40B4-BE49-F238E27FC236}">
                <a16:creationId xmlns:a16="http://schemas.microsoft.com/office/drawing/2014/main" id="{81880932-C79B-4E37-86AD-089232300598}"/>
              </a:ext>
            </a:extLst>
          </p:cNvPr>
          <p:cNvSpPr/>
          <p:nvPr/>
        </p:nvSpPr>
        <p:spPr>
          <a:xfrm>
            <a:off x="1241536" y="2034283"/>
            <a:ext cx="6651398" cy="1107996"/>
          </a:xfrm>
          <a:prstGeom prst="rect">
            <a:avLst/>
          </a:prstGeom>
          <a:noFill/>
        </p:spPr>
        <p:txBody>
          <a:bodyPr wrap="square" lIns="91440" tIns="45720" rIns="91440" bIns="45720">
            <a:spAutoFit/>
          </a:bodyPr>
          <a:lstStyle/>
          <a:p>
            <a:pPr algn="ctr"/>
            <a:r>
              <a:rPr lang="en-US" sz="6600" b="1" cap="none" spc="0" dirty="0" err="1">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timw.info</a:t>
            </a:r>
            <a:r>
              <a:rPr lang="en-US" sz="66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/pl900</a:t>
            </a:r>
          </a:p>
        </p:txBody>
      </p:sp>
    </p:spTree>
    <p:extLst>
      <p:ext uri="{BB962C8B-B14F-4D97-AF65-F5344CB8AC3E}">
        <p14:creationId xmlns:p14="http://schemas.microsoft.com/office/powerpoint/2010/main" val="616345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3855DA-8EEB-4550-AF18-2B82911E557C}"/>
              </a:ext>
            </a:extLst>
          </p:cNvPr>
          <p:cNvSpPr>
            <a:spLocks noGrp="1"/>
          </p:cNvSpPr>
          <p:nvPr>
            <p:ph type="title"/>
          </p:nvPr>
        </p:nvSpPr>
        <p:spPr/>
        <p:txBody>
          <a:bodyPr/>
          <a:lstStyle/>
          <a:p>
            <a:r>
              <a:rPr lang="en-US" dirty="0"/>
              <a:t>Overview of Microsoft Dataverse</a:t>
            </a:r>
          </a:p>
        </p:txBody>
      </p:sp>
      <p:sp>
        <p:nvSpPr>
          <p:cNvPr id="9" name="Rectangle 8">
            <a:extLst>
              <a:ext uri="{FF2B5EF4-FFF2-40B4-BE49-F238E27FC236}">
                <a16:creationId xmlns:a16="http://schemas.microsoft.com/office/drawing/2014/main" id="{DAA05F3D-E12E-4DA7-B8C6-63ED5D2971DB}"/>
              </a:ext>
            </a:extLst>
          </p:cNvPr>
          <p:cNvSpPr/>
          <p:nvPr/>
        </p:nvSpPr>
        <p:spPr bwMode="auto">
          <a:xfrm>
            <a:off x="447650" y="1519237"/>
            <a:ext cx="4067366" cy="225266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68580" rIns="137160" bIns="68580" numCol="1" spcCol="0" rtlCol="0" fromWordArt="0" anchor="t" anchorCtr="0" forceAA="0" compatLnSpc="1">
            <a:prstTxWarp prst="textNoShape">
              <a:avLst/>
            </a:prstTxWarp>
            <a:noAutofit/>
          </a:bodyPr>
          <a:lstStyle/>
          <a:p>
            <a:r>
              <a:rPr lang="en-US" dirty="0">
                <a:solidFill>
                  <a:schemeClr val="tx1"/>
                </a:solidFill>
                <a:latin typeface="+mj-lt"/>
              </a:rPr>
              <a:t>Dataverse: Database storing a set of standard and custom data structures called entities</a:t>
            </a:r>
          </a:p>
          <a:p>
            <a:pPr marL="0" lvl="1">
              <a:spcBef>
                <a:spcPts val="450"/>
              </a:spcBef>
              <a:spcAft>
                <a:spcPts val="450"/>
              </a:spcAft>
            </a:pPr>
            <a:r>
              <a:rPr lang="en-US" sz="1500" dirty="0">
                <a:solidFill>
                  <a:schemeClr val="tx1"/>
                </a:solidFill>
              </a:rPr>
              <a:t>Entity: Like tables in a relational database</a:t>
            </a:r>
          </a:p>
        </p:txBody>
      </p:sp>
      <p:sp>
        <p:nvSpPr>
          <p:cNvPr id="10" name="Rectangle 9">
            <a:extLst>
              <a:ext uri="{FF2B5EF4-FFF2-40B4-BE49-F238E27FC236}">
                <a16:creationId xmlns:a16="http://schemas.microsoft.com/office/drawing/2014/main" id="{16C75041-A10C-481D-ABD4-F57477FF051C}"/>
              </a:ext>
            </a:extLst>
          </p:cNvPr>
          <p:cNvSpPr/>
          <p:nvPr/>
        </p:nvSpPr>
        <p:spPr bwMode="auto">
          <a:xfrm>
            <a:off x="4639675" y="1519237"/>
            <a:ext cx="4067366" cy="225266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68580" rIns="137160" bIns="68580" numCol="1" spcCol="0" rtlCol="0" fromWordArt="0" anchor="t" anchorCtr="0" forceAA="0" compatLnSpc="1">
            <a:prstTxWarp prst="textNoShape">
              <a:avLst/>
            </a:prstTxWarp>
            <a:noAutofit/>
          </a:bodyPr>
          <a:lstStyle/>
          <a:p>
            <a:r>
              <a:rPr lang="en-US" dirty="0">
                <a:solidFill>
                  <a:schemeClr val="tx1"/>
                </a:solidFill>
                <a:latin typeface="+mj-lt"/>
              </a:rPr>
              <a:t>Common Data Model: Set of open-sourced, standardized, extensible data entities and relationships </a:t>
            </a:r>
          </a:p>
          <a:p>
            <a:pPr marL="0" lvl="1">
              <a:spcBef>
                <a:spcPts val="450"/>
              </a:spcBef>
              <a:spcAft>
                <a:spcPts val="450"/>
              </a:spcAft>
            </a:pPr>
            <a:r>
              <a:rPr lang="en-US" sz="1500" dirty="0">
                <a:solidFill>
                  <a:schemeClr val="tx1"/>
                </a:solidFill>
              </a:rPr>
              <a:t>Part of the Open Data Initiative </a:t>
            </a:r>
          </a:p>
        </p:txBody>
      </p:sp>
    </p:spTree>
    <p:extLst>
      <p:ext uri="{BB962C8B-B14F-4D97-AF65-F5344CB8AC3E}">
        <p14:creationId xmlns:p14="http://schemas.microsoft.com/office/powerpoint/2010/main" val="4150030969"/>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B471ED-6D5F-4340-90E4-8DD467272AB0}"/>
              </a:ext>
            </a:extLst>
          </p:cNvPr>
          <p:cNvSpPr>
            <a:spLocks noGrp="1"/>
          </p:cNvSpPr>
          <p:nvPr>
            <p:ph type="title"/>
          </p:nvPr>
        </p:nvSpPr>
        <p:spPr>
          <a:xfrm>
            <a:off x="441197" y="342900"/>
            <a:ext cx="8263890" cy="392415"/>
          </a:xfrm>
        </p:spPr>
        <p:txBody>
          <a:bodyPr/>
          <a:lstStyle/>
          <a:p>
            <a:r>
              <a:rPr lang="en-US" sz="2550" dirty="0"/>
              <a:t>Identify tables and columns in Dataverse</a:t>
            </a:r>
          </a:p>
        </p:txBody>
      </p:sp>
      <p:sp>
        <p:nvSpPr>
          <p:cNvPr id="12" name="Rectangle 11">
            <a:extLst>
              <a:ext uri="{FF2B5EF4-FFF2-40B4-BE49-F238E27FC236}">
                <a16:creationId xmlns:a16="http://schemas.microsoft.com/office/drawing/2014/main" id="{CE70B210-F9B6-4D2D-94C4-4AFD90AFFE9A}"/>
              </a:ext>
            </a:extLst>
          </p:cNvPr>
          <p:cNvSpPr/>
          <p:nvPr/>
        </p:nvSpPr>
        <p:spPr bwMode="auto">
          <a:xfrm>
            <a:off x="447650" y="1519237"/>
            <a:ext cx="4067366" cy="225266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68580" rIns="137160" bIns="68580" numCol="1" spcCol="0" rtlCol="0" fromWordArt="0" anchor="t" anchorCtr="0" forceAA="0" compatLnSpc="1">
            <a:prstTxWarp prst="textNoShape">
              <a:avLst/>
            </a:prstTxWarp>
            <a:noAutofit/>
          </a:bodyPr>
          <a:lstStyle/>
          <a:p>
            <a:r>
              <a:rPr lang="en-US" dirty="0">
                <a:solidFill>
                  <a:schemeClr val="tx1"/>
                </a:solidFill>
                <a:latin typeface="+mj-lt"/>
              </a:rPr>
              <a:t>Types of tables:</a:t>
            </a:r>
          </a:p>
          <a:p>
            <a:pPr marL="0" lvl="1">
              <a:spcBef>
                <a:spcPts val="450"/>
              </a:spcBef>
              <a:spcAft>
                <a:spcPts val="450"/>
              </a:spcAft>
            </a:pPr>
            <a:r>
              <a:rPr lang="en-US" sz="1500" dirty="0">
                <a:solidFill>
                  <a:schemeClr val="tx1"/>
                </a:solidFill>
              </a:rPr>
              <a:t>Standard: Base set of tables, created for every instance of a Dataverse database</a:t>
            </a:r>
          </a:p>
          <a:p>
            <a:pPr marL="0" lvl="1">
              <a:spcBef>
                <a:spcPts val="450"/>
              </a:spcBef>
              <a:spcAft>
                <a:spcPts val="450"/>
              </a:spcAft>
            </a:pPr>
            <a:r>
              <a:rPr lang="en-US" sz="1500" dirty="0">
                <a:solidFill>
                  <a:schemeClr val="tx1"/>
                </a:solidFill>
              </a:rPr>
              <a:t>Custom: Created for a specific business application </a:t>
            </a:r>
            <a:endParaRPr lang="en-US" sz="2100" dirty="0">
              <a:solidFill>
                <a:schemeClr val="tx1"/>
              </a:soli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89290A22-B430-49D8-A61F-55A6B9FD003D}"/>
              </a:ext>
            </a:extLst>
          </p:cNvPr>
          <p:cNvSpPr/>
          <p:nvPr/>
        </p:nvSpPr>
        <p:spPr bwMode="auto">
          <a:xfrm>
            <a:off x="4639675" y="1519237"/>
            <a:ext cx="4067366" cy="225266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68580" rIns="137160" bIns="68580" numCol="1" spcCol="0" rtlCol="0" fromWordArt="0" anchor="t" anchorCtr="0" forceAA="0" compatLnSpc="1">
            <a:prstTxWarp prst="textNoShape">
              <a:avLst/>
            </a:prstTxWarp>
            <a:noAutofit/>
          </a:bodyPr>
          <a:lstStyle/>
          <a:p>
            <a:r>
              <a:rPr lang="en-US" dirty="0">
                <a:solidFill>
                  <a:schemeClr val="tx1"/>
                </a:solidFill>
                <a:latin typeface="+mj-lt"/>
              </a:rPr>
              <a:t>Columns: </a:t>
            </a:r>
          </a:p>
          <a:p>
            <a:pPr marL="0" lvl="1">
              <a:spcBef>
                <a:spcPts val="450"/>
              </a:spcBef>
              <a:spcAft>
                <a:spcPts val="450"/>
              </a:spcAft>
            </a:pPr>
            <a:r>
              <a:rPr lang="en-US" sz="1500" dirty="0">
                <a:solidFill>
                  <a:schemeClr val="tx1"/>
                </a:solidFill>
              </a:rPr>
              <a:t>Store discrete pieces of information within a record in an entity </a:t>
            </a:r>
          </a:p>
          <a:p>
            <a:pPr marL="0" lvl="1">
              <a:spcBef>
                <a:spcPts val="450"/>
              </a:spcBef>
              <a:spcAft>
                <a:spcPts val="450"/>
              </a:spcAft>
            </a:pPr>
            <a:r>
              <a:rPr lang="en-US" sz="1500" dirty="0">
                <a:solidFill>
                  <a:schemeClr val="tx1"/>
                </a:solidFill>
              </a:rPr>
              <a:t>Every column has a type, which defines the way you store the data (example: Date columns)</a:t>
            </a:r>
          </a:p>
          <a:p>
            <a:pPr defTabSz="699354" fontAlgn="base">
              <a:spcBef>
                <a:spcPct val="0"/>
              </a:spcBef>
              <a:spcAft>
                <a:spcPct val="0"/>
              </a:spcAft>
            </a:pPr>
            <a:endParaRPr lang="en-US" sz="1500" dirty="0">
              <a:solidFill>
                <a:schemeClr val="tx1"/>
              </a:solidFill>
              <a:ea typeface="Segoe UI" pitchFamily="34" charset="0"/>
              <a:cs typeface="Segoe UI" pitchFamily="34" charset="0"/>
            </a:endParaRPr>
          </a:p>
        </p:txBody>
      </p:sp>
    </p:spTree>
    <p:extLst>
      <p:ext uri="{BB962C8B-B14F-4D97-AF65-F5344CB8AC3E}">
        <p14:creationId xmlns:p14="http://schemas.microsoft.com/office/powerpoint/2010/main" val="2423691374"/>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1D5E4A-3D51-4A85-8D0F-C744EA576E84}"/>
              </a:ext>
            </a:extLst>
          </p:cNvPr>
          <p:cNvSpPr>
            <a:spLocks noGrp="1"/>
          </p:cNvSpPr>
          <p:nvPr>
            <p:ph type="title"/>
          </p:nvPr>
        </p:nvSpPr>
        <p:spPr/>
        <p:txBody>
          <a:bodyPr/>
          <a:lstStyle/>
          <a:p>
            <a:r>
              <a:rPr lang="en-US"/>
              <a:t>Understand relationships</a:t>
            </a:r>
          </a:p>
        </p:txBody>
      </p:sp>
      <p:pic>
        <p:nvPicPr>
          <p:cNvPr id="109" name="Picture 108" descr="Icon of three circles connected by a line">
            <a:extLst>
              <a:ext uri="{FF2B5EF4-FFF2-40B4-BE49-F238E27FC236}">
                <a16:creationId xmlns:a16="http://schemas.microsoft.com/office/drawing/2014/main" id="{9C1EE0B6-5509-43CE-8224-282461880B4F}"/>
              </a:ext>
            </a:extLst>
          </p:cNvPr>
          <p:cNvPicPr>
            <a:picLocks noChangeAspect="1"/>
          </p:cNvPicPr>
          <p:nvPr/>
        </p:nvPicPr>
        <p:blipFill>
          <a:blip r:embed="rId3"/>
          <a:stretch>
            <a:fillRect/>
          </a:stretch>
        </p:blipFill>
        <p:spPr>
          <a:xfrm>
            <a:off x="441197" y="1082412"/>
            <a:ext cx="715518" cy="715518"/>
          </a:xfrm>
          <a:prstGeom prst="rect">
            <a:avLst/>
          </a:prstGeom>
        </p:spPr>
      </p:pic>
      <p:sp>
        <p:nvSpPr>
          <p:cNvPr id="4" name="TextBox 3">
            <a:extLst>
              <a:ext uri="{FF2B5EF4-FFF2-40B4-BE49-F238E27FC236}">
                <a16:creationId xmlns:a16="http://schemas.microsoft.com/office/drawing/2014/main" id="{38B0F54C-8CDD-4A02-8A40-C3715F0791E9}"/>
              </a:ext>
            </a:extLst>
          </p:cNvPr>
          <p:cNvSpPr txBox="1"/>
          <p:nvPr/>
        </p:nvSpPr>
        <p:spPr>
          <a:xfrm>
            <a:off x="1325275" y="1301100"/>
            <a:ext cx="7377528" cy="276999"/>
          </a:xfrm>
          <a:prstGeom prst="rect">
            <a:avLst/>
          </a:prstGeom>
          <a:noFill/>
        </p:spPr>
        <p:txBody>
          <a:bodyPr wrap="square" lIns="0" tIns="0" rIns="0" bIns="0" rtlCol="0" anchor="ctr">
            <a:spAutoFit/>
          </a:bodyPr>
          <a:lstStyle/>
          <a:p>
            <a:pPr marL="0" lvl="1"/>
            <a:r>
              <a:rPr lang="en-US" dirty="0"/>
              <a:t>Relationships: Represent the way that tables are connected</a:t>
            </a:r>
          </a:p>
        </p:txBody>
      </p:sp>
      <p:cxnSp>
        <p:nvCxnSpPr>
          <p:cNvPr id="18" name="Straight Connector 17">
            <a:extLst>
              <a:ext uri="{FF2B5EF4-FFF2-40B4-BE49-F238E27FC236}">
                <a16:creationId xmlns:a16="http://schemas.microsoft.com/office/drawing/2014/main" id="{C89F35DB-89F9-40C4-B7D3-1066C87CC48B}"/>
              </a:ext>
              <a:ext uri="{C183D7F6-B498-43B3-948B-1728B52AA6E4}">
                <adec:decorative xmlns:adec="http://schemas.microsoft.com/office/drawing/2017/decorative" val="1"/>
              </a:ext>
            </a:extLst>
          </p:cNvPr>
          <p:cNvCxnSpPr>
            <a:cxnSpLocks/>
          </p:cNvCxnSpPr>
          <p:nvPr/>
        </p:nvCxnSpPr>
        <p:spPr>
          <a:xfrm>
            <a:off x="1325275" y="1983699"/>
            <a:ext cx="7377528"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146" name="Picture 145" descr="Icon of four corners covering the circle underneath it">
            <a:extLst>
              <a:ext uri="{FF2B5EF4-FFF2-40B4-BE49-F238E27FC236}">
                <a16:creationId xmlns:a16="http://schemas.microsoft.com/office/drawing/2014/main" id="{0A93B2AB-7C84-4457-9EB8-C27461067075}"/>
              </a:ext>
            </a:extLst>
          </p:cNvPr>
          <p:cNvPicPr>
            <a:picLocks noChangeAspect="1"/>
          </p:cNvPicPr>
          <p:nvPr/>
        </p:nvPicPr>
        <p:blipFill>
          <a:blip r:embed="rId4"/>
          <a:stretch>
            <a:fillRect/>
          </a:stretch>
        </p:blipFill>
        <p:spPr>
          <a:xfrm rot="2700000">
            <a:off x="441197" y="2240463"/>
            <a:ext cx="715518" cy="715518"/>
          </a:xfrm>
          <a:prstGeom prst="rect">
            <a:avLst/>
          </a:prstGeom>
        </p:spPr>
      </p:pic>
      <p:sp>
        <p:nvSpPr>
          <p:cNvPr id="16" name="TextBox 15">
            <a:extLst>
              <a:ext uri="{FF2B5EF4-FFF2-40B4-BE49-F238E27FC236}">
                <a16:creationId xmlns:a16="http://schemas.microsoft.com/office/drawing/2014/main" id="{1416D710-3784-4F07-8E4C-E1A4D3A524D3}"/>
              </a:ext>
            </a:extLst>
          </p:cNvPr>
          <p:cNvSpPr txBox="1"/>
          <p:nvPr/>
        </p:nvSpPr>
        <p:spPr>
          <a:xfrm>
            <a:off x="1325275" y="2164199"/>
            <a:ext cx="7377528" cy="866904"/>
          </a:xfrm>
          <a:prstGeom prst="rect">
            <a:avLst/>
          </a:prstGeom>
          <a:noFill/>
        </p:spPr>
        <p:txBody>
          <a:bodyPr wrap="square" lIns="0" tIns="0" rIns="0" bIns="0" rtlCol="0" anchor="ctr">
            <a:spAutoFit/>
          </a:bodyPr>
          <a:lstStyle/>
          <a:p>
            <a:pPr marL="0" lvl="1"/>
            <a:r>
              <a:rPr lang="en-US" dirty="0">
                <a:latin typeface="+mj-lt"/>
              </a:rPr>
              <a:t>One-to-many relationships: </a:t>
            </a:r>
          </a:p>
          <a:p>
            <a:pPr marL="0" lvl="1">
              <a:spcBef>
                <a:spcPts val="450"/>
              </a:spcBef>
            </a:pPr>
            <a:r>
              <a:rPr lang="en-US" sz="1500" dirty="0"/>
              <a:t>Can be “parent-child” relationships</a:t>
            </a:r>
          </a:p>
          <a:p>
            <a:pPr marL="0" lvl="1">
              <a:spcBef>
                <a:spcPts val="450"/>
              </a:spcBef>
            </a:pPr>
            <a:r>
              <a:rPr lang="en-US" sz="1500" dirty="0"/>
              <a:t>Example: An invoice (parent table) can have many line items (child rows)</a:t>
            </a:r>
          </a:p>
        </p:txBody>
      </p:sp>
      <p:cxnSp>
        <p:nvCxnSpPr>
          <p:cNvPr id="19" name="Straight Connector 18">
            <a:extLst>
              <a:ext uri="{FF2B5EF4-FFF2-40B4-BE49-F238E27FC236}">
                <a16:creationId xmlns:a16="http://schemas.microsoft.com/office/drawing/2014/main" id="{A61A7287-7F17-4CBF-B153-C4946C4FDD0B}"/>
              </a:ext>
              <a:ext uri="{C183D7F6-B498-43B3-948B-1728B52AA6E4}">
                <adec:decorative xmlns:adec="http://schemas.microsoft.com/office/drawing/2017/decorative" val="1"/>
              </a:ext>
            </a:extLst>
          </p:cNvPr>
          <p:cNvCxnSpPr>
            <a:cxnSpLocks/>
          </p:cNvCxnSpPr>
          <p:nvPr/>
        </p:nvCxnSpPr>
        <p:spPr>
          <a:xfrm>
            <a:off x="1325275" y="3211603"/>
            <a:ext cx="7377528"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135" name="Picture 134" descr="Icon of a multiple dots connecting within the dot underneath">
            <a:extLst>
              <a:ext uri="{FF2B5EF4-FFF2-40B4-BE49-F238E27FC236}">
                <a16:creationId xmlns:a16="http://schemas.microsoft.com/office/drawing/2014/main" id="{6F6CB6B7-FF48-4EE7-A860-2D0AD17F9458}"/>
              </a:ext>
            </a:extLst>
          </p:cNvPr>
          <p:cNvPicPr>
            <a:picLocks noChangeAspect="1"/>
          </p:cNvPicPr>
          <p:nvPr/>
        </p:nvPicPr>
        <p:blipFill>
          <a:blip r:embed="rId5"/>
          <a:stretch>
            <a:fillRect/>
          </a:stretch>
        </p:blipFill>
        <p:spPr>
          <a:xfrm>
            <a:off x="432149" y="3422803"/>
            <a:ext cx="715518" cy="715518"/>
          </a:xfrm>
          <a:prstGeom prst="rect">
            <a:avLst/>
          </a:prstGeom>
        </p:spPr>
      </p:pic>
      <p:sp>
        <p:nvSpPr>
          <p:cNvPr id="14" name="TextBox 13">
            <a:extLst>
              <a:ext uri="{FF2B5EF4-FFF2-40B4-BE49-F238E27FC236}">
                <a16:creationId xmlns:a16="http://schemas.microsoft.com/office/drawing/2014/main" id="{353A4E00-033C-4D2F-9A7D-12C8279C5F73}"/>
              </a:ext>
            </a:extLst>
          </p:cNvPr>
          <p:cNvSpPr txBox="1"/>
          <p:nvPr/>
        </p:nvSpPr>
        <p:spPr>
          <a:xfrm>
            <a:off x="1325275" y="3398514"/>
            <a:ext cx="7377528" cy="738664"/>
          </a:xfrm>
          <a:prstGeom prst="rect">
            <a:avLst/>
          </a:prstGeom>
          <a:noFill/>
        </p:spPr>
        <p:txBody>
          <a:bodyPr wrap="square" lIns="0" tIns="0" rIns="0" bIns="0" rtlCol="0" anchor="ctr">
            <a:spAutoFit/>
          </a:bodyPr>
          <a:lstStyle/>
          <a:p>
            <a:pPr marL="0" lvl="1"/>
            <a:r>
              <a:rPr lang="en-US" dirty="0">
                <a:latin typeface="+mj-lt"/>
              </a:rPr>
              <a:t>Many-to-many relationships:</a:t>
            </a:r>
          </a:p>
          <a:p>
            <a:pPr marL="0" lvl="1"/>
            <a:r>
              <a:rPr lang="en-US" sz="1500" dirty="0"/>
              <a:t>Example: A Contact can attend multiple Events, and an Event can have many</a:t>
            </a:r>
            <a:br>
              <a:rPr lang="en-US" sz="1500" dirty="0"/>
            </a:br>
            <a:r>
              <a:rPr lang="en-US" sz="1500" dirty="0"/>
              <a:t>Contacts attend </a:t>
            </a:r>
          </a:p>
        </p:txBody>
      </p:sp>
    </p:spTree>
    <p:extLst>
      <p:ext uri="{BB962C8B-B14F-4D97-AF65-F5344CB8AC3E}">
        <p14:creationId xmlns:p14="http://schemas.microsoft.com/office/powerpoint/2010/main" val="2525388559"/>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013A40-EB91-4421-8A57-6232D32323C7}"/>
              </a:ext>
            </a:extLst>
          </p:cNvPr>
          <p:cNvSpPr>
            <a:spLocks noGrp="1"/>
          </p:cNvSpPr>
          <p:nvPr>
            <p:ph type="title"/>
          </p:nvPr>
        </p:nvSpPr>
        <p:spPr/>
        <p:txBody>
          <a:bodyPr/>
          <a:lstStyle/>
          <a:p>
            <a:r>
              <a:rPr lang="en-US" dirty="0"/>
              <a:t>Environments in Microsoft Dataverse</a:t>
            </a:r>
          </a:p>
        </p:txBody>
      </p:sp>
      <p:sp>
        <p:nvSpPr>
          <p:cNvPr id="11" name="Rectangle 10">
            <a:extLst>
              <a:ext uri="{FF2B5EF4-FFF2-40B4-BE49-F238E27FC236}">
                <a16:creationId xmlns:a16="http://schemas.microsoft.com/office/drawing/2014/main" id="{41D6219B-7E9E-4AA5-8069-54A71AA44E01}"/>
              </a:ext>
            </a:extLst>
          </p:cNvPr>
          <p:cNvSpPr>
            <a:spLocks/>
          </p:cNvSpPr>
          <p:nvPr/>
        </p:nvSpPr>
        <p:spPr bwMode="auto">
          <a:xfrm>
            <a:off x="438151" y="871039"/>
            <a:ext cx="1892096" cy="1621439"/>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t" anchorCtr="0" forceAA="0" compatLnSpc="1">
            <a:prstTxWarp prst="textNoShape">
              <a:avLst/>
            </a:prstTxWarp>
            <a:noAutofit/>
          </a:bodyPr>
          <a:lstStyle/>
          <a:p>
            <a:pPr defTabSz="699354" fontAlgn="base"/>
            <a:r>
              <a:rPr lang="en-US" sz="1050" dirty="0">
                <a:solidFill>
                  <a:schemeClr val="tx1"/>
                </a:solidFill>
              </a:rPr>
              <a:t>Environments are used to store, manage, and share your organization’s business data, apps, and flows in the Power Platform</a:t>
            </a:r>
          </a:p>
        </p:txBody>
      </p:sp>
      <p:sp>
        <p:nvSpPr>
          <p:cNvPr id="12" name="Rectangle 11">
            <a:extLst>
              <a:ext uri="{FF2B5EF4-FFF2-40B4-BE49-F238E27FC236}">
                <a16:creationId xmlns:a16="http://schemas.microsoft.com/office/drawing/2014/main" id="{B97CE048-DA09-4F84-8F67-5B5308E67EDE}"/>
              </a:ext>
            </a:extLst>
          </p:cNvPr>
          <p:cNvSpPr>
            <a:spLocks/>
          </p:cNvSpPr>
          <p:nvPr/>
        </p:nvSpPr>
        <p:spPr bwMode="auto">
          <a:xfrm>
            <a:off x="2402007" y="871039"/>
            <a:ext cx="2138615" cy="1621439"/>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t" anchorCtr="0" forceAA="0" compatLnSpc="1">
            <a:prstTxWarp prst="textNoShape">
              <a:avLst/>
            </a:prstTxWarp>
            <a:noAutofit/>
          </a:bodyPr>
          <a:lstStyle/>
          <a:p>
            <a:pPr defTabSz="699354" fontAlgn="base">
              <a:spcBef>
                <a:spcPct val="0"/>
              </a:spcBef>
              <a:spcAft>
                <a:spcPct val="0"/>
              </a:spcAft>
            </a:pPr>
            <a:r>
              <a:rPr lang="en-US" sz="1050" dirty="0">
                <a:solidFill>
                  <a:schemeClr val="tx1"/>
                </a:solidFill>
              </a:rPr>
              <a:t>Each environment allows you to provision one Dataverse database for use within that environment. Dataverse environments allow you to manage user access, security settings, and the storage that is associated with that database</a:t>
            </a:r>
            <a:endParaRPr lang="en-US" sz="1050" dirty="0">
              <a:solidFill>
                <a:schemeClr val="tx1"/>
              </a:soli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78ECCC90-96F8-444A-8BE7-9B03DFEF8B54}"/>
              </a:ext>
            </a:extLst>
          </p:cNvPr>
          <p:cNvSpPr>
            <a:spLocks/>
          </p:cNvSpPr>
          <p:nvPr/>
        </p:nvSpPr>
        <p:spPr bwMode="auto">
          <a:xfrm>
            <a:off x="4612380" y="871039"/>
            <a:ext cx="2015356" cy="1621439"/>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t" anchorCtr="0" forceAA="0" compatLnSpc="1">
            <a:prstTxWarp prst="textNoShape">
              <a:avLst/>
            </a:prstTxWarp>
            <a:noAutofit/>
          </a:bodyPr>
          <a:lstStyle/>
          <a:p>
            <a:pPr defTabSz="699354" fontAlgn="base">
              <a:spcBef>
                <a:spcPct val="0"/>
              </a:spcBef>
              <a:spcAft>
                <a:spcPct val="0"/>
              </a:spcAft>
            </a:pPr>
            <a:r>
              <a:rPr lang="en-US" sz="1050" dirty="0">
                <a:solidFill>
                  <a:schemeClr val="tx1"/>
                </a:solidFill>
              </a:rPr>
              <a:t>Each environment is created under a Microsoft Azure Active Directory (Azure AD) tenant, and its resources can only be accessed by users within that tenant</a:t>
            </a:r>
            <a:endParaRPr lang="en-US" sz="1050" dirty="0">
              <a:solidFill>
                <a:schemeClr val="tx1"/>
              </a:solidFill>
              <a:ea typeface="Segoe UI" pitchFamily="34" charset="0"/>
              <a:cs typeface="Segoe UI" pitchFamily="34" charset="0"/>
            </a:endParaRPr>
          </a:p>
        </p:txBody>
      </p:sp>
      <p:sp>
        <p:nvSpPr>
          <p:cNvPr id="6" name="Rectangle 5">
            <a:extLst>
              <a:ext uri="{FF2B5EF4-FFF2-40B4-BE49-F238E27FC236}">
                <a16:creationId xmlns:a16="http://schemas.microsoft.com/office/drawing/2014/main" id="{A530B65A-E50A-4B12-A826-05A85A01DC50}"/>
              </a:ext>
            </a:extLst>
          </p:cNvPr>
          <p:cNvSpPr>
            <a:spLocks/>
          </p:cNvSpPr>
          <p:nvPr/>
        </p:nvSpPr>
        <p:spPr bwMode="auto">
          <a:xfrm>
            <a:off x="6699496" y="871039"/>
            <a:ext cx="2015356" cy="1621439"/>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t" anchorCtr="0" forceAA="0" compatLnSpc="1">
            <a:prstTxWarp prst="textNoShape">
              <a:avLst/>
            </a:prstTxWarp>
            <a:noAutofit/>
          </a:bodyPr>
          <a:lstStyle/>
          <a:p>
            <a:pPr defTabSz="699354" fontAlgn="base">
              <a:spcBef>
                <a:spcPct val="0"/>
              </a:spcBef>
              <a:spcAft>
                <a:spcPct val="0"/>
              </a:spcAft>
            </a:pPr>
            <a:r>
              <a:rPr lang="en-US" sz="1050" dirty="0">
                <a:solidFill>
                  <a:schemeClr val="tx1"/>
                </a:solidFill>
              </a:rPr>
              <a:t>An environment is also bound to a geographic location, like the United States. When you create a Dataverse database in an environment, that database is created within datacenters in that geographic location</a:t>
            </a:r>
            <a:endParaRPr lang="en-US" sz="1050" dirty="0">
              <a:solidFill>
                <a:schemeClr val="tx1"/>
              </a:solidFill>
              <a:ea typeface="Segoe UI" pitchFamily="34" charset="0"/>
              <a:cs typeface="Segoe UI" pitchFamily="34" charset="0"/>
            </a:endParaRPr>
          </a:p>
        </p:txBody>
      </p:sp>
      <p:sp>
        <p:nvSpPr>
          <p:cNvPr id="5" name="Rectangle 4">
            <a:extLst>
              <a:ext uri="{FF2B5EF4-FFF2-40B4-BE49-F238E27FC236}">
                <a16:creationId xmlns:a16="http://schemas.microsoft.com/office/drawing/2014/main" id="{96026340-7AD8-4556-9652-6216BB5B4A4C}"/>
              </a:ext>
            </a:extLst>
          </p:cNvPr>
          <p:cNvSpPr/>
          <p:nvPr/>
        </p:nvSpPr>
        <p:spPr bwMode="auto">
          <a:xfrm>
            <a:off x="443103" y="2566221"/>
            <a:ext cx="8271749" cy="2227006"/>
          </a:xfrm>
          <a:prstGeom prst="rect">
            <a:avLst/>
          </a:prstGeom>
          <a:noFill/>
          <a:ln w="19050">
            <a:solidFill>
              <a:srgbClr val="243A5E"/>
            </a:solidFill>
            <a:headEnd type="none" w="med" len="med"/>
            <a:tailEnd type="none" w="med" len="med"/>
          </a:ln>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2870" tIns="68580" rIns="102870" bIns="68580" numCol="1" spcCol="0" rtlCol="0" fromWordArt="0" anchor="t" anchorCtr="0" forceAA="0" compatLnSpc="1">
            <a:prstTxWarp prst="textNoShape">
              <a:avLst/>
            </a:prstTxWarp>
            <a:noAutofit/>
          </a:bodyPr>
          <a:lstStyle/>
          <a:p>
            <a:pPr algn="ctr"/>
            <a:r>
              <a:rPr lang="en-US" sz="1050" dirty="0">
                <a:latin typeface="+mj-lt"/>
                <a:ea typeface="Segoe UI" pitchFamily="34" charset="0"/>
                <a:cs typeface="Segoe UI" pitchFamily="34" charset="0"/>
              </a:rPr>
              <a:t>Seahorse International (Tenant)</a:t>
            </a:r>
          </a:p>
        </p:txBody>
      </p:sp>
      <p:graphicFrame>
        <p:nvGraphicFramePr>
          <p:cNvPr id="14" name="Table 5">
            <a:extLst>
              <a:ext uri="{FF2B5EF4-FFF2-40B4-BE49-F238E27FC236}">
                <a16:creationId xmlns:a16="http://schemas.microsoft.com/office/drawing/2014/main" id="{756D1A4D-195D-43DC-BD75-F8EA39DE2F52}"/>
              </a:ext>
            </a:extLst>
          </p:cNvPr>
          <p:cNvGraphicFramePr>
            <a:graphicFrameLocks noGrp="1"/>
          </p:cNvGraphicFramePr>
          <p:nvPr/>
        </p:nvGraphicFramePr>
        <p:xfrm>
          <a:off x="569312" y="2894538"/>
          <a:ext cx="1753091" cy="506730"/>
        </p:xfrm>
        <a:graphic>
          <a:graphicData uri="http://schemas.openxmlformats.org/drawingml/2006/table">
            <a:tbl>
              <a:tblPr firstRow="1" bandRow="1">
                <a:tableStyleId>{2D5ABB26-0587-4C30-8999-92F81FD0307C}</a:tableStyleId>
              </a:tblPr>
              <a:tblGrid>
                <a:gridCol w="1753091">
                  <a:extLst>
                    <a:ext uri="{9D8B030D-6E8A-4147-A177-3AD203B41FA5}">
                      <a16:colId xmlns:a16="http://schemas.microsoft.com/office/drawing/2014/main" val="802388997"/>
                    </a:ext>
                  </a:extLst>
                </a:gridCol>
              </a:tblGrid>
              <a:tr h="253365">
                <a:tc>
                  <a:txBody>
                    <a:bodyPr/>
                    <a:lstStyle/>
                    <a:p>
                      <a:r>
                        <a:rPr lang="en-US" sz="1100" dirty="0">
                          <a:solidFill>
                            <a:schemeClr val="bg1"/>
                          </a:solidFill>
                          <a:latin typeface="+mj-lt"/>
                        </a:rPr>
                        <a:t>Dev Environment</a:t>
                      </a:r>
                    </a:p>
                  </a:txBody>
                  <a:tcPr marL="68580" marR="68580" marT="34290" marB="34290">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3618522118"/>
                  </a:ext>
                </a:extLst>
              </a:tr>
              <a:tr h="253365">
                <a:tc>
                  <a:txBody>
                    <a:bodyPr/>
                    <a:lstStyle/>
                    <a:p>
                      <a:endParaRPr lang="en-US" sz="1100" dirty="0"/>
                    </a:p>
                  </a:txBody>
                  <a:tcPr marL="68580" marR="68580"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4212236752"/>
                  </a:ext>
                </a:extLst>
              </a:tr>
            </a:tbl>
          </a:graphicData>
        </a:graphic>
      </p:graphicFrame>
      <p:graphicFrame>
        <p:nvGraphicFramePr>
          <p:cNvPr id="40" name="Table 5">
            <a:extLst>
              <a:ext uri="{FF2B5EF4-FFF2-40B4-BE49-F238E27FC236}">
                <a16:creationId xmlns:a16="http://schemas.microsoft.com/office/drawing/2014/main" id="{312967D9-F32F-4CFF-A9F6-359DD2F04E54}"/>
              </a:ext>
            </a:extLst>
          </p:cNvPr>
          <p:cNvGraphicFramePr>
            <a:graphicFrameLocks noGrp="1"/>
          </p:cNvGraphicFramePr>
          <p:nvPr/>
        </p:nvGraphicFramePr>
        <p:xfrm>
          <a:off x="695522" y="3160922"/>
          <a:ext cx="1753091" cy="506730"/>
        </p:xfrm>
        <a:graphic>
          <a:graphicData uri="http://schemas.openxmlformats.org/drawingml/2006/table">
            <a:tbl>
              <a:tblPr firstRow="1" bandRow="1">
                <a:tableStyleId>{2D5ABB26-0587-4C30-8999-92F81FD0307C}</a:tableStyleId>
              </a:tblPr>
              <a:tblGrid>
                <a:gridCol w="1753091">
                  <a:extLst>
                    <a:ext uri="{9D8B030D-6E8A-4147-A177-3AD203B41FA5}">
                      <a16:colId xmlns:a16="http://schemas.microsoft.com/office/drawing/2014/main" val="802388997"/>
                    </a:ext>
                  </a:extLst>
                </a:gridCol>
              </a:tblGrid>
              <a:tr h="253365">
                <a:tc>
                  <a:txBody>
                    <a:bodyPr/>
                    <a:lstStyle/>
                    <a:p>
                      <a:r>
                        <a:rPr lang="en-US" sz="1100" dirty="0">
                          <a:solidFill>
                            <a:schemeClr val="bg1"/>
                          </a:solidFill>
                          <a:latin typeface="+mj-lt"/>
                        </a:rPr>
                        <a:t>Test Environment</a:t>
                      </a:r>
                    </a:p>
                  </a:txBody>
                  <a:tcPr marL="68580" marR="68580" marT="34290" marB="34290">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3618522118"/>
                  </a:ext>
                </a:extLst>
              </a:tr>
              <a:tr h="253365">
                <a:tc>
                  <a:txBody>
                    <a:bodyPr/>
                    <a:lstStyle/>
                    <a:p>
                      <a:endParaRPr lang="en-US" sz="1100" dirty="0"/>
                    </a:p>
                  </a:txBody>
                  <a:tcPr marL="68580" marR="68580"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4212236752"/>
                  </a:ext>
                </a:extLst>
              </a:tr>
            </a:tbl>
          </a:graphicData>
        </a:graphic>
      </p:graphicFrame>
      <p:graphicFrame>
        <p:nvGraphicFramePr>
          <p:cNvPr id="41" name="Table 5">
            <a:extLst>
              <a:ext uri="{FF2B5EF4-FFF2-40B4-BE49-F238E27FC236}">
                <a16:creationId xmlns:a16="http://schemas.microsoft.com/office/drawing/2014/main" id="{1A441C88-1FF5-4CE6-9469-3E6D8B0BEDC4}"/>
              </a:ext>
            </a:extLst>
          </p:cNvPr>
          <p:cNvGraphicFramePr>
            <a:graphicFrameLocks noGrp="1"/>
          </p:cNvGraphicFramePr>
          <p:nvPr/>
        </p:nvGraphicFramePr>
        <p:xfrm>
          <a:off x="809822" y="3427306"/>
          <a:ext cx="1753091" cy="664845"/>
        </p:xfrm>
        <a:graphic>
          <a:graphicData uri="http://schemas.openxmlformats.org/drawingml/2006/table">
            <a:tbl>
              <a:tblPr firstRow="1" bandRow="1">
                <a:tableStyleId>{2D5ABB26-0587-4C30-8999-92F81FD0307C}</a:tableStyleId>
              </a:tblPr>
              <a:tblGrid>
                <a:gridCol w="1753091">
                  <a:extLst>
                    <a:ext uri="{9D8B030D-6E8A-4147-A177-3AD203B41FA5}">
                      <a16:colId xmlns:a16="http://schemas.microsoft.com/office/drawing/2014/main" val="802388997"/>
                    </a:ext>
                  </a:extLst>
                </a:gridCol>
              </a:tblGrid>
              <a:tr h="253365">
                <a:tc>
                  <a:txBody>
                    <a:bodyPr/>
                    <a:lstStyle/>
                    <a:p>
                      <a:r>
                        <a:rPr lang="en-US" sz="1100" dirty="0">
                          <a:solidFill>
                            <a:schemeClr val="bg1"/>
                          </a:solidFill>
                          <a:latin typeface="+mj-lt"/>
                        </a:rPr>
                        <a:t>Prod Environment</a:t>
                      </a:r>
                    </a:p>
                  </a:txBody>
                  <a:tcPr marL="68580" marR="68580" marT="34290" marB="34290">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3618522118"/>
                  </a:ext>
                </a:extLst>
              </a:tr>
              <a:tr h="411480">
                <a:tc>
                  <a:txBody>
                    <a:bodyPr/>
                    <a:lstStyle/>
                    <a:p>
                      <a:endParaRPr lang="en-US" sz="1100" dirty="0"/>
                    </a:p>
                  </a:txBody>
                  <a:tcPr marL="68580" marR="68580"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4212236752"/>
                  </a:ext>
                </a:extLst>
              </a:tr>
            </a:tbl>
          </a:graphicData>
        </a:graphic>
      </p:graphicFrame>
      <p:pic>
        <p:nvPicPr>
          <p:cNvPr id="7" name="Picture 6" descr="Logo of Power Apps">
            <a:extLst>
              <a:ext uri="{FF2B5EF4-FFF2-40B4-BE49-F238E27FC236}">
                <a16:creationId xmlns:a16="http://schemas.microsoft.com/office/drawing/2014/main" id="{B985536E-A709-4D77-8BF9-4D258544BDB9}"/>
              </a:ext>
            </a:extLst>
          </p:cNvPr>
          <p:cNvPicPr>
            <a:picLocks noChangeAspect="1"/>
          </p:cNvPicPr>
          <p:nvPr/>
        </p:nvPicPr>
        <p:blipFill>
          <a:blip r:embed="rId3"/>
          <a:stretch>
            <a:fillRect/>
          </a:stretch>
        </p:blipFill>
        <p:spPr>
          <a:xfrm>
            <a:off x="1032821" y="3749519"/>
            <a:ext cx="338015" cy="259562"/>
          </a:xfrm>
          <a:prstGeom prst="rect">
            <a:avLst/>
          </a:prstGeom>
        </p:spPr>
      </p:pic>
      <p:pic>
        <p:nvPicPr>
          <p:cNvPr id="8" name="Picture 7" descr="Logo of Power Automate">
            <a:extLst>
              <a:ext uri="{FF2B5EF4-FFF2-40B4-BE49-F238E27FC236}">
                <a16:creationId xmlns:a16="http://schemas.microsoft.com/office/drawing/2014/main" id="{25220A18-4815-4DDC-95AA-D47215BD6E28}"/>
              </a:ext>
            </a:extLst>
          </p:cNvPr>
          <p:cNvPicPr>
            <a:picLocks noChangeAspect="1"/>
          </p:cNvPicPr>
          <p:nvPr/>
        </p:nvPicPr>
        <p:blipFill>
          <a:blip r:embed="rId4"/>
          <a:stretch>
            <a:fillRect/>
          </a:stretch>
        </p:blipFill>
        <p:spPr>
          <a:xfrm>
            <a:off x="1533243" y="3756520"/>
            <a:ext cx="323057" cy="245561"/>
          </a:xfrm>
          <a:prstGeom prst="rect">
            <a:avLst/>
          </a:prstGeom>
        </p:spPr>
      </p:pic>
      <p:pic>
        <p:nvPicPr>
          <p:cNvPr id="44" name="Picture 43" descr="Icon of three boxes connected with a line depicting infrastructure">
            <a:extLst>
              <a:ext uri="{FF2B5EF4-FFF2-40B4-BE49-F238E27FC236}">
                <a16:creationId xmlns:a16="http://schemas.microsoft.com/office/drawing/2014/main" id="{07D0C691-231D-4425-8ADB-88E6A405F520}"/>
              </a:ext>
            </a:extLst>
          </p:cNvPr>
          <p:cNvPicPr>
            <a:picLocks noChangeAspect="1"/>
          </p:cNvPicPr>
          <p:nvPr/>
        </p:nvPicPr>
        <p:blipFill>
          <a:blip r:embed="rId5"/>
          <a:stretch>
            <a:fillRect/>
          </a:stretch>
        </p:blipFill>
        <p:spPr>
          <a:xfrm>
            <a:off x="2025850" y="3722267"/>
            <a:ext cx="314064" cy="314064"/>
          </a:xfrm>
          <a:prstGeom prst="rect">
            <a:avLst/>
          </a:prstGeom>
        </p:spPr>
      </p:pic>
      <p:cxnSp>
        <p:nvCxnSpPr>
          <p:cNvPr id="31" name="Straight Connector 30">
            <a:extLst>
              <a:ext uri="{FF2B5EF4-FFF2-40B4-BE49-F238E27FC236}">
                <a16:creationId xmlns:a16="http://schemas.microsoft.com/office/drawing/2014/main" id="{26F674DB-3875-4477-BD51-BDD5516C14C9}"/>
              </a:ext>
              <a:ext uri="{C183D7F6-B498-43B3-948B-1728B52AA6E4}">
                <adec:decorative xmlns:adec="http://schemas.microsoft.com/office/drawing/2017/decorative" val="1"/>
              </a:ext>
            </a:extLst>
          </p:cNvPr>
          <p:cNvCxnSpPr>
            <a:cxnSpLocks/>
          </p:cNvCxnSpPr>
          <p:nvPr/>
        </p:nvCxnSpPr>
        <p:spPr>
          <a:xfrm flipV="1">
            <a:off x="1628775" y="4091583"/>
            <a:ext cx="0" cy="303437"/>
          </a:xfrm>
          <a:prstGeom prst="line">
            <a:avLst/>
          </a:prstGeom>
          <a:noFill/>
          <a:ln w="19050">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pic>
        <p:nvPicPr>
          <p:cNvPr id="68" name="Picture 67" descr="Icon of a person in suit">
            <a:extLst>
              <a:ext uri="{FF2B5EF4-FFF2-40B4-BE49-F238E27FC236}">
                <a16:creationId xmlns:a16="http://schemas.microsoft.com/office/drawing/2014/main" id="{66729E0E-65BD-4DF2-91E8-F69FC27455D9}"/>
              </a:ext>
            </a:extLst>
          </p:cNvPr>
          <p:cNvPicPr>
            <a:picLocks noChangeAspect="1"/>
          </p:cNvPicPr>
          <p:nvPr/>
        </p:nvPicPr>
        <p:blipFill>
          <a:blip r:embed="rId6"/>
          <a:stretch>
            <a:fillRect/>
          </a:stretch>
        </p:blipFill>
        <p:spPr>
          <a:xfrm>
            <a:off x="1495862" y="4421600"/>
            <a:ext cx="266711" cy="305765"/>
          </a:xfrm>
          <a:prstGeom prst="rect">
            <a:avLst/>
          </a:prstGeom>
        </p:spPr>
      </p:pic>
      <p:sp>
        <p:nvSpPr>
          <p:cNvPr id="90" name="Freeform: Shape 89">
            <a:extLst>
              <a:ext uri="{FF2B5EF4-FFF2-40B4-BE49-F238E27FC236}">
                <a16:creationId xmlns:a16="http://schemas.microsoft.com/office/drawing/2014/main" id="{66C3307C-F456-4C8D-BF4E-549E39678C2C}"/>
              </a:ext>
              <a:ext uri="{C183D7F6-B498-43B3-948B-1728B52AA6E4}">
                <adec:decorative xmlns:adec="http://schemas.microsoft.com/office/drawing/2017/decorative" val="1"/>
              </a:ext>
            </a:extLst>
          </p:cNvPr>
          <p:cNvSpPr/>
          <p:nvPr/>
        </p:nvSpPr>
        <p:spPr bwMode="auto">
          <a:xfrm>
            <a:off x="1628775" y="4095750"/>
            <a:ext cx="6134100" cy="147638"/>
          </a:xfrm>
          <a:custGeom>
            <a:avLst/>
            <a:gdLst>
              <a:gd name="connsiteX0" fmla="*/ 0 w 8178800"/>
              <a:gd name="connsiteY0" fmla="*/ 0 h 152400"/>
              <a:gd name="connsiteX1" fmla="*/ 0 w 8178800"/>
              <a:gd name="connsiteY1" fmla="*/ 152400 h 152400"/>
              <a:gd name="connsiteX2" fmla="*/ 8178800 w 8178800"/>
              <a:gd name="connsiteY2" fmla="*/ 152400 h 152400"/>
              <a:gd name="connsiteX3" fmla="*/ 8178800 w 8178800"/>
              <a:gd name="connsiteY3" fmla="*/ 0 h 152400"/>
            </a:gdLst>
            <a:ahLst/>
            <a:cxnLst>
              <a:cxn ang="0">
                <a:pos x="connsiteX0" y="connsiteY0"/>
              </a:cxn>
              <a:cxn ang="0">
                <a:pos x="connsiteX1" y="connsiteY1"/>
              </a:cxn>
              <a:cxn ang="0">
                <a:pos x="connsiteX2" y="connsiteY2"/>
              </a:cxn>
              <a:cxn ang="0">
                <a:pos x="connsiteX3" y="connsiteY3"/>
              </a:cxn>
            </a:cxnLst>
            <a:rect l="l" t="t" r="r" b="b"/>
            <a:pathLst>
              <a:path w="8178800" h="152400">
                <a:moveTo>
                  <a:pt x="0" y="0"/>
                </a:moveTo>
                <a:lnTo>
                  <a:pt x="0" y="152400"/>
                </a:lnTo>
                <a:lnTo>
                  <a:pt x="8178800" y="152400"/>
                </a:lnTo>
                <a:lnTo>
                  <a:pt x="8178800" y="0"/>
                </a:lnTo>
              </a:path>
            </a:pathLst>
          </a:custGeom>
          <a:noFill/>
          <a:ln w="19050">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IN" sz="1350"/>
          </a:p>
        </p:txBody>
      </p:sp>
      <p:graphicFrame>
        <p:nvGraphicFramePr>
          <p:cNvPr id="47" name="Table 5">
            <a:extLst>
              <a:ext uri="{FF2B5EF4-FFF2-40B4-BE49-F238E27FC236}">
                <a16:creationId xmlns:a16="http://schemas.microsoft.com/office/drawing/2014/main" id="{7B64021A-633B-43DF-A3F4-066F98D3436E}"/>
              </a:ext>
            </a:extLst>
          </p:cNvPr>
          <p:cNvGraphicFramePr>
            <a:graphicFrameLocks noGrp="1"/>
          </p:cNvGraphicFramePr>
          <p:nvPr/>
        </p:nvGraphicFramePr>
        <p:xfrm>
          <a:off x="3546827" y="2894538"/>
          <a:ext cx="1753091" cy="506730"/>
        </p:xfrm>
        <a:graphic>
          <a:graphicData uri="http://schemas.openxmlformats.org/drawingml/2006/table">
            <a:tbl>
              <a:tblPr firstRow="1" bandRow="1">
                <a:tableStyleId>{2D5ABB26-0587-4C30-8999-92F81FD0307C}</a:tableStyleId>
              </a:tblPr>
              <a:tblGrid>
                <a:gridCol w="1753091">
                  <a:extLst>
                    <a:ext uri="{9D8B030D-6E8A-4147-A177-3AD203B41FA5}">
                      <a16:colId xmlns:a16="http://schemas.microsoft.com/office/drawing/2014/main" val="802388997"/>
                    </a:ext>
                  </a:extLst>
                </a:gridCol>
              </a:tblGrid>
              <a:tr h="253365">
                <a:tc>
                  <a:txBody>
                    <a:bodyPr/>
                    <a:lstStyle/>
                    <a:p>
                      <a:r>
                        <a:rPr lang="en-US" sz="1100" dirty="0">
                          <a:solidFill>
                            <a:schemeClr val="bg1"/>
                          </a:solidFill>
                          <a:latin typeface="+mj-lt"/>
                        </a:rPr>
                        <a:t>Dev Environment</a:t>
                      </a:r>
                    </a:p>
                  </a:txBody>
                  <a:tcPr marL="68580" marR="68580" marT="34290" marB="34290">
                    <a:lnL w="6350" cap="flat" cmpd="sng" algn="ctr">
                      <a:solidFill>
                        <a:schemeClr val="accent1">
                          <a:lumMod val="50000"/>
                        </a:schemeClr>
                      </a:solidFill>
                      <a:prstDash val="solid"/>
                      <a:round/>
                      <a:headEnd type="none" w="med" len="med"/>
                      <a:tailEnd type="none" w="med" len="med"/>
                    </a:lnL>
                    <a:lnR w="6350" cap="flat" cmpd="sng" algn="ctr">
                      <a:solidFill>
                        <a:schemeClr val="accent1">
                          <a:lumMod val="50000"/>
                        </a:schemeClr>
                      </a:solidFill>
                      <a:prstDash val="solid"/>
                      <a:round/>
                      <a:headEnd type="none" w="med" len="med"/>
                      <a:tailEnd type="none" w="med" len="med"/>
                    </a:lnR>
                    <a:lnT w="6350" cap="flat" cmpd="sng" algn="ctr">
                      <a:solidFill>
                        <a:schemeClr val="accent1">
                          <a:lumMod val="50000"/>
                        </a:schemeClr>
                      </a:solidFill>
                      <a:prstDash val="solid"/>
                      <a:round/>
                      <a:headEnd type="none" w="med" len="med"/>
                      <a:tailEnd type="none" w="med" len="med"/>
                    </a:lnT>
                    <a:lnB w="6350" cap="flat" cmpd="sng" algn="ctr">
                      <a:solidFill>
                        <a:schemeClr val="accent1">
                          <a:lumMod val="50000"/>
                        </a:schemeClr>
                      </a:solidFill>
                      <a:prstDash val="solid"/>
                      <a:round/>
                      <a:headEnd type="none" w="med" len="med"/>
                      <a:tailEnd type="none" w="med" len="med"/>
                    </a:lnB>
                    <a:solidFill>
                      <a:schemeClr val="accent1">
                        <a:lumMod val="50000"/>
                      </a:schemeClr>
                    </a:solidFill>
                  </a:tcPr>
                </a:tc>
                <a:extLst>
                  <a:ext uri="{0D108BD9-81ED-4DB2-BD59-A6C34878D82A}">
                    <a16:rowId xmlns:a16="http://schemas.microsoft.com/office/drawing/2014/main" val="3618522118"/>
                  </a:ext>
                </a:extLst>
              </a:tr>
              <a:tr h="253365">
                <a:tc>
                  <a:txBody>
                    <a:bodyPr/>
                    <a:lstStyle/>
                    <a:p>
                      <a:endParaRPr lang="en-US" sz="1100" dirty="0"/>
                    </a:p>
                  </a:txBody>
                  <a:tcPr marL="68580" marR="68580"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accent1">
                          <a:lumMod val="50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4212236752"/>
                  </a:ext>
                </a:extLst>
              </a:tr>
            </a:tbl>
          </a:graphicData>
        </a:graphic>
      </p:graphicFrame>
      <p:graphicFrame>
        <p:nvGraphicFramePr>
          <p:cNvPr id="48" name="Table 5">
            <a:extLst>
              <a:ext uri="{FF2B5EF4-FFF2-40B4-BE49-F238E27FC236}">
                <a16:creationId xmlns:a16="http://schemas.microsoft.com/office/drawing/2014/main" id="{71BC9894-C7D3-4C78-AB17-C37C70F87060}"/>
              </a:ext>
            </a:extLst>
          </p:cNvPr>
          <p:cNvGraphicFramePr>
            <a:graphicFrameLocks noGrp="1"/>
          </p:cNvGraphicFramePr>
          <p:nvPr/>
        </p:nvGraphicFramePr>
        <p:xfrm>
          <a:off x="3673037" y="3160922"/>
          <a:ext cx="1753091" cy="506730"/>
        </p:xfrm>
        <a:graphic>
          <a:graphicData uri="http://schemas.openxmlformats.org/drawingml/2006/table">
            <a:tbl>
              <a:tblPr firstRow="1" bandRow="1">
                <a:tableStyleId>{2D5ABB26-0587-4C30-8999-92F81FD0307C}</a:tableStyleId>
              </a:tblPr>
              <a:tblGrid>
                <a:gridCol w="1753091">
                  <a:extLst>
                    <a:ext uri="{9D8B030D-6E8A-4147-A177-3AD203B41FA5}">
                      <a16:colId xmlns:a16="http://schemas.microsoft.com/office/drawing/2014/main" val="802388997"/>
                    </a:ext>
                  </a:extLst>
                </a:gridCol>
              </a:tblGrid>
              <a:tr h="253365">
                <a:tc>
                  <a:txBody>
                    <a:bodyPr/>
                    <a:lstStyle/>
                    <a:p>
                      <a:r>
                        <a:rPr lang="en-US" sz="1100" dirty="0">
                          <a:solidFill>
                            <a:schemeClr val="bg1"/>
                          </a:solidFill>
                          <a:latin typeface="+mj-lt"/>
                        </a:rPr>
                        <a:t>Test Environment</a:t>
                      </a:r>
                    </a:p>
                  </a:txBody>
                  <a:tcPr marL="68580" marR="68580" marT="34290" marB="34290">
                    <a:lnL w="6350" cap="flat" cmpd="sng" algn="ctr">
                      <a:solidFill>
                        <a:schemeClr val="accent1">
                          <a:lumMod val="50000"/>
                        </a:schemeClr>
                      </a:solidFill>
                      <a:prstDash val="solid"/>
                      <a:round/>
                      <a:headEnd type="none" w="med" len="med"/>
                      <a:tailEnd type="none" w="med" len="med"/>
                    </a:lnL>
                    <a:lnR w="6350" cap="flat" cmpd="sng" algn="ctr">
                      <a:solidFill>
                        <a:schemeClr val="accent1">
                          <a:lumMod val="50000"/>
                        </a:schemeClr>
                      </a:solidFill>
                      <a:prstDash val="solid"/>
                      <a:round/>
                      <a:headEnd type="none" w="med" len="med"/>
                      <a:tailEnd type="none" w="med" len="med"/>
                    </a:lnR>
                    <a:lnT w="6350" cap="flat" cmpd="sng" algn="ctr">
                      <a:solidFill>
                        <a:schemeClr val="accent1">
                          <a:lumMod val="50000"/>
                        </a:schemeClr>
                      </a:solidFill>
                      <a:prstDash val="solid"/>
                      <a:round/>
                      <a:headEnd type="none" w="med" len="med"/>
                      <a:tailEnd type="none" w="med" len="med"/>
                    </a:lnT>
                    <a:lnB w="6350" cap="flat" cmpd="sng" algn="ctr">
                      <a:solidFill>
                        <a:schemeClr val="accent1">
                          <a:lumMod val="50000"/>
                        </a:schemeClr>
                      </a:solidFill>
                      <a:prstDash val="solid"/>
                      <a:round/>
                      <a:headEnd type="none" w="med" len="med"/>
                      <a:tailEnd type="none" w="med" len="med"/>
                    </a:lnB>
                    <a:solidFill>
                      <a:schemeClr val="accent1">
                        <a:lumMod val="50000"/>
                      </a:schemeClr>
                    </a:solidFill>
                  </a:tcPr>
                </a:tc>
                <a:extLst>
                  <a:ext uri="{0D108BD9-81ED-4DB2-BD59-A6C34878D82A}">
                    <a16:rowId xmlns:a16="http://schemas.microsoft.com/office/drawing/2014/main" val="3618522118"/>
                  </a:ext>
                </a:extLst>
              </a:tr>
              <a:tr h="253365">
                <a:tc>
                  <a:txBody>
                    <a:bodyPr/>
                    <a:lstStyle/>
                    <a:p>
                      <a:endParaRPr lang="en-US" sz="1100" dirty="0"/>
                    </a:p>
                  </a:txBody>
                  <a:tcPr marL="68580" marR="68580"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accent1">
                          <a:lumMod val="50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4212236752"/>
                  </a:ext>
                </a:extLst>
              </a:tr>
            </a:tbl>
          </a:graphicData>
        </a:graphic>
      </p:graphicFrame>
      <p:graphicFrame>
        <p:nvGraphicFramePr>
          <p:cNvPr id="49" name="Table 5">
            <a:extLst>
              <a:ext uri="{FF2B5EF4-FFF2-40B4-BE49-F238E27FC236}">
                <a16:creationId xmlns:a16="http://schemas.microsoft.com/office/drawing/2014/main" id="{FEF30EA7-C91E-4A4F-B1B6-8CD9FA9068BB}"/>
              </a:ext>
            </a:extLst>
          </p:cNvPr>
          <p:cNvGraphicFramePr>
            <a:graphicFrameLocks noGrp="1"/>
          </p:cNvGraphicFramePr>
          <p:nvPr/>
        </p:nvGraphicFramePr>
        <p:xfrm>
          <a:off x="3787337" y="3427306"/>
          <a:ext cx="1753091" cy="664845"/>
        </p:xfrm>
        <a:graphic>
          <a:graphicData uri="http://schemas.openxmlformats.org/drawingml/2006/table">
            <a:tbl>
              <a:tblPr firstRow="1" bandRow="1">
                <a:tableStyleId>{2D5ABB26-0587-4C30-8999-92F81FD0307C}</a:tableStyleId>
              </a:tblPr>
              <a:tblGrid>
                <a:gridCol w="1753091">
                  <a:extLst>
                    <a:ext uri="{9D8B030D-6E8A-4147-A177-3AD203B41FA5}">
                      <a16:colId xmlns:a16="http://schemas.microsoft.com/office/drawing/2014/main" val="802388997"/>
                    </a:ext>
                  </a:extLst>
                </a:gridCol>
              </a:tblGrid>
              <a:tr h="253365">
                <a:tc>
                  <a:txBody>
                    <a:bodyPr/>
                    <a:lstStyle/>
                    <a:p>
                      <a:r>
                        <a:rPr lang="en-US" sz="1100" dirty="0">
                          <a:solidFill>
                            <a:schemeClr val="bg1"/>
                          </a:solidFill>
                          <a:latin typeface="+mj-lt"/>
                        </a:rPr>
                        <a:t>Prod Environment</a:t>
                      </a:r>
                    </a:p>
                  </a:txBody>
                  <a:tcPr marL="68580" marR="68580" marT="34290" marB="34290">
                    <a:lnL w="6350" cap="flat" cmpd="sng" algn="ctr">
                      <a:solidFill>
                        <a:schemeClr val="accent1">
                          <a:lumMod val="50000"/>
                        </a:schemeClr>
                      </a:solidFill>
                      <a:prstDash val="solid"/>
                      <a:round/>
                      <a:headEnd type="none" w="med" len="med"/>
                      <a:tailEnd type="none" w="med" len="med"/>
                    </a:lnL>
                    <a:lnR w="6350" cap="flat" cmpd="sng" algn="ctr">
                      <a:solidFill>
                        <a:schemeClr val="accent1">
                          <a:lumMod val="50000"/>
                        </a:schemeClr>
                      </a:solidFill>
                      <a:prstDash val="solid"/>
                      <a:round/>
                      <a:headEnd type="none" w="med" len="med"/>
                      <a:tailEnd type="none" w="med" len="med"/>
                    </a:lnR>
                    <a:lnT w="6350" cap="flat" cmpd="sng" algn="ctr">
                      <a:solidFill>
                        <a:schemeClr val="accent1">
                          <a:lumMod val="50000"/>
                        </a:schemeClr>
                      </a:solidFill>
                      <a:prstDash val="solid"/>
                      <a:round/>
                      <a:headEnd type="none" w="med" len="med"/>
                      <a:tailEnd type="none" w="med" len="med"/>
                    </a:lnT>
                    <a:lnB w="6350" cap="flat" cmpd="sng" algn="ctr">
                      <a:solidFill>
                        <a:schemeClr val="accent1">
                          <a:lumMod val="50000"/>
                        </a:schemeClr>
                      </a:solidFill>
                      <a:prstDash val="solid"/>
                      <a:round/>
                      <a:headEnd type="none" w="med" len="med"/>
                      <a:tailEnd type="none" w="med" len="med"/>
                    </a:lnB>
                    <a:solidFill>
                      <a:schemeClr val="accent1">
                        <a:lumMod val="50000"/>
                      </a:schemeClr>
                    </a:solidFill>
                  </a:tcPr>
                </a:tc>
                <a:extLst>
                  <a:ext uri="{0D108BD9-81ED-4DB2-BD59-A6C34878D82A}">
                    <a16:rowId xmlns:a16="http://schemas.microsoft.com/office/drawing/2014/main" val="3618522118"/>
                  </a:ext>
                </a:extLst>
              </a:tr>
              <a:tr h="411480">
                <a:tc>
                  <a:txBody>
                    <a:bodyPr/>
                    <a:lstStyle/>
                    <a:p>
                      <a:endParaRPr lang="en-US" sz="1100" dirty="0"/>
                    </a:p>
                  </a:txBody>
                  <a:tcPr marL="68580" marR="68580"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accent1">
                          <a:lumMod val="50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4212236752"/>
                  </a:ext>
                </a:extLst>
              </a:tr>
            </a:tbl>
          </a:graphicData>
        </a:graphic>
      </p:graphicFrame>
      <p:pic>
        <p:nvPicPr>
          <p:cNvPr id="51" name="Picture 50" descr="Logo of Power Apps">
            <a:extLst>
              <a:ext uri="{FF2B5EF4-FFF2-40B4-BE49-F238E27FC236}">
                <a16:creationId xmlns:a16="http://schemas.microsoft.com/office/drawing/2014/main" id="{18C995DC-2AE8-4AE7-A576-74736A43668C}"/>
              </a:ext>
            </a:extLst>
          </p:cNvPr>
          <p:cNvPicPr>
            <a:picLocks noChangeAspect="1"/>
          </p:cNvPicPr>
          <p:nvPr/>
        </p:nvPicPr>
        <p:blipFill>
          <a:blip r:embed="rId3"/>
          <a:stretch>
            <a:fillRect/>
          </a:stretch>
        </p:blipFill>
        <p:spPr>
          <a:xfrm>
            <a:off x="4010336" y="3749519"/>
            <a:ext cx="338015" cy="259562"/>
          </a:xfrm>
          <a:prstGeom prst="rect">
            <a:avLst/>
          </a:prstGeom>
        </p:spPr>
      </p:pic>
      <p:pic>
        <p:nvPicPr>
          <p:cNvPr id="52" name="Picture 51" descr="Logo of Power Automate">
            <a:extLst>
              <a:ext uri="{FF2B5EF4-FFF2-40B4-BE49-F238E27FC236}">
                <a16:creationId xmlns:a16="http://schemas.microsoft.com/office/drawing/2014/main" id="{02B8CBC7-6A11-43E4-91E4-72DCC16649B7}"/>
              </a:ext>
            </a:extLst>
          </p:cNvPr>
          <p:cNvPicPr>
            <a:picLocks noChangeAspect="1"/>
          </p:cNvPicPr>
          <p:nvPr/>
        </p:nvPicPr>
        <p:blipFill>
          <a:blip r:embed="rId4"/>
          <a:stretch>
            <a:fillRect/>
          </a:stretch>
        </p:blipFill>
        <p:spPr>
          <a:xfrm>
            <a:off x="4510758" y="3756520"/>
            <a:ext cx="323057" cy="245561"/>
          </a:xfrm>
          <a:prstGeom prst="rect">
            <a:avLst/>
          </a:prstGeom>
        </p:spPr>
      </p:pic>
      <p:pic>
        <p:nvPicPr>
          <p:cNvPr id="50" name="Picture 49" descr="Icon of three boxes connected with a line depicting infrastructure">
            <a:extLst>
              <a:ext uri="{FF2B5EF4-FFF2-40B4-BE49-F238E27FC236}">
                <a16:creationId xmlns:a16="http://schemas.microsoft.com/office/drawing/2014/main" id="{6F2853D8-A1F0-40BB-B87B-CA8A84DD16B6}"/>
              </a:ext>
            </a:extLst>
          </p:cNvPr>
          <p:cNvPicPr>
            <a:picLocks noChangeAspect="1"/>
          </p:cNvPicPr>
          <p:nvPr/>
        </p:nvPicPr>
        <p:blipFill>
          <a:blip r:embed="rId5"/>
          <a:stretch>
            <a:fillRect/>
          </a:stretch>
        </p:blipFill>
        <p:spPr>
          <a:xfrm>
            <a:off x="5003365" y="3722267"/>
            <a:ext cx="314064" cy="314064"/>
          </a:xfrm>
          <a:prstGeom prst="rect">
            <a:avLst/>
          </a:prstGeom>
        </p:spPr>
      </p:pic>
      <p:cxnSp>
        <p:nvCxnSpPr>
          <p:cNvPr id="92" name="Straight Connector 91">
            <a:extLst>
              <a:ext uri="{FF2B5EF4-FFF2-40B4-BE49-F238E27FC236}">
                <a16:creationId xmlns:a16="http://schemas.microsoft.com/office/drawing/2014/main" id="{2464CEA0-8B05-4162-94F7-165C10C7EE25}"/>
              </a:ext>
              <a:ext uri="{C183D7F6-B498-43B3-948B-1728B52AA6E4}">
                <adec:decorative xmlns:adec="http://schemas.microsoft.com/office/drawing/2017/decorative" val="1"/>
              </a:ext>
            </a:extLst>
          </p:cNvPr>
          <p:cNvCxnSpPr>
            <a:cxnSpLocks/>
            <a:stCxn id="83" idx="0"/>
          </p:cNvCxnSpPr>
          <p:nvPr/>
        </p:nvCxnSpPr>
        <p:spPr>
          <a:xfrm flipV="1">
            <a:off x="4663883" y="4105871"/>
            <a:ext cx="0" cy="322326"/>
          </a:xfrm>
          <a:prstGeom prst="line">
            <a:avLst/>
          </a:prstGeom>
          <a:noFill/>
          <a:ln w="19050">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pic>
        <p:nvPicPr>
          <p:cNvPr id="83" name="Picture 82" descr="Icon of a person">
            <a:extLst>
              <a:ext uri="{FF2B5EF4-FFF2-40B4-BE49-F238E27FC236}">
                <a16:creationId xmlns:a16="http://schemas.microsoft.com/office/drawing/2014/main" id="{1FAC1101-E743-4663-9626-92C0F551D999}"/>
              </a:ext>
            </a:extLst>
          </p:cNvPr>
          <p:cNvPicPr>
            <a:picLocks noChangeAspect="1"/>
          </p:cNvPicPr>
          <p:nvPr/>
        </p:nvPicPr>
        <p:blipFill>
          <a:blip r:embed="rId7"/>
          <a:stretch>
            <a:fillRect/>
          </a:stretch>
        </p:blipFill>
        <p:spPr>
          <a:xfrm>
            <a:off x="4542522" y="4437164"/>
            <a:ext cx="242723" cy="278634"/>
          </a:xfrm>
          <a:prstGeom prst="rect">
            <a:avLst/>
          </a:prstGeom>
        </p:spPr>
      </p:pic>
      <p:graphicFrame>
        <p:nvGraphicFramePr>
          <p:cNvPr id="53" name="Table 5">
            <a:extLst>
              <a:ext uri="{FF2B5EF4-FFF2-40B4-BE49-F238E27FC236}">
                <a16:creationId xmlns:a16="http://schemas.microsoft.com/office/drawing/2014/main" id="{BCD7D98E-A57D-424C-8B77-A9FACD8308D4}"/>
              </a:ext>
            </a:extLst>
          </p:cNvPr>
          <p:cNvGraphicFramePr>
            <a:graphicFrameLocks noGrp="1"/>
          </p:cNvGraphicFramePr>
          <p:nvPr/>
        </p:nvGraphicFramePr>
        <p:xfrm>
          <a:off x="6592369" y="2894538"/>
          <a:ext cx="1753091" cy="506730"/>
        </p:xfrm>
        <a:graphic>
          <a:graphicData uri="http://schemas.openxmlformats.org/drawingml/2006/table">
            <a:tbl>
              <a:tblPr firstRow="1" bandRow="1">
                <a:tableStyleId>{2D5ABB26-0587-4C30-8999-92F81FD0307C}</a:tableStyleId>
              </a:tblPr>
              <a:tblGrid>
                <a:gridCol w="1753091">
                  <a:extLst>
                    <a:ext uri="{9D8B030D-6E8A-4147-A177-3AD203B41FA5}">
                      <a16:colId xmlns:a16="http://schemas.microsoft.com/office/drawing/2014/main" val="802388997"/>
                    </a:ext>
                  </a:extLst>
                </a:gridCol>
              </a:tblGrid>
              <a:tr h="253365">
                <a:tc>
                  <a:txBody>
                    <a:bodyPr/>
                    <a:lstStyle/>
                    <a:p>
                      <a:r>
                        <a:rPr lang="en-US" sz="1100" dirty="0">
                          <a:solidFill>
                            <a:schemeClr val="bg1"/>
                          </a:solidFill>
                          <a:latin typeface="+mj-lt"/>
                        </a:rPr>
                        <a:t>Dev Environment</a:t>
                      </a:r>
                    </a:p>
                  </a:txBody>
                  <a:tcPr marL="68580" marR="68580" marT="34290" marB="34290">
                    <a:lnL w="6350" cap="flat" cmpd="sng" algn="ctr">
                      <a:solidFill>
                        <a:schemeClr val="tx1">
                          <a:lumMod val="90000"/>
                          <a:lumOff val="10000"/>
                        </a:schemeClr>
                      </a:solidFill>
                      <a:prstDash val="solid"/>
                      <a:round/>
                      <a:headEnd type="none" w="med" len="med"/>
                      <a:tailEnd type="none" w="med" len="med"/>
                    </a:lnL>
                    <a:lnR w="6350" cap="flat" cmpd="sng" algn="ctr">
                      <a:solidFill>
                        <a:schemeClr val="tx1">
                          <a:lumMod val="90000"/>
                          <a:lumOff val="10000"/>
                        </a:schemeClr>
                      </a:solidFill>
                      <a:prstDash val="solid"/>
                      <a:round/>
                      <a:headEnd type="none" w="med" len="med"/>
                      <a:tailEnd type="none" w="med" len="med"/>
                    </a:lnR>
                    <a:lnT w="6350" cap="flat" cmpd="sng" algn="ctr">
                      <a:solidFill>
                        <a:schemeClr val="tx1">
                          <a:lumMod val="90000"/>
                          <a:lumOff val="10000"/>
                        </a:schemeClr>
                      </a:solidFill>
                      <a:prstDash val="solid"/>
                      <a:round/>
                      <a:headEnd type="none" w="med" len="med"/>
                      <a:tailEnd type="none" w="med" len="med"/>
                    </a:lnT>
                    <a:lnB w="6350" cap="flat" cmpd="sng" algn="ctr">
                      <a:solidFill>
                        <a:schemeClr val="tx1">
                          <a:lumMod val="90000"/>
                          <a:lumOff val="10000"/>
                        </a:schemeClr>
                      </a:solidFill>
                      <a:prstDash val="solid"/>
                      <a:round/>
                      <a:headEnd type="none" w="med" len="med"/>
                      <a:tailEnd type="none" w="med" len="med"/>
                    </a:lnB>
                    <a:solidFill>
                      <a:schemeClr val="tx1">
                        <a:lumMod val="90000"/>
                        <a:lumOff val="10000"/>
                      </a:schemeClr>
                    </a:solidFill>
                  </a:tcPr>
                </a:tc>
                <a:extLst>
                  <a:ext uri="{0D108BD9-81ED-4DB2-BD59-A6C34878D82A}">
                    <a16:rowId xmlns:a16="http://schemas.microsoft.com/office/drawing/2014/main" val="3618522118"/>
                  </a:ext>
                </a:extLst>
              </a:tr>
              <a:tr h="253365">
                <a:tc>
                  <a:txBody>
                    <a:bodyPr/>
                    <a:lstStyle/>
                    <a:p>
                      <a:endParaRPr lang="en-US" sz="1100" dirty="0"/>
                    </a:p>
                  </a:txBody>
                  <a:tcPr marL="68580" marR="68580"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tx1">
                          <a:lumMod val="90000"/>
                          <a:lumOff val="10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4212236752"/>
                  </a:ext>
                </a:extLst>
              </a:tr>
            </a:tbl>
          </a:graphicData>
        </a:graphic>
      </p:graphicFrame>
      <p:graphicFrame>
        <p:nvGraphicFramePr>
          <p:cNvPr id="54" name="Table 5">
            <a:extLst>
              <a:ext uri="{FF2B5EF4-FFF2-40B4-BE49-F238E27FC236}">
                <a16:creationId xmlns:a16="http://schemas.microsoft.com/office/drawing/2014/main" id="{DFB933D7-A72D-4C1B-BCE6-03A67E7517D6}"/>
              </a:ext>
            </a:extLst>
          </p:cNvPr>
          <p:cNvGraphicFramePr>
            <a:graphicFrameLocks noGrp="1"/>
          </p:cNvGraphicFramePr>
          <p:nvPr/>
        </p:nvGraphicFramePr>
        <p:xfrm>
          <a:off x="6718579" y="3160922"/>
          <a:ext cx="1753091" cy="506730"/>
        </p:xfrm>
        <a:graphic>
          <a:graphicData uri="http://schemas.openxmlformats.org/drawingml/2006/table">
            <a:tbl>
              <a:tblPr firstRow="1" bandRow="1">
                <a:tableStyleId>{2D5ABB26-0587-4C30-8999-92F81FD0307C}</a:tableStyleId>
              </a:tblPr>
              <a:tblGrid>
                <a:gridCol w="1753091">
                  <a:extLst>
                    <a:ext uri="{9D8B030D-6E8A-4147-A177-3AD203B41FA5}">
                      <a16:colId xmlns:a16="http://schemas.microsoft.com/office/drawing/2014/main" val="802388997"/>
                    </a:ext>
                  </a:extLst>
                </a:gridCol>
              </a:tblGrid>
              <a:tr h="253365">
                <a:tc>
                  <a:txBody>
                    <a:bodyPr/>
                    <a:lstStyle/>
                    <a:p>
                      <a:r>
                        <a:rPr lang="en-US" sz="1100" dirty="0">
                          <a:solidFill>
                            <a:schemeClr val="bg1"/>
                          </a:solidFill>
                          <a:latin typeface="+mj-lt"/>
                        </a:rPr>
                        <a:t>Test Environment</a:t>
                      </a:r>
                    </a:p>
                  </a:txBody>
                  <a:tcPr marL="68580" marR="68580" marT="34290" marB="34290">
                    <a:lnL w="6350" cap="flat" cmpd="sng" algn="ctr">
                      <a:solidFill>
                        <a:schemeClr val="tx1">
                          <a:lumMod val="90000"/>
                          <a:lumOff val="10000"/>
                        </a:schemeClr>
                      </a:solidFill>
                      <a:prstDash val="solid"/>
                      <a:round/>
                      <a:headEnd type="none" w="med" len="med"/>
                      <a:tailEnd type="none" w="med" len="med"/>
                    </a:lnL>
                    <a:lnR w="6350" cap="flat" cmpd="sng" algn="ctr">
                      <a:solidFill>
                        <a:schemeClr val="tx1">
                          <a:lumMod val="90000"/>
                          <a:lumOff val="10000"/>
                        </a:schemeClr>
                      </a:solidFill>
                      <a:prstDash val="solid"/>
                      <a:round/>
                      <a:headEnd type="none" w="med" len="med"/>
                      <a:tailEnd type="none" w="med" len="med"/>
                    </a:lnR>
                    <a:lnT w="6350" cap="flat" cmpd="sng" algn="ctr">
                      <a:solidFill>
                        <a:schemeClr val="tx1">
                          <a:lumMod val="90000"/>
                          <a:lumOff val="10000"/>
                        </a:schemeClr>
                      </a:solidFill>
                      <a:prstDash val="solid"/>
                      <a:round/>
                      <a:headEnd type="none" w="med" len="med"/>
                      <a:tailEnd type="none" w="med" len="med"/>
                    </a:lnT>
                    <a:lnB w="6350" cap="flat" cmpd="sng" algn="ctr">
                      <a:solidFill>
                        <a:schemeClr val="tx1">
                          <a:lumMod val="90000"/>
                          <a:lumOff val="10000"/>
                        </a:schemeClr>
                      </a:solidFill>
                      <a:prstDash val="solid"/>
                      <a:round/>
                      <a:headEnd type="none" w="med" len="med"/>
                      <a:tailEnd type="none" w="med" len="med"/>
                    </a:lnB>
                    <a:solidFill>
                      <a:schemeClr val="tx1">
                        <a:lumMod val="90000"/>
                        <a:lumOff val="10000"/>
                      </a:schemeClr>
                    </a:solidFill>
                  </a:tcPr>
                </a:tc>
                <a:extLst>
                  <a:ext uri="{0D108BD9-81ED-4DB2-BD59-A6C34878D82A}">
                    <a16:rowId xmlns:a16="http://schemas.microsoft.com/office/drawing/2014/main" val="3618522118"/>
                  </a:ext>
                </a:extLst>
              </a:tr>
              <a:tr h="253365">
                <a:tc>
                  <a:txBody>
                    <a:bodyPr/>
                    <a:lstStyle/>
                    <a:p>
                      <a:endParaRPr lang="en-US" sz="1100" dirty="0"/>
                    </a:p>
                  </a:txBody>
                  <a:tcPr marL="68580" marR="68580"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tx1">
                          <a:lumMod val="90000"/>
                          <a:lumOff val="10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4212236752"/>
                  </a:ext>
                </a:extLst>
              </a:tr>
            </a:tbl>
          </a:graphicData>
        </a:graphic>
      </p:graphicFrame>
      <p:graphicFrame>
        <p:nvGraphicFramePr>
          <p:cNvPr id="55" name="Table 5">
            <a:extLst>
              <a:ext uri="{FF2B5EF4-FFF2-40B4-BE49-F238E27FC236}">
                <a16:creationId xmlns:a16="http://schemas.microsoft.com/office/drawing/2014/main" id="{CF016B0C-D431-4FC6-A2EC-62FC7670B91C}"/>
              </a:ext>
            </a:extLst>
          </p:cNvPr>
          <p:cNvGraphicFramePr>
            <a:graphicFrameLocks noGrp="1"/>
          </p:cNvGraphicFramePr>
          <p:nvPr/>
        </p:nvGraphicFramePr>
        <p:xfrm>
          <a:off x="6832879" y="3427306"/>
          <a:ext cx="1753091" cy="664845"/>
        </p:xfrm>
        <a:graphic>
          <a:graphicData uri="http://schemas.openxmlformats.org/drawingml/2006/table">
            <a:tbl>
              <a:tblPr firstRow="1" bandRow="1">
                <a:tableStyleId>{2D5ABB26-0587-4C30-8999-92F81FD0307C}</a:tableStyleId>
              </a:tblPr>
              <a:tblGrid>
                <a:gridCol w="1753091">
                  <a:extLst>
                    <a:ext uri="{9D8B030D-6E8A-4147-A177-3AD203B41FA5}">
                      <a16:colId xmlns:a16="http://schemas.microsoft.com/office/drawing/2014/main" val="802388997"/>
                    </a:ext>
                  </a:extLst>
                </a:gridCol>
              </a:tblGrid>
              <a:tr h="253365">
                <a:tc>
                  <a:txBody>
                    <a:bodyPr/>
                    <a:lstStyle/>
                    <a:p>
                      <a:r>
                        <a:rPr lang="en-US" sz="1100" dirty="0">
                          <a:solidFill>
                            <a:schemeClr val="bg1"/>
                          </a:solidFill>
                          <a:latin typeface="+mj-lt"/>
                        </a:rPr>
                        <a:t>Prod Environment</a:t>
                      </a:r>
                    </a:p>
                  </a:txBody>
                  <a:tcPr marL="68580" marR="68580" marT="34290" marB="34290">
                    <a:lnL w="6350" cap="flat" cmpd="sng" algn="ctr">
                      <a:solidFill>
                        <a:schemeClr val="tx1">
                          <a:lumMod val="90000"/>
                          <a:lumOff val="10000"/>
                        </a:schemeClr>
                      </a:solidFill>
                      <a:prstDash val="solid"/>
                      <a:round/>
                      <a:headEnd type="none" w="med" len="med"/>
                      <a:tailEnd type="none" w="med" len="med"/>
                    </a:lnL>
                    <a:lnR w="6350" cap="flat" cmpd="sng" algn="ctr">
                      <a:solidFill>
                        <a:schemeClr val="tx1">
                          <a:lumMod val="90000"/>
                          <a:lumOff val="10000"/>
                        </a:schemeClr>
                      </a:solidFill>
                      <a:prstDash val="solid"/>
                      <a:round/>
                      <a:headEnd type="none" w="med" len="med"/>
                      <a:tailEnd type="none" w="med" len="med"/>
                    </a:lnR>
                    <a:lnT w="6350" cap="flat" cmpd="sng" algn="ctr">
                      <a:solidFill>
                        <a:schemeClr val="tx1">
                          <a:lumMod val="90000"/>
                          <a:lumOff val="10000"/>
                        </a:schemeClr>
                      </a:solidFill>
                      <a:prstDash val="solid"/>
                      <a:round/>
                      <a:headEnd type="none" w="med" len="med"/>
                      <a:tailEnd type="none" w="med" len="med"/>
                    </a:lnT>
                    <a:lnB w="6350" cap="flat" cmpd="sng" algn="ctr">
                      <a:solidFill>
                        <a:schemeClr val="tx1">
                          <a:lumMod val="90000"/>
                          <a:lumOff val="10000"/>
                        </a:schemeClr>
                      </a:solidFill>
                      <a:prstDash val="solid"/>
                      <a:round/>
                      <a:headEnd type="none" w="med" len="med"/>
                      <a:tailEnd type="none" w="med" len="med"/>
                    </a:lnB>
                    <a:solidFill>
                      <a:schemeClr val="tx1">
                        <a:lumMod val="90000"/>
                        <a:lumOff val="10000"/>
                      </a:schemeClr>
                    </a:solidFill>
                  </a:tcPr>
                </a:tc>
                <a:extLst>
                  <a:ext uri="{0D108BD9-81ED-4DB2-BD59-A6C34878D82A}">
                    <a16:rowId xmlns:a16="http://schemas.microsoft.com/office/drawing/2014/main" val="3618522118"/>
                  </a:ext>
                </a:extLst>
              </a:tr>
              <a:tr h="411480">
                <a:tc>
                  <a:txBody>
                    <a:bodyPr/>
                    <a:lstStyle/>
                    <a:p>
                      <a:endParaRPr lang="en-US" sz="1100" dirty="0"/>
                    </a:p>
                  </a:txBody>
                  <a:tcPr marL="68580" marR="68580"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tx1">
                          <a:lumMod val="90000"/>
                          <a:lumOff val="10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4212236752"/>
                  </a:ext>
                </a:extLst>
              </a:tr>
            </a:tbl>
          </a:graphicData>
        </a:graphic>
      </p:graphicFrame>
      <p:pic>
        <p:nvPicPr>
          <p:cNvPr id="57" name="Picture 56" descr="Logo of Power Apps">
            <a:extLst>
              <a:ext uri="{FF2B5EF4-FFF2-40B4-BE49-F238E27FC236}">
                <a16:creationId xmlns:a16="http://schemas.microsoft.com/office/drawing/2014/main" id="{BF962CC7-0138-44DD-8A17-C269C869DF33}"/>
              </a:ext>
            </a:extLst>
          </p:cNvPr>
          <p:cNvPicPr>
            <a:picLocks noChangeAspect="1"/>
          </p:cNvPicPr>
          <p:nvPr/>
        </p:nvPicPr>
        <p:blipFill>
          <a:blip r:embed="rId3"/>
          <a:stretch>
            <a:fillRect/>
          </a:stretch>
        </p:blipFill>
        <p:spPr>
          <a:xfrm>
            <a:off x="7055878" y="3749519"/>
            <a:ext cx="338015" cy="259562"/>
          </a:xfrm>
          <a:prstGeom prst="rect">
            <a:avLst/>
          </a:prstGeom>
        </p:spPr>
      </p:pic>
      <p:pic>
        <p:nvPicPr>
          <p:cNvPr id="58" name="Picture 57" descr="Logo of Power Automate">
            <a:extLst>
              <a:ext uri="{FF2B5EF4-FFF2-40B4-BE49-F238E27FC236}">
                <a16:creationId xmlns:a16="http://schemas.microsoft.com/office/drawing/2014/main" id="{06247BFD-1555-49BE-BE43-107381A06DE1}"/>
              </a:ext>
            </a:extLst>
          </p:cNvPr>
          <p:cNvPicPr>
            <a:picLocks noChangeAspect="1"/>
          </p:cNvPicPr>
          <p:nvPr/>
        </p:nvPicPr>
        <p:blipFill>
          <a:blip r:embed="rId4"/>
          <a:stretch>
            <a:fillRect/>
          </a:stretch>
        </p:blipFill>
        <p:spPr>
          <a:xfrm>
            <a:off x="7556299" y="3756520"/>
            <a:ext cx="323057" cy="245561"/>
          </a:xfrm>
          <a:prstGeom prst="rect">
            <a:avLst/>
          </a:prstGeom>
        </p:spPr>
      </p:pic>
      <p:pic>
        <p:nvPicPr>
          <p:cNvPr id="56" name="Picture 55" descr="Icon of three boxes connected with a line depicting infrastructure">
            <a:extLst>
              <a:ext uri="{FF2B5EF4-FFF2-40B4-BE49-F238E27FC236}">
                <a16:creationId xmlns:a16="http://schemas.microsoft.com/office/drawing/2014/main" id="{289049F4-EDD2-4762-B6B2-D63ECAC16C23}"/>
              </a:ext>
            </a:extLst>
          </p:cNvPr>
          <p:cNvPicPr>
            <a:picLocks noChangeAspect="1"/>
          </p:cNvPicPr>
          <p:nvPr/>
        </p:nvPicPr>
        <p:blipFill>
          <a:blip r:embed="rId5"/>
          <a:stretch>
            <a:fillRect/>
          </a:stretch>
        </p:blipFill>
        <p:spPr>
          <a:xfrm>
            <a:off x="8048906" y="3722267"/>
            <a:ext cx="314064" cy="314064"/>
          </a:xfrm>
          <a:prstGeom prst="rect">
            <a:avLst/>
          </a:prstGeom>
        </p:spPr>
      </p:pic>
      <p:cxnSp>
        <p:nvCxnSpPr>
          <p:cNvPr id="32" name="Straight Connector 31">
            <a:extLst>
              <a:ext uri="{FF2B5EF4-FFF2-40B4-BE49-F238E27FC236}">
                <a16:creationId xmlns:a16="http://schemas.microsoft.com/office/drawing/2014/main" id="{5055EF4D-2A40-458D-9995-5638A1502478}"/>
              </a:ext>
              <a:ext uri="{C183D7F6-B498-43B3-948B-1728B52AA6E4}">
                <adec:decorative xmlns:adec="http://schemas.microsoft.com/office/drawing/2017/decorative" val="1"/>
              </a:ext>
            </a:extLst>
          </p:cNvPr>
          <p:cNvCxnSpPr>
            <a:cxnSpLocks/>
          </p:cNvCxnSpPr>
          <p:nvPr/>
        </p:nvCxnSpPr>
        <p:spPr>
          <a:xfrm flipV="1">
            <a:off x="7765256" y="4091583"/>
            <a:ext cx="0" cy="303437"/>
          </a:xfrm>
          <a:prstGeom prst="line">
            <a:avLst/>
          </a:prstGeom>
          <a:noFill/>
          <a:ln w="19050">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pic>
        <p:nvPicPr>
          <p:cNvPr id="89" name="Picture 88" descr="Icon of a person">
            <a:extLst>
              <a:ext uri="{FF2B5EF4-FFF2-40B4-BE49-F238E27FC236}">
                <a16:creationId xmlns:a16="http://schemas.microsoft.com/office/drawing/2014/main" id="{7E237AA1-7783-4C5D-99CA-FD37580768F0}"/>
              </a:ext>
            </a:extLst>
          </p:cNvPr>
          <p:cNvPicPr>
            <a:picLocks noChangeAspect="1"/>
          </p:cNvPicPr>
          <p:nvPr/>
        </p:nvPicPr>
        <p:blipFill>
          <a:blip r:embed="rId8"/>
          <a:stretch>
            <a:fillRect/>
          </a:stretch>
        </p:blipFill>
        <p:spPr>
          <a:xfrm>
            <a:off x="7675023" y="4435610"/>
            <a:ext cx="197390" cy="280047"/>
          </a:xfrm>
          <a:prstGeom prst="rect">
            <a:avLst/>
          </a:prstGeom>
        </p:spPr>
      </p:pic>
    </p:spTree>
    <p:extLst>
      <p:ext uri="{BB962C8B-B14F-4D97-AF65-F5344CB8AC3E}">
        <p14:creationId xmlns:p14="http://schemas.microsoft.com/office/powerpoint/2010/main" val="2673725701"/>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AEFF08-D445-4A87-9FA9-56A2C29875C4}"/>
              </a:ext>
            </a:extLst>
          </p:cNvPr>
          <p:cNvSpPr>
            <a:spLocks noGrp="1"/>
          </p:cNvSpPr>
          <p:nvPr>
            <p:ph type="title"/>
          </p:nvPr>
        </p:nvSpPr>
        <p:spPr/>
        <p:txBody>
          <a:bodyPr/>
          <a:lstStyle/>
          <a:p>
            <a:r>
              <a:rPr lang="en-US"/>
              <a:t>Business rules</a:t>
            </a:r>
          </a:p>
        </p:txBody>
      </p:sp>
      <p:sp>
        <p:nvSpPr>
          <p:cNvPr id="14" name="Rectangle 13">
            <a:extLst>
              <a:ext uri="{FF2B5EF4-FFF2-40B4-BE49-F238E27FC236}">
                <a16:creationId xmlns:a16="http://schemas.microsoft.com/office/drawing/2014/main" id="{C73729A3-1623-4DBA-81D0-80E3C8346293}"/>
              </a:ext>
            </a:extLst>
          </p:cNvPr>
          <p:cNvSpPr>
            <a:spLocks/>
          </p:cNvSpPr>
          <p:nvPr/>
        </p:nvSpPr>
        <p:spPr bwMode="auto">
          <a:xfrm>
            <a:off x="438149" y="1001316"/>
            <a:ext cx="2536854" cy="141803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2870" rIns="137160" bIns="102870" numCol="1" spcCol="0" rtlCol="0" fromWordArt="0" anchor="t" anchorCtr="0" forceAA="0" compatLnSpc="1">
            <a:prstTxWarp prst="textNoShape">
              <a:avLst/>
            </a:prstTxWarp>
            <a:noAutofit/>
          </a:bodyPr>
          <a:lstStyle/>
          <a:p>
            <a:r>
              <a:rPr lang="en-US" sz="1500">
                <a:solidFill>
                  <a:schemeClr val="tx1"/>
                </a:solidFill>
                <a:latin typeface="+mj-lt"/>
              </a:rPr>
              <a:t>Business rules: </a:t>
            </a:r>
          </a:p>
          <a:p>
            <a:pPr>
              <a:spcBef>
                <a:spcPts val="450"/>
              </a:spcBef>
            </a:pPr>
            <a:r>
              <a:rPr lang="en-US" sz="1350">
                <a:solidFill>
                  <a:schemeClr val="tx1"/>
                </a:solidFill>
              </a:rPr>
              <a:t>Allow for the application of business logic at the data layer instead of the app layer </a:t>
            </a:r>
          </a:p>
        </p:txBody>
      </p:sp>
      <p:sp>
        <p:nvSpPr>
          <p:cNvPr id="15" name="Rectangle 14">
            <a:extLst>
              <a:ext uri="{FF2B5EF4-FFF2-40B4-BE49-F238E27FC236}">
                <a16:creationId xmlns:a16="http://schemas.microsoft.com/office/drawing/2014/main" id="{9703F434-2865-4621-BF51-6B6D9683EBE1}"/>
              </a:ext>
            </a:extLst>
          </p:cNvPr>
          <p:cNvSpPr>
            <a:spLocks/>
          </p:cNvSpPr>
          <p:nvPr/>
        </p:nvSpPr>
        <p:spPr bwMode="auto">
          <a:xfrm>
            <a:off x="3086099" y="1001316"/>
            <a:ext cx="2536854" cy="141803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2870" rIns="137160" bIns="102870" numCol="1" spcCol="0" rtlCol="0" fromWordArt="0" anchor="t" anchorCtr="0" forceAA="0" compatLnSpc="1">
            <a:prstTxWarp prst="textNoShape">
              <a:avLst/>
            </a:prstTxWarp>
            <a:noAutofit/>
          </a:bodyPr>
          <a:lstStyle/>
          <a:p>
            <a:pPr fontAlgn="base">
              <a:spcBef>
                <a:spcPts val="450"/>
              </a:spcBef>
              <a:spcAft>
                <a:spcPct val="0"/>
              </a:spcAft>
            </a:pPr>
            <a:r>
              <a:rPr lang="en-US" sz="1500" dirty="0">
                <a:solidFill>
                  <a:schemeClr val="tx1"/>
                </a:solidFill>
                <a:latin typeface="+mj-lt"/>
              </a:rPr>
              <a:t>Usually defined for a </a:t>
            </a:r>
            <a:r>
              <a:rPr lang="en-US" sz="1500" dirty="0" err="1">
                <a:solidFill>
                  <a:schemeClr val="tx1"/>
                </a:solidFill>
                <a:latin typeface="+mj-lt"/>
              </a:rPr>
              <a:t>tableand</a:t>
            </a:r>
            <a:r>
              <a:rPr lang="en-US" sz="1500" dirty="0">
                <a:solidFill>
                  <a:schemeClr val="tx1"/>
                </a:solidFill>
                <a:latin typeface="+mj-lt"/>
              </a:rPr>
              <a:t> apply to all forms, but can also be defined for a specific model-driven form</a:t>
            </a:r>
          </a:p>
        </p:txBody>
      </p:sp>
      <p:sp>
        <p:nvSpPr>
          <p:cNvPr id="16" name="Rectangle 15">
            <a:extLst>
              <a:ext uri="{FF2B5EF4-FFF2-40B4-BE49-F238E27FC236}">
                <a16:creationId xmlns:a16="http://schemas.microsoft.com/office/drawing/2014/main" id="{8457EF58-9E83-4766-8790-4C36562E109C}"/>
              </a:ext>
            </a:extLst>
          </p:cNvPr>
          <p:cNvSpPr>
            <a:spLocks/>
          </p:cNvSpPr>
          <p:nvPr/>
        </p:nvSpPr>
        <p:spPr bwMode="auto">
          <a:xfrm>
            <a:off x="5734050" y="1001316"/>
            <a:ext cx="2972991" cy="141803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2870" rIns="137160" bIns="102870" numCol="1" spcCol="0" rtlCol="0" fromWordArt="0" anchor="t" anchorCtr="0" forceAA="0" compatLnSpc="1">
            <a:prstTxWarp prst="textNoShape">
              <a:avLst/>
            </a:prstTxWarp>
            <a:noAutofit/>
          </a:bodyPr>
          <a:lstStyle/>
          <a:p>
            <a:r>
              <a:rPr lang="en-US" sz="1500" dirty="0">
                <a:solidFill>
                  <a:schemeClr val="tx1"/>
                </a:solidFill>
                <a:latin typeface="+mj-lt"/>
              </a:rPr>
              <a:t>Examples of business rule uses:</a:t>
            </a:r>
          </a:p>
          <a:p>
            <a:pPr marL="0" lvl="1">
              <a:spcBef>
                <a:spcPts val="225"/>
              </a:spcBef>
              <a:spcAft>
                <a:spcPts val="225"/>
              </a:spcAft>
            </a:pPr>
            <a:r>
              <a:rPr lang="en-US" sz="1350" dirty="0">
                <a:solidFill>
                  <a:schemeClr val="tx1"/>
                </a:solidFill>
              </a:rPr>
              <a:t>Set column values</a:t>
            </a:r>
          </a:p>
          <a:p>
            <a:pPr marL="0" lvl="1">
              <a:spcBef>
                <a:spcPts val="225"/>
              </a:spcBef>
              <a:spcAft>
                <a:spcPts val="225"/>
              </a:spcAft>
            </a:pPr>
            <a:r>
              <a:rPr lang="en-US" sz="1350" dirty="0">
                <a:solidFill>
                  <a:schemeClr val="tx1"/>
                </a:solidFill>
              </a:rPr>
              <a:t>Clear column values</a:t>
            </a:r>
          </a:p>
          <a:p>
            <a:pPr marL="0" lvl="1">
              <a:spcBef>
                <a:spcPts val="225"/>
              </a:spcBef>
              <a:spcAft>
                <a:spcPts val="225"/>
              </a:spcAft>
            </a:pPr>
            <a:r>
              <a:rPr lang="en-US" sz="1350" dirty="0">
                <a:solidFill>
                  <a:schemeClr val="tx1"/>
                </a:solidFill>
              </a:rPr>
              <a:t>Validate data and show error messages</a:t>
            </a:r>
          </a:p>
        </p:txBody>
      </p:sp>
      <p:pic>
        <p:nvPicPr>
          <p:cNvPr id="4" name="Picture 3" descr="A screenshot showing a PowerApps program showing the Account: New business rule">
            <a:extLst>
              <a:ext uri="{FF2B5EF4-FFF2-40B4-BE49-F238E27FC236}">
                <a16:creationId xmlns:a16="http://schemas.microsoft.com/office/drawing/2014/main" id="{8D92B0CD-C315-4FD1-A0A1-104128A5C528}"/>
              </a:ext>
            </a:extLst>
          </p:cNvPr>
          <p:cNvPicPr/>
          <p:nvPr/>
        </p:nvPicPr>
        <p:blipFill rotWithShape="1">
          <a:blip r:embed="rId3"/>
          <a:srcRect l="-46257" t="-3552" r="-55282" b="-4425"/>
          <a:stretch/>
        </p:blipFill>
        <p:spPr>
          <a:xfrm>
            <a:off x="438151" y="2544366"/>
            <a:ext cx="8268890" cy="2157413"/>
          </a:xfrm>
          <a:prstGeom prst="rect">
            <a:avLst/>
          </a:prstGeom>
          <a:noFill/>
          <a:ln w="19050">
            <a:solidFill>
              <a:srgbClr val="243A5E"/>
            </a:solidFill>
            <a:headEnd type="none" w="med" len="med"/>
            <a:tailEnd type="none" w="med" len="med"/>
          </a:ln>
          <a:effectLst/>
        </p:spPr>
      </p:pic>
    </p:spTree>
    <p:extLst>
      <p:ext uri="{BB962C8B-B14F-4D97-AF65-F5344CB8AC3E}">
        <p14:creationId xmlns:p14="http://schemas.microsoft.com/office/powerpoint/2010/main" val="2582108411"/>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9FFC0E8-97CE-4426-A0C0-75252002ED16}"/>
              </a:ext>
            </a:extLst>
          </p:cNvPr>
          <p:cNvSpPr>
            <a:spLocks noGrp="1"/>
          </p:cNvSpPr>
          <p:nvPr>
            <p:ph type="ctrTitle"/>
          </p:nvPr>
        </p:nvSpPr>
        <p:spPr/>
        <p:txBody>
          <a:bodyPr/>
          <a:lstStyle/>
          <a:p>
            <a:r>
              <a:rPr lang="en-US" dirty="0"/>
              <a:t>Power Apps</a:t>
            </a:r>
          </a:p>
        </p:txBody>
      </p:sp>
    </p:spTree>
    <p:extLst>
      <p:ext uri="{BB962C8B-B14F-4D97-AF65-F5344CB8AC3E}">
        <p14:creationId xmlns:p14="http://schemas.microsoft.com/office/powerpoint/2010/main" val="108725243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3855DA-8EEB-4550-AF18-2B82911E557C}"/>
              </a:ext>
            </a:extLst>
          </p:cNvPr>
          <p:cNvSpPr>
            <a:spLocks noGrp="1"/>
          </p:cNvSpPr>
          <p:nvPr>
            <p:ph type="title"/>
          </p:nvPr>
        </p:nvSpPr>
        <p:spPr/>
        <p:txBody>
          <a:bodyPr/>
          <a:lstStyle/>
          <a:p>
            <a:r>
              <a:rPr lang="en-US" dirty="0"/>
              <a:t>Power Apps and what it can do for you</a:t>
            </a:r>
          </a:p>
        </p:txBody>
      </p:sp>
      <p:pic>
        <p:nvPicPr>
          <p:cNvPr id="69" name="Picture 68" descr="Icon of a computer screen">
            <a:extLst>
              <a:ext uri="{FF2B5EF4-FFF2-40B4-BE49-F238E27FC236}">
                <a16:creationId xmlns:a16="http://schemas.microsoft.com/office/drawing/2014/main" id="{365AC886-1186-42FD-A2E9-265EE797AD27}"/>
              </a:ext>
            </a:extLst>
          </p:cNvPr>
          <p:cNvPicPr>
            <a:picLocks noChangeAspect="1"/>
          </p:cNvPicPr>
          <p:nvPr/>
        </p:nvPicPr>
        <p:blipFill>
          <a:blip r:embed="rId3"/>
          <a:stretch>
            <a:fillRect/>
          </a:stretch>
        </p:blipFill>
        <p:spPr>
          <a:xfrm>
            <a:off x="441197" y="850116"/>
            <a:ext cx="704088" cy="704088"/>
          </a:xfrm>
          <a:prstGeom prst="rect">
            <a:avLst/>
          </a:prstGeom>
        </p:spPr>
      </p:pic>
      <p:sp>
        <p:nvSpPr>
          <p:cNvPr id="70" name="TextBox 69">
            <a:extLst>
              <a:ext uri="{FF2B5EF4-FFF2-40B4-BE49-F238E27FC236}">
                <a16:creationId xmlns:a16="http://schemas.microsoft.com/office/drawing/2014/main" id="{7B037B6F-E666-4D15-90A9-AFEDBA162961}"/>
              </a:ext>
            </a:extLst>
          </p:cNvPr>
          <p:cNvSpPr txBox="1">
            <a:spLocks/>
          </p:cNvSpPr>
          <p:nvPr/>
        </p:nvSpPr>
        <p:spPr>
          <a:xfrm>
            <a:off x="1306285" y="1086173"/>
            <a:ext cx="7400756" cy="230832"/>
          </a:xfrm>
          <a:prstGeom prst="rect">
            <a:avLst/>
          </a:prstGeom>
          <a:noFill/>
        </p:spPr>
        <p:txBody>
          <a:bodyPr wrap="square" lIns="0" tIns="0" rIns="0" bIns="0" rtlCol="0" anchor="ctr">
            <a:spAutoFit/>
          </a:bodyPr>
          <a:lstStyle/>
          <a:p>
            <a:r>
              <a:rPr lang="en-US" sz="1500"/>
              <a:t>Low/no-code platform for building apps</a:t>
            </a:r>
          </a:p>
        </p:txBody>
      </p:sp>
      <p:cxnSp>
        <p:nvCxnSpPr>
          <p:cNvPr id="71" name="Straight Connector 70">
            <a:extLst>
              <a:ext uri="{FF2B5EF4-FFF2-40B4-BE49-F238E27FC236}">
                <a16:creationId xmlns:a16="http://schemas.microsoft.com/office/drawing/2014/main" id="{78D7ABE5-58D9-4A5D-BA09-54A317D43739}"/>
              </a:ext>
              <a:ext uri="{C183D7F6-B498-43B3-948B-1728B52AA6E4}">
                <adec:decorative xmlns:adec="http://schemas.microsoft.com/office/drawing/2017/decorative" val="1"/>
              </a:ext>
            </a:extLst>
          </p:cNvPr>
          <p:cNvCxnSpPr>
            <a:cxnSpLocks/>
          </p:cNvCxnSpPr>
          <p:nvPr/>
        </p:nvCxnSpPr>
        <p:spPr>
          <a:xfrm>
            <a:off x="1306285" y="1687202"/>
            <a:ext cx="7400756"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72" name="Picture 71" descr="Icon of a server">
            <a:extLst>
              <a:ext uri="{FF2B5EF4-FFF2-40B4-BE49-F238E27FC236}">
                <a16:creationId xmlns:a16="http://schemas.microsoft.com/office/drawing/2014/main" id="{31D75129-28BF-49EE-A14E-F197D8112A57}"/>
              </a:ext>
            </a:extLst>
          </p:cNvPr>
          <p:cNvPicPr>
            <a:picLocks noChangeAspect="1"/>
          </p:cNvPicPr>
          <p:nvPr/>
        </p:nvPicPr>
        <p:blipFill>
          <a:blip r:embed="rId4"/>
          <a:stretch>
            <a:fillRect/>
          </a:stretch>
        </p:blipFill>
        <p:spPr>
          <a:xfrm>
            <a:off x="441197" y="1821344"/>
            <a:ext cx="704088" cy="704088"/>
          </a:xfrm>
          <a:prstGeom prst="rect">
            <a:avLst/>
          </a:prstGeom>
        </p:spPr>
      </p:pic>
      <p:sp>
        <p:nvSpPr>
          <p:cNvPr id="73" name="TextBox 72">
            <a:extLst>
              <a:ext uri="{FF2B5EF4-FFF2-40B4-BE49-F238E27FC236}">
                <a16:creationId xmlns:a16="http://schemas.microsoft.com/office/drawing/2014/main" id="{AC3A809F-59ED-440A-8CEA-77791C440E0F}"/>
              </a:ext>
            </a:extLst>
          </p:cNvPr>
          <p:cNvSpPr txBox="1">
            <a:spLocks/>
          </p:cNvSpPr>
          <p:nvPr/>
        </p:nvSpPr>
        <p:spPr>
          <a:xfrm>
            <a:off x="1306285" y="2063115"/>
            <a:ext cx="7400756" cy="230832"/>
          </a:xfrm>
          <a:prstGeom prst="rect">
            <a:avLst/>
          </a:prstGeom>
          <a:noFill/>
        </p:spPr>
        <p:txBody>
          <a:bodyPr wrap="square" lIns="0" tIns="0" rIns="0" bIns="0" rtlCol="0" anchor="ctr">
            <a:spAutoFit/>
          </a:bodyPr>
          <a:lstStyle/>
          <a:p>
            <a:r>
              <a:rPr lang="en-US" sz="1500"/>
              <a:t>Work with data where it lives</a:t>
            </a:r>
          </a:p>
        </p:txBody>
      </p:sp>
      <p:cxnSp>
        <p:nvCxnSpPr>
          <p:cNvPr id="74" name="Straight Connector 73">
            <a:extLst>
              <a:ext uri="{FF2B5EF4-FFF2-40B4-BE49-F238E27FC236}">
                <a16:creationId xmlns:a16="http://schemas.microsoft.com/office/drawing/2014/main" id="{5E525DC2-41C5-4B35-903D-3A5F13F479EA}"/>
              </a:ext>
              <a:ext uri="{C183D7F6-B498-43B3-948B-1728B52AA6E4}">
                <adec:decorative xmlns:adec="http://schemas.microsoft.com/office/drawing/2017/decorative" val="1"/>
              </a:ext>
            </a:extLst>
          </p:cNvPr>
          <p:cNvCxnSpPr>
            <a:cxnSpLocks/>
          </p:cNvCxnSpPr>
          <p:nvPr/>
        </p:nvCxnSpPr>
        <p:spPr>
          <a:xfrm>
            <a:off x="1306285" y="2669860"/>
            <a:ext cx="7400756"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76" name="Picture 75" descr="Icon of a document">
            <a:extLst>
              <a:ext uri="{FF2B5EF4-FFF2-40B4-BE49-F238E27FC236}">
                <a16:creationId xmlns:a16="http://schemas.microsoft.com/office/drawing/2014/main" id="{096EB3EB-17C1-4FCB-94AA-FC8DD78A1EEC}"/>
              </a:ext>
            </a:extLst>
          </p:cNvPr>
          <p:cNvPicPr>
            <a:picLocks noChangeAspect="1"/>
          </p:cNvPicPr>
          <p:nvPr/>
        </p:nvPicPr>
        <p:blipFill>
          <a:blip r:embed="rId5"/>
          <a:stretch>
            <a:fillRect/>
          </a:stretch>
        </p:blipFill>
        <p:spPr>
          <a:xfrm>
            <a:off x="441197" y="2804001"/>
            <a:ext cx="704088" cy="704088"/>
          </a:xfrm>
          <a:prstGeom prst="rect">
            <a:avLst/>
          </a:prstGeom>
        </p:spPr>
      </p:pic>
      <p:sp>
        <p:nvSpPr>
          <p:cNvPr id="77" name="TextBox 76">
            <a:extLst>
              <a:ext uri="{FF2B5EF4-FFF2-40B4-BE49-F238E27FC236}">
                <a16:creationId xmlns:a16="http://schemas.microsoft.com/office/drawing/2014/main" id="{968D8FB7-0894-4DD8-BAA3-84C9D610D481}"/>
              </a:ext>
            </a:extLst>
          </p:cNvPr>
          <p:cNvSpPr txBox="1">
            <a:spLocks/>
          </p:cNvSpPr>
          <p:nvPr/>
        </p:nvSpPr>
        <p:spPr>
          <a:xfrm>
            <a:off x="1306285" y="2804001"/>
            <a:ext cx="7400756" cy="1046440"/>
          </a:xfrm>
          <a:prstGeom prst="rect">
            <a:avLst/>
          </a:prstGeom>
          <a:noFill/>
        </p:spPr>
        <p:txBody>
          <a:bodyPr wrap="square" lIns="0" tIns="0" rIns="0" bIns="0" rtlCol="0" anchor="t">
            <a:spAutoFit/>
          </a:bodyPr>
          <a:lstStyle/>
          <a:p>
            <a:r>
              <a:rPr lang="en-US" sz="1500" dirty="0">
                <a:latin typeface="+mj-lt"/>
              </a:rPr>
              <a:t>Types of Power Apps:</a:t>
            </a:r>
          </a:p>
          <a:p>
            <a:pPr>
              <a:spcBef>
                <a:spcPts val="300"/>
              </a:spcBef>
              <a:spcAft>
                <a:spcPts val="300"/>
              </a:spcAft>
            </a:pPr>
            <a:r>
              <a:rPr lang="en-US" sz="1350" dirty="0"/>
              <a:t>Canvas apps: Build an app from a blank canvas</a:t>
            </a:r>
          </a:p>
          <a:p>
            <a:pPr>
              <a:spcBef>
                <a:spcPts val="300"/>
              </a:spcBef>
              <a:spcAft>
                <a:spcPts val="300"/>
              </a:spcAft>
            </a:pPr>
            <a:r>
              <a:rPr lang="en-US" sz="1350" dirty="0"/>
              <a:t>Model-driven apps: Build from data in Microsoft Dataverse</a:t>
            </a:r>
          </a:p>
          <a:p>
            <a:pPr>
              <a:spcBef>
                <a:spcPts val="300"/>
              </a:spcBef>
              <a:spcAft>
                <a:spcPts val="300"/>
              </a:spcAft>
            </a:pPr>
            <a:r>
              <a:rPr lang="en-US" sz="1350" dirty="0"/>
              <a:t>Portals: Externally-facing websites</a:t>
            </a:r>
          </a:p>
        </p:txBody>
      </p:sp>
      <p:cxnSp>
        <p:nvCxnSpPr>
          <p:cNvPr id="78" name="Straight Connector 77">
            <a:extLst>
              <a:ext uri="{FF2B5EF4-FFF2-40B4-BE49-F238E27FC236}">
                <a16:creationId xmlns:a16="http://schemas.microsoft.com/office/drawing/2014/main" id="{FCAB84BF-7444-4565-9B90-CDA0FFECE57B}"/>
              </a:ext>
              <a:ext uri="{C183D7F6-B498-43B3-948B-1728B52AA6E4}">
                <adec:decorative xmlns:adec="http://schemas.microsoft.com/office/drawing/2017/decorative" val="1"/>
              </a:ext>
            </a:extLst>
          </p:cNvPr>
          <p:cNvCxnSpPr>
            <a:cxnSpLocks/>
          </p:cNvCxnSpPr>
          <p:nvPr/>
        </p:nvCxnSpPr>
        <p:spPr>
          <a:xfrm>
            <a:off x="1306285" y="3984583"/>
            <a:ext cx="7400756"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79" name="Picture 78" descr="Icon of five circles that are inter-connected to each circle with a line">
            <a:extLst>
              <a:ext uri="{FF2B5EF4-FFF2-40B4-BE49-F238E27FC236}">
                <a16:creationId xmlns:a16="http://schemas.microsoft.com/office/drawing/2014/main" id="{ECA6DC36-E983-4668-882C-18B9FCA6CBF1}"/>
              </a:ext>
            </a:extLst>
          </p:cNvPr>
          <p:cNvPicPr>
            <a:picLocks noChangeAspect="1"/>
          </p:cNvPicPr>
          <p:nvPr/>
        </p:nvPicPr>
        <p:blipFill>
          <a:blip r:embed="rId6"/>
          <a:stretch>
            <a:fillRect/>
          </a:stretch>
        </p:blipFill>
        <p:spPr>
          <a:xfrm>
            <a:off x="441197" y="4118723"/>
            <a:ext cx="704088" cy="704088"/>
          </a:xfrm>
          <a:prstGeom prst="rect">
            <a:avLst/>
          </a:prstGeom>
        </p:spPr>
      </p:pic>
      <p:sp>
        <p:nvSpPr>
          <p:cNvPr id="80" name="TextBox 79">
            <a:extLst>
              <a:ext uri="{FF2B5EF4-FFF2-40B4-BE49-F238E27FC236}">
                <a16:creationId xmlns:a16="http://schemas.microsoft.com/office/drawing/2014/main" id="{E0CF4F10-D910-465E-BA81-6616DAEEB56D}"/>
              </a:ext>
            </a:extLst>
          </p:cNvPr>
          <p:cNvSpPr txBox="1">
            <a:spLocks/>
          </p:cNvSpPr>
          <p:nvPr/>
        </p:nvSpPr>
        <p:spPr>
          <a:xfrm>
            <a:off x="1306285" y="4128366"/>
            <a:ext cx="7400756" cy="646331"/>
          </a:xfrm>
          <a:prstGeom prst="rect">
            <a:avLst/>
          </a:prstGeom>
          <a:noFill/>
        </p:spPr>
        <p:txBody>
          <a:bodyPr wrap="square" lIns="0" tIns="0" rIns="0" bIns="0" rtlCol="0" anchor="t">
            <a:spAutoFit/>
          </a:bodyPr>
          <a:lstStyle/>
          <a:p>
            <a:r>
              <a:rPr lang="en-US" sz="1500" dirty="0">
                <a:latin typeface="+mj-lt"/>
              </a:rPr>
              <a:t>Add artificial intelligence to your app with no code</a:t>
            </a:r>
          </a:p>
          <a:p>
            <a:r>
              <a:rPr lang="en-US" sz="1350" dirty="0">
                <a:latin typeface="+mj-lt"/>
              </a:rPr>
              <a:t>The prediction model: </a:t>
            </a:r>
            <a:r>
              <a:rPr lang="en-US" sz="1350" dirty="0"/>
              <a:t>Create a model with AI Builder that can predict a yes or no answer based on historical data</a:t>
            </a:r>
          </a:p>
        </p:txBody>
      </p:sp>
    </p:spTree>
    <p:extLst>
      <p:ext uri="{BB962C8B-B14F-4D97-AF65-F5344CB8AC3E}">
        <p14:creationId xmlns:p14="http://schemas.microsoft.com/office/powerpoint/2010/main" val="3512596683"/>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CE1625-326A-4220-92F9-205846EAB100}"/>
              </a:ext>
            </a:extLst>
          </p:cNvPr>
          <p:cNvSpPr>
            <a:spLocks noGrp="1"/>
          </p:cNvSpPr>
          <p:nvPr>
            <p:ph type="title"/>
          </p:nvPr>
        </p:nvSpPr>
        <p:spPr/>
        <p:txBody>
          <a:bodyPr/>
          <a:lstStyle/>
          <a:p>
            <a:r>
              <a:rPr lang="en-US"/>
              <a:t>Canvas apps</a:t>
            </a:r>
          </a:p>
        </p:txBody>
      </p:sp>
      <p:pic>
        <p:nvPicPr>
          <p:cNvPr id="6" name="Picture 5" descr="Logo of Power Apps">
            <a:extLst>
              <a:ext uri="{FF2B5EF4-FFF2-40B4-BE49-F238E27FC236}">
                <a16:creationId xmlns:a16="http://schemas.microsoft.com/office/drawing/2014/main" id="{9BAAE122-418C-447D-9CE0-5C2F13B8EC27}"/>
              </a:ext>
            </a:extLst>
          </p:cNvPr>
          <p:cNvPicPr>
            <a:picLocks noChangeAspect="1"/>
          </p:cNvPicPr>
          <p:nvPr/>
        </p:nvPicPr>
        <p:blipFill>
          <a:blip r:embed="rId2"/>
          <a:stretch>
            <a:fillRect/>
          </a:stretch>
        </p:blipFill>
        <p:spPr>
          <a:xfrm>
            <a:off x="8092440" y="246888"/>
            <a:ext cx="609600" cy="609600"/>
          </a:xfrm>
          <a:prstGeom prst="rect">
            <a:avLst/>
          </a:prstGeom>
        </p:spPr>
      </p:pic>
      <p:sp>
        <p:nvSpPr>
          <p:cNvPr id="7" name="Rectangle 6">
            <a:extLst>
              <a:ext uri="{FF2B5EF4-FFF2-40B4-BE49-F238E27FC236}">
                <a16:creationId xmlns:a16="http://schemas.microsoft.com/office/drawing/2014/main" id="{8E0A3B48-0168-452B-A96C-17F2072D75D4}"/>
              </a:ext>
            </a:extLst>
          </p:cNvPr>
          <p:cNvSpPr/>
          <p:nvPr/>
        </p:nvSpPr>
        <p:spPr bwMode="auto">
          <a:xfrm>
            <a:off x="438150" y="1077516"/>
            <a:ext cx="4243388" cy="176214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r>
              <a:rPr lang="en-US" sz="1500" dirty="0">
                <a:solidFill>
                  <a:schemeClr val="tx1"/>
                </a:solidFill>
              </a:rPr>
              <a:t>Canvas apps are a great option when you want to build an app from a blank canvas. You start by choosing the screen size: tablet or mobile, then you have a blank screen from which</a:t>
            </a:r>
            <a:br>
              <a:rPr lang="en-US" sz="1500" dirty="0">
                <a:solidFill>
                  <a:schemeClr val="tx1"/>
                </a:solidFill>
              </a:rPr>
            </a:br>
            <a:r>
              <a:rPr lang="en-US" sz="1500" dirty="0">
                <a:solidFill>
                  <a:schemeClr val="tx1"/>
                </a:solidFill>
              </a:rPr>
              <a:t>to build</a:t>
            </a:r>
          </a:p>
        </p:txBody>
      </p:sp>
      <p:sp>
        <p:nvSpPr>
          <p:cNvPr id="8" name="Rectangle 7">
            <a:extLst>
              <a:ext uri="{FF2B5EF4-FFF2-40B4-BE49-F238E27FC236}">
                <a16:creationId xmlns:a16="http://schemas.microsoft.com/office/drawing/2014/main" id="{55121C00-C107-4EFC-8E6E-42465D7C1E75}"/>
              </a:ext>
            </a:extLst>
          </p:cNvPr>
          <p:cNvSpPr/>
          <p:nvPr/>
        </p:nvSpPr>
        <p:spPr bwMode="auto">
          <a:xfrm>
            <a:off x="438150" y="2939637"/>
            <a:ext cx="4243388" cy="176214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r>
              <a:rPr lang="en-US" sz="1500" dirty="0">
                <a:solidFill>
                  <a:schemeClr val="tx1"/>
                </a:solidFill>
              </a:rPr>
              <a:t>You can interact with data in your app by adding data sources. Drag and drop various controls and add the desired functionality by writing Excel style formulas. Canvas apps provide you complete flexibility when building your apps</a:t>
            </a:r>
          </a:p>
        </p:txBody>
      </p:sp>
      <p:sp>
        <p:nvSpPr>
          <p:cNvPr id="10" name="Rectangle 9">
            <a:extLst>
              <a:ext uri="{FF2B5EF4-FFF2-40B4-BE49-F238E27FC236}">
                <a16:creationId xmlns:a16="http://schemas.microsoft.com/office/drawing/2014/main" id="{0418F2B7-6E57-4BF0-AAC8-E4538A149244}"/>
              </a:ext>
              <a:ext uri="{C183D7F6-B498-43B3-948B-1728B52AA6E4}">
                <adec:decorative xmlns:adec="http://schemas.microsoft.com/office/drawing/2017/decorative" val="1"/>
              </a:ext>
            </a:extLst>
          </p:cNvPr>
          <p:cNvSpPr/>
          <p:nvPr/>
        </p:nvSpPr>
        <p:spPr bwMode="auto">
          <a:xfrm>
            <a:off x="4800600" y="1077516"/>
            <a:ext cx="3906441" cy="3624263"/>
          </a:xfrm>
          <a:prstGeom prst="rect">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horz" wrap="square" lIns="102870" tIns="68580" rIns="102870" bIns="68580" numCol="1" spcCol="0" rtlCol="0" fromWordArt="0" anchor="t" anchorCtr="0" forceAA="0" compatLnSpc="1">
            <a:prstTxWarp prst="textNoShape">
              <a:avLst/>
            </a:prstTxWarp>
            <a:noAutofit/>
          </a:bodyPr>
          <a:lstStyle/>
          <a:p>
            <a:pPr lvl="0" fontAlgn="base"/>
            <a:endParaRPr lang="en-US" sz="1500">
              <a:latin typeface="+mj-lt"/>
            </a:endParaRPr>
          </a:p>
        </p:txBody>
      </p:sp>
      <p:pic>
        <p:nvPicPr>
          <p:cNvPr id="5" name="Picture 4" descr="Two mobile phones with its screen shot depicting manager check list and Heathrow site with vehicles page">
            <a:extLst>
              <a:ext uri="{FF2B5EF4-FFF2-40B4-BE49-F238E27FC236}">
                <a16:creationId xmlns:a16="http://schemas.microsoft.com/office/drawing/2014/main" id="{7B86AE1E-5A63-4F2D-B0CB-47B4A70A659A}"/>
              </a:ext>
            </a:extLst>
          </p:cNvPr>
          <p:cNvPicPr>
            <a:picLocks noChangeAspect="1"/>
          </p:cNvPicPr>
          <p:nvPr/>
        </p:nvPicPr>
        <p:blipFill rotWithShape="1">
          <a:blip r:embed="rId3"/>
          <a:srcRect l="14403" r="14366"/>
          <a:stretch/>
        </p:blipFill>
        <p:spPr>
          <a:xfrm>
            <a:off x="5053608" y="1589770"/>
            <a:ext cx="3400425" cy="2599756"/>
          </a:xfrm>
          <a:prstGeom prst="rect">
            <a:avLst/>
          </a:prstGeom>
        </p:spPr>
      </p:pic>
    </p:spTree>
    <p:extLst>
      <p:ext uri="{BB962C8B-B14F-4D97-AF65-F5344CB8AC3E}">
        <p14:creationId xmlns:p14="http://schemas.microsoft.com/office/powerpoint/2010/main" val="1098729333"/>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CFFEE6-843C-4448-9255-C38007CB8CBD}"/>
              </a:ext>
            </a:extLst>
          </p:cNvPr>
          <p:cNvSpPr>
            <a:spLocks noGrp="1"/>
          </p:cNvSpPr>
          <p:nvPr>
            <p:ph type="title"/>
          </p:nvPr>
        </p:nvSpPr>
        <p:spPr/>
        <p:txBody>
          <a:bodyPr/>
          <a:lstStyle/>
          <a:p>
            <a:r>
              <a:rPr lang="en-US" b="1"/>
              <a:t>Model-driven apps</a:t>
            </a:r>
            <a:endParaRPr lang="en-US"/>
          </a:p>
        </p:txBody>
      </p:sp>
      <p:pic>
        <p:nvPicPr>
          <p:cNvPr id="6" name="Picture 5" descr="Logo of Power Apps">
            <a:extLst>
              <a:ext uri="{FF2B5EF4-FFF2-40B4-BE49-F238E27FC236}">
                <a16:creationId xmlns:a16="http://schemas.microsoft.com/office/drawing/2014/main" id="{D608641B-D1D7-427D-91AD-3801B552B663}"/>
              </a:ext>
            </a:extLst>
          </p:cNvPr>
          <p:cNvPicPr>
            <a:picLocks noChangeAspect="1"/>
          </p:cNvPicPr>
          <p:nvPr/>
        </p:nvPicPr>
        <p:blipFill>
          <a:blip r:embed="rId2"/>
          <a:stretch>
            <a:fillRect/>
          </a:stretch>
        </p:blipFill>
        <p:spPr>
          <a:xfrm>
            <a:off x="8092440" y="246888"/>
            <a:ext cx="609600" cy="609600"/>
          </a:xfrm>
          <a:prstGeom prst="rect">
            <a:avLst/>
          </a:prstGeom>
        </p:spPr>
      </p:pic>
      <p:sp>
        <p:nvSpPr>
          <p:cNvPr id="8" name="Rectangle 7">
            <a:extLst>
              <a:ext uri="{FF2B5EF4-FFF2-40B4-BE49-F238E27FC236}">
                <a16:creationId xmlns:a16="http://schemas.microsoft.com/office/drawing/2014/main" id="{1A8CA89A-5490-4C9A-B885-1B6D1B0AEDD3}"/>
              </a:ext>
            </a:extLst>
          </p:cNvPr>
          <p:cNvSpPr/>
          <p:nvPr/>
        </p:nvSpPr>
        <p:spPr bwMode="auto">
          <a:xfrm>
            <a:off x="438150" y="1077516"/>
            <a:ext cx="4143375" cy="176214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r>
              <a:rPr lang="en-US" sz="1350" dirty="0">
                <a:solidFill>
                  <a:schemeClr val="tx1"/>
                </a:solidFill>
              </a:rPr>
              <a:t>Model-driven apps build from data in Microsoft Dataverse. Power Apps will build you a great looking, fully functional app to act upon and interact with this data. With model-driven apps, there is no need to worry about choosing the app size; it is responsive, meaning it works on mobile or tablet with no extra work by you</a:t>
            </a:r>
          </a:p>
        </p:txBody>
      </p:sp>
      <p:sp>
        <p:nvSpPr>
          <p:cNvPr id="9" name="Rectangle 8">
            <a:extLst>
              <a:ext uri="{FF2B5EF4-FFF2-40B4-BE49-F238E27FC236}">
                <a16:creationId xmlns:a16="http://schemas.microsoft.com/office/drawing/2014/main" id="{DFFC0D3B-52D7-437B-AD2A-59E45CF1218B}"/>
              </a:ext>
            </a:extLst>
          </p:cNvPr>
          <p:cNvSpPr/>
          <p:nvPr/>
        </p:nvSpPr>
        <p:spPr bwMode="auto">
          <a:xfrm>
            <a:off x="438150" y="2939637"/>
            <a:ext cx="4143375" cy="176214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r>
              <a:rPr lang="en-US" sz="1350" dirty="0">
                <a:solidFill>
                  <a:schemeClr val="tx1"/>
                </a:solidFill>
              </a:rPr>
              <a:t>You define the relationships, forms, views, business rules, and more at the data layer, inside of Dataverse, giving you enough control to get your business result without writing all the formulas yourself</a:t>
            </a:r>
          </a:p>
        </p:txBody>
      </p:sp>
      <p:sp>
        <p:nvSpPr>
          <p:cNvPr id="7" name="Rectangle 6">
            <a:extLst>
              <a:ext uri="{FF2B5EF4-FFF2-40B4-BE49-F238E27FC236}">
                <a16:creationId xmlns:a16="http://schemas.microsoft.com/office/drawing/2014/main" id="{2EB1A28F-662D-4E12-B405-ECBA764FE676}"/>
              </a:ext>
              <a:ext uri="{C183D7F6-B498-43B3-948B-1728B52AA6E4}">
                <adec:decorative xmlns:adec="http://schemas.microsoft.com/office/drawing/2017/decorative" val="1"/>
              </a:ext>
            </a:extLst>
          </p:cNvPr>
          <p:cNvSpPr/>
          <p:nvPr/>
        </p:nvSpPr>
        <p:spPr bwMode="auto">
          <a:xfrm>
            <a:off x="4676775" y="1077516"/>
            <a:ext cx="4030266" cy="3624263"/>
          </a:xfrm>
          <a:prstGeom prst="rect">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horz" wrap="square" lIns="102870" tIns="68580" rIns="102870" bIns="68580" numCol="1" spcCol="0" rtlCol="0" fromWordArt="0" anchor="t" anchorCtr="0" forceAA="0" compatLnSpc="1">
            <a:prstTxWarp prst="textNoShape">
              <a:avLst/>
            </a:prstTxWarp>
            <a:noAutofit/>
          </a:bodyPr>
          <a:lstStyle/>
          <a:p>
            <a:pPr lvl="0" fontAlgn="base"/>
            <a:endParaRPr lang="en-US" sz="1500">
              <a:latin typeface="+mj-lt"/>
            </a:endParaRPr>
          </a:p>
        </p:txBody>
      </p:sp>
      <p:pic>
        <p:nvPicPr>
          <p:cNvPr id="5" name="Picture 4" descr="Screenshot of a Power Apps dashboard">
            <a:extLst>
              <a:ext uri="{FF2B5EF4-FFF2-40B4-BE49-F238E27FC236}">
                <a16:creationId xmlns:a16="http://schemas.microsoft.com/office/drawing/2014/main" id="{2F3F5213-B839-48EF-9DA2-A7DC9561936C}"/>
              </a:ext>
            </a:extLst>
          </p:cNvPr>
          <p:cNvPicPr>
            <a:picLocks noChangeAspect="1"/>
          </p:cNvPicPr>
          <p:nvPr/>
        </p:nvPicPr>
        <p:blipFill>
          <a:blip r:embed="rId3"/>
          <a:stretch>
            <a:fillRect/>
          </a:stretch>
        </p:blipFill>
        <p:spPr>
          <a:xfrm>
            <a:off x="4748486" y="1989535"/>
            <a:ext cx="3886845" cy="1819275"/>
          </a:xfrm>
          <a:prstGeom prst="rect">
            <a:avLst/>
          </a:prstGeom>
        </p:spPr>
      </p:pic>
    </p:spTree>
    <p:extLst>
      <p:ext uri="{BB962C8B-B14F-4D97-AF65-F5344CB8AC3E}">
        <p14:creationId xmlns:p14="http://schemas.microsoft.com/office/powerpoint/2010/main" val="1163499907"/>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CFFEE6-843C-4448-9255-C38007CB8CBD}"/>
              </a:ext>
            </a:extLst>
          </p:cNvPr>
          <p:cNvSpPr>
            <a:spLocks noGrp="1"/>
          </p:cNvSpPr>
          <p:nvPr>
            <p:ph type="title"/>
          </p:nvPr>
        </p:nvSpPr>
        <p:spPr/>
        <p:txBody>
          <a:bodyPr/>
          <a:lstStyle/>
          <a:p>
            <a:r>
              <a:rPr lang="en-US" b="1" dirty="0"/>
              <a:t>Portals</a:t>
            </a:r>
            <a:endParaRPr lang="en-US" dirty="0"/>
          </a:p>
        </p:txBody>
      </p:sp>
      <p:pic>
        <p:nvPicPr>
          <p:cNvPr id="6" name="Picture 5" descr="Logo of Power Apps">
            <a:extLst>
              <a:ext uri="{FF2B5EF4-FFF2-40B4-BE49-F238E27FC236}">
                <a16:creationId xmlns:a16="http://schemas.microsoft.com/office/drawing/2014/main" id="{D608641B-D1D7-427D-91AD-3801B552B663}"/>
              </a:ext>
            </a:extLst>
          </p:cNvPr>
          <p:cNvPicPr>
            <a:picLocks noChangeAspect="1"/>
          </p:cNvPicPr>
          <p:nvPr/>
        </p:nvPicPr>
        <p:blipFill>
          <a:blip r:embed="rId2"/>
          <a:stretch>
            <a:fillRect/>
          </a:stretch>
        </p:blipFill>
        <p:spPr>
          <a:xfrm>
            <a:off x="8092440" y="246888"/>
            <a:ext cx="609600" cy="609600"/>
          </a:xfrm>
          <a:prstGeom prst="rect">
            <a:avLst/>
          </a:prstGeom>
        </p:spPr>
      </p:pic>
      <p:sp>
        <p:nvSpPr>
          <p:cNvPr id="8" name="Rectangle 7">
            <a:extLst>
              <a:ext uri="{FF2B5EF4-FFF2-40B4-BE49-F238E27FC236}">
                <a16:creationId xmlns:a16="http://schemas.microsoft.com/office/drawing/2014/main" id="{1A8CA89A-5490-4C9A-B885-1B6D1B0AEDD3}"/>
              </a:ext>
            </a:extLst>
          </p:cNvPr>
          <p:cNvSpPr/>
          <p:nvPr/>
        </p:nvSpPr>
        <p:spPr bwMode="auto">
          <a:xfrm>
            <a:off x="438150" y="1077516"/>
            <a:ext cx="4143375" cy="176214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r>
              <a:rPr lang="en-US" sz="1500" dirty="0">
                <a:solidFill>
                  <a:schemeClr val="tx1"/>
                </a:solidFill>
              </a:rPr>
              <a:t>Portals bring the power of no-code solutions to building externally facing websites. Through the Power Apps interface, you can build an anonymous or authenticated website that allows users to interact with data held in Dataverse.</a:t>
            </a:r>
          </a:p>
        </p:txBody>
      </p:sp>
      <p:sp>
        <p:nvSpPr>
          <p:cNvPr id="9" name="Rectangle 8">
            <a:extLst>
              <a:ext uri="{FF2B5EF4-FFF2-40B4-BE49-F238E27FC236}">
                <a16:creationId xmlns:a16="http://schemas.microsoft.com/office/drawing/2014/main" id="{DFFC0D3B-52D7-437B-AD2A-59E45CF1218B}"/>
              </a:ext>
            </a:extLst>
          </p:cNvPr>
          <p:cNvSpPr/>
          <p:nvPr/>
        </p:nvSpPr>
        <p:spPr bwMode="auto">
          <a:xfrm>
            <a:off x="438150" y="2939637"/>
            <a:ext cx="4143375" cy="176214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r>
              <a:rPr lang="en-US" sz="1500" dirty="0">
                <a:solidFill>
                  <a:schemeClr val="tx1"/>
                </a:solidFill>
              </a:rPr>
              <a:t>The same drag and drop experience you enjoy when building apps is available to build these rich, interactive websites.</a:t>
            </a:r>
          </a:p>
        </p:txBody>
      </p:sp>
      <p:sp>
        <p:nvSpPr>
          <p:cNvPr id="7" name="Rectangle 6">
            <a:extLst>
              <a:ext uri="{FF2B5EF4-FFF2-40B4-BE49-F238E27FC236}">
                <a16:creationId xmlns:a16="http://schemas.microsoft.com/office/drawing/2014/main" id="{2EB1A28F-662D-4E12-B405-ECBA764FE676}"/>
              </a:ext>
              <a:ext uri="{C183D7F6-B498-43B3-948B-1728B52AA6E4}">
                <adec:decorative xmlns:adec="http://schemas.microsoft.com/office/drawing/2017/decorative" val="1"/>
              </a:ext>
            </a:extLst>
          </p:cNvPr>
          <p:cNvSpPr/>
          <p:nvPr/>
        </p:nvSpPr>
        <p:spPr bwMode="auto">
          <a:xfrm>
            <a:off x="4676775" y="1077516"/>
            <a:ext cx="4030266" cy="3624263"/>
          </a:xfrm>
          <a:prstGeom prst="rect">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horz" wrap="square" lIns="102870" tIns="68580" rIns="102870" bIns="68580" numCol="1" spcCol="0" rtlCol="0" fromWordArt="0" anchor="t" anchorCtr="0" forceAA="0" compatLnSpc="1">
            <a:prstTxWarp prst="textNoShape">
              <a:avLst/>
            </a:prstTxWarp>
            <a:noAutofit/>
          </a:bodyPr>
          <a:lstStyle/>
          <a:p>
            <a:pPr lvl="0" fontAlgn="base"/>
            <a:endParaRPr lang="en-US" sz="1500">
              <a:latin typeface="+mj-lt"/>
            </a:endParaRPr>
          </a:p>
        </p:txBody>
      </p:sp>
      <p:pic>
        <p:nvPicPr>
          <p:cNvPr id="4" name="Picture 3" descr="Graphical user interface, website&#10;&#10;Description automatically generated">
            <a:extLst>
              <a:ext uri="{FF2B5EF4-FFF2-40B4-BE49-F238E27FC236}">
                <a16:creationId xmlns:a16="http://schemas.microsoft.com/office/drawing/2014/main" id="{FE572628-0581-473B-8D4E-EC05599131D8}"/>
              </a:ext>
            </a:extLst>
          </p:cNvPr>
          <p:cNvPicPr>
            <a:picLocks noChangeAspect="1"/>
          </p:cNvPicPr>
          <p:nvPr/>
        </p:nvPicPr>
        <p:blipFill>
          <a:blip r:embed="rId3"/>
          <a:stretch>
            <a:fillRect/>
          </a:stretch>
        </p:blipFill>
        <p:spPr>
          <a:xfrm>
            <a:off x="4711226" y="1642200"/>
            <a:ext cx="3975227" cy="2423785"/>
          </a:xfrm>
          <a:prstGeom prst="rect">
            <a:avLst/>
          </a:prstGeom>
        </p:spPr>
      </p:pic>
    </p:spTree>
    <p:extLst>
      <p:ext uri="{BB962C8B-B14F-4D97-AF65-F5344CB8AC3E}">
        <p14:creationId xmlns:p14="http://schemas.microsoft.com/office/powerpoint/2010/main" val="1350257543"/>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Session 1 of 2 Learning Goals</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p:txBody>
          <a:bodyPr/>
          <a:lstStyle/>
          <a:p>
            <a:r>
              <a:rPr lang="en-US" dirty="0"/>
              <a:t>Introduction</a:t>
            </a:r>
          </a:p>
          <a:p>
            <a:r>
              <a:rPr lang="en-US" dirty="0"/>
              <a:t>Manage identity and access</a:t>
            </a:r>
          </a:p>
          <a:p>
            <a:r>
              <a:rPr lang="en-US" dirty="0"/>
              <a:t>Implement platform protection</a:t>
            </a:r>
          </a:p>
        </p:txBody>
      </p:sp>
    </p:spTree>
    <p:extLst>
      <p:ext uri="{BB962C8B-B14F-4D97-AF65-F5344CB8AC3E}">
        <p14:creationId xmlns:p14="http://schemas.microsoft.com/office/powerpoint/2010/main" val="164563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75E0A5-ADCB-4F5A-A397-21B33C873BC0}"/>
              </a:ext>
            </a:extLst>
          </p:cNvPr>
          <p:cNvSpPr>
            <a:spLocks noGrp="1"/>
          </p:cNvSpPr>
          <p:nvPr>
            <p:ph type="title"/>
          </p:nvPr>
        </p:nvSpPr>
        <p:spPr/>
        <p:txBody>
          <a:bodyPr/>
          <a:lstStyle/>
          <a:p>
            <a:r>
              <a:rPr lang="en-US" dirty="0"/>
              <a:t>Power Apps and what it can do for you – continued</a:t>
            </a:r>
          </a:p>
        </p:txBody>
      </p:sp>
      <p:sp>
        <p:nvSpPr>
          <p:cNvPr id="5" name="Rectangle 4">
            <a:extLst>
              <a:ext uri="{FF2B5EF4-FFF2-40B4-BE49-F238E27FC236}">
                <a16:creationId xmlns:a16="http://schemas.microsoft.com/office/drawing/2014/main" id="{81CB4021-4507-4E57-A9A8-E0548BCE75D7}"/>
              </a:ext>
            </a:extLst>
          </p:cNvPr>
          <p:cNvSpPr>
            <a:spLocks/>
          </p:cNvSpPr>
          <p:nvPr/>
        </p:nvSpPr>
        <p:spPr bwMode="auto">
          <a:xfrm>
            <a:off x="438151" y="1500159"/>
            <a:ext cx="4072925" cy="278328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r>
              <a:rPr lang="en-US" dirty="0">
                <a:solidFill>
                  <a:schemeClr val="tx1"/>
                </a:solidFill>
                <a:latin typeface="+mj-lt"/>
              </a:rPr>
              <a:t>Security and Administration:</a:t>
            </a:r>
          </a:p>
          <a:p>
            <a:pPr marL="257175" indent="-257175">
              <a:spcBef>
                <a:spcPts val="450"/>
              </a:spcBef>
              <a:spcAft>
                <a:spcPts val="450"/>
              </a:spcAft>
              <a:buFont typeface="Arial" panose="020B0604020202020204" pitchFamily="34" charset="0"/>
              <a:buChar char="•"/>
            </a:pPr>
            <a:r>
              <a:rPr lang="en-US" sz="1500" dirty="0">
                <a:solidFill>
                  <a:schemeClr val="tx1"/>
                </a:solidFill>
              </a:rPr>
              <a:t>To manage security for Power Apps you can access admin.powerplatform.com/ </a:t>
            </a:r>
          </a:p>
          <a:p>
            <a:pPr marL="257175" indent="-257175">
              <a:spcBef>
                <a:spcPts val="450"/>
              </a:spcBef>
              <a:spcAft>
                <a:spcPts val="450"/>
              </a:spcAft>
              <a:buFont typeface="Arial" panose="020B0604020202020204" pitchFamily="34" charset="0"/>
              <a:buChar char="•"/>
            </a:pPr>
            <a:r>
              <a:rPr lang="en-US" sz="1500" dirty="0">
                <a:solidFill>
                  <a:schemeClr val="tx1"/>
                </a:solidFill>
              </a:rPr>
              <a:t>Power Apps also has its own set of PowerShell cmdlets for app creators, administrators, and developers that allow you to automate many of your administrative duties</a:t>
            </a:r>
          </a:p>
        </p:txBody>
      </p:sp>
      <p:sp>
        <p:nvSpPr>
          <p:cNvPr id="9" name="Rectangle 8">
            <a:extLst>
              <a:ext uri="{FF2B5EF4-FFF2-40B4-BE49-F238E27FC236}">
                <a16:creationId xmlns:a16="http://schemas.microsoft.com/office/drawing/2014/main" id="{9B1D7D9E-4B7C-4449-99E8-4128E0E2A905}"/>
              </a:ext>
            </a:extLst>
          </p:cNvPr>
          <p:cNvSpPr>
            <a:spLocks/>
          </p:cNvSpPr>
          <p:nvPr/>
        </p:nvSpPr>
        <p:spPr bwMode="auto">
          <a:xfrm>
            <a:off x="4634116" y="1500158"/>
            <a:ext cx="4072925" cy="278434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r>
              <a:rPr lang="en-US" dirty="0">
                <a:solidFill>
                  <a:schemeClr val="tx1"/>
                </a:solidFill>
                <a:latin typeface="+mj-lt"/>
              </a:rPr>
              <a:t>Driving business value</a:t>
            </a:r>
            <a:r>
              <a:rPr lang="en-US" sz="1500" dirty="0">
                <a:solidFill>
                  <a:schemeClr val="tx1"/>
                </a:solidFill>
                <a:latin typeface="+mj-lt"/>
              </a:rPr>
              <a:t>:</a:t>
            </a:r>
            <a:endParaRPr lang="en-US" sz="1500" dirty="0">
              <a:solidFill>
                <a:schemeClr val="tx1"/>
              </a:solidFill>
            </a:endParaRPr>
          </a:p>
          <a:p>
            <a:pPr>
              <a:spcBef>
                <a:spcPts val="450"/>
              </a:spcBef>
              <a:spcAft>
                <a:spcPts val="450"/>
              </a:spcAft>
            </a:pPr>
            <a:r>
              <a:rPr lang="en-US" sz="1500" dirty="0">
                <a:solidFill>
                  <a:schemeClr val="tx1"/>
                </a:solidFill>
              </a:rPr>
              <a:t>Users can build apps with ease</a:t>
            </a:r>
          </a:p>
          <a:p>
            <a:pPr>
              <a:spcBef>
                <a:spcPts val="450"/>
              </a:spcBef>
              <a:spcAft>
                <a:spcPts val="450"/>
              </a:spcAft>
            </a:pPr>
            <a:r>
              <a:rPr lang="en-US" sz="1500" dirty="0">
                <a:solidFill>
                  <a:schemeClr val="tx1"/>
                </a:solidFill>
              </a:rPr>
              <a:t>Power Apps allows even the most entry level users to reduce paperwork, increase process efficiency, and ensure a single source of truth</a:t>
            </a:r>
          </a:p>
          <a:p>
            <a:pPr>
              <a:spcBef>
                <a:spcPts val="450"/>
              </a:spcBef>
              <a:spcAft>
                <a:spcPts val="450"/>
              </a:spcAft>
            </a:pPr>
            <a:endParaRPr lang="en-US" sz="1500" dirty="0">
              <a:solidFill>
                <a:schemeClr val="tx1"/>
              </a:solidFill>
            </a:endParaRPr>
          </a:p>
          <a:p>
            <a:pPr>
              <a:spcBef>
                <a:spcPts val="450"/>
              </a:spcBef>
              <a:spcAft>
                <a:spcPts val="450"/>
              </a:spcAft>
            </a:pPr>
            <a:endParaRPr lang="en-US" sz="1500" dirty="0">
              <a:solidFill>
                <a:schemeClr val="tx1"/>
              </a:solidFill>
            </a:endParaRPr>
          </a:p>
        </p:txBody>
      </p:sp>
    </p:spTree>
    <p:extLst>
      <p:ext uri="{BB962C8B-B14F-4D97-AF65-F5344CB8AC3E}">
        <p14:creationId xmlns:p14="http://schemas.microsoft.com/office/powerpoint/2010/main" val="3834373492"/>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87D5C8-371B-43CB-85A5-0809F2A74AA7}"/>
              </a:ext>
            </a:extLst>
          </p:cNvPr>
          <p:cNvSpPr>
            <a:spLocks noGrp="1"/>
          </p:cNvSpPr>
          <p:nvPr>
            <p:ph type="title"/>
          </p:nvPr>
        </p:nvSpPr>
        <p:spPr>
          <a:xfrm>
            <a:off x="441197" y="342900"/>
            <a:ext cx="8263890" cy="415499"/>
          </a:xfrm>
        </p:spPr>
        <p:txBody>
          <a:bodyPr/>
          <a:lstStyle/>
          <a:p>
            <a:r>
              <a:rPr lang="en-US" sz="4000" dirty="0"/>
              <a:t>Basic Elements</a:t>
            </a:r>
          </a:p>
        </p:txBody>
      </p:sp>
      <p:sp>
        <p:nvSpPr>
          <p:cNvPr id="25" name="Rectangle 24">
            <a:extLst>
              <a:ext uri="{FF2B5EF4-FFF2-40B4-BE49-F238E27FC236}">
                <a16:creationId xmlns:a16="http://schemas.microsoft.com/office/drawing/2014/main" id="{09C9588A-FE3C-4957-84E7-1141FF82BB4D}"/>
              </a:ext>
            </a:extLst>
          </p:cNvPr>
          <p:cNvSpPr/>
          <p:nvPr/>
        </p:nvSpPr>
        <p:spPr>
          <a:xfrm>
            <a:off x="438150" y="1096013"/>
            <a:ext cx="2109206" cy="448271"/>
          </a:xfrm>
          <a:prstGeom prst="rect">
            <a:avLst/>
          </a:prstGeom>
          <a:solidFill>
            <a:srgbClr val="243A5E"/>
          </a:solidFill>
          <a:ln>
            <a:noFill/>
          </a:ln>
        </p:spPr>
        <p:txBody>
          <a:bodyPr wrap="square" lIns="137160" tIns="109728" rIns="137160" bIns="109728" anchor="ctr">
            <a:noAutofit/>
          </a:bodyPr>
          <a:lstStyle/>
          <a:p>
            <a:r>
              <a:rPr lang="en-US" sz="1500">
                <a:solidFill>
                  <a:schemeClr val="bg1"/>
                </a:solidFill>
                <a:latin typeface="+mj-lt"/>
              </a:rPr>
              <a:t>Power Apps Studio</a:t>
            </a:r>
            <a:endParaRPr lang="en-US" sz="1500">
              <a:solidFill>
                <a:schemeClr val="bg1"/>
              </a:solidFill>
            </a:endParaRPr>
          </a:p>
        </p:txBody>
      </p:sp>
      <p:sp>
        <p:nvSpPr>
          <p:cNvPr id="102" name="Rectangle 101">
            <a:extLst>
              <a:ext uri="{FF2B5EF4-FFF2-40B4-BE49-F238E27FC236}">
                <a16:creationId xmlns:a16="http://schemas.microsoft.com/office/drawing/2014/main" id="{E75C9257-A353-4631-99F3-E9BBE0253B03}"/>
              </a:ext>
            </a:extLst>
          </p:cNvPr>
          <p:cNvSpPr/>
          <p:nvPr/>
        </p:nvSpPr>
        <p:spPr>
          <a:xfrm>
            <a:off x="2626178" y="1096013"/>
            <a:ext cx="6078909" cy="448271"/>
          </a:xfrm>
          <a:prstGeom prst="rect">
            <a:avLst/>
          </a:prstGeom>
          <a:solidFill>
            <a:schemeClr val="bg1">
              <a:lumMod val="95000"/>
            </a:schemeClr>
          </a:solidFill>
          <a:ln>
            <a:noFill/>
          </a:ln>
        </p:spPr>
        <p:txBody>
          <a:bodyPr wrap="square" lIns="137160" tIns="109728" rIns="137160" bIns="109728" anchor="ctr">
            <a:noAutofit/>
          </a:bodyPr>
          <a:lstStyle/>
          <a:p>
            <a:r>
              <a:rPr lang="en-US" sz="1500"/>
              <a:t>Interface you use to build your app</a:t>
            </a:r>
          </a:p>
        </p:txBody>
      </p:sp>
      <p:sp>
        <p:nvSpPr>
          <p:cNvPr id="95" name="Rectangle 94">
            <a:extLst>
              <a:ext uri="{FF2B5EF4-FFF2-40B4-BE49-F238E27FC236}">
                <a16:creationId xmlns:a16="http://schemas.microsoft.com/office/drawing/2014/main" id="{174D2AF3-D5E2-45AA-8E6C-474C85E9FFCF}"/>
              </a:ext>
            </a:extLst>
          </p:cNvPr>
          <p:cNvSpPr/>
          <p:nvPr/>
        </p:nvSpPr>
        <p:spPr>
          <a:xfrm>
            <a:off x="438150" y="1622262"/>
            <a:ext cx="2109206" cy="448271"/>
          </a:xfrm>
          <a:prstGeom prst="rect">
            <a:avLst/>
          </a:prstGeom>
          <a:solidFill>
            <a:srgbClr val="243A5E"/>
          </a:solidFill>
          <a:ln>
            <a:noFill/>
          </a:ln>
        </p:spPr>
        <p:txBody>
          <a:bodyPr wrap="square" lIns="137160" tIns="109728" rIns="137160" bIns="109728" anchor="ctr">
            <a:noAutofit/>
          </a:bodyPr>
          <a:lstStyle/>
          <a:p>
            <a:r>
              <a:rPr lang="en-US" sz="1500">
                <a:solidFill>
                  <a:schemeClr val="bg1"/>
                </a:solidFill>
                <a:latin typeface="+mj-lt"/>
              </a:rPr>
              <a:t>App format</a:t>
            </a:r>
            <a:endParaRPr lang="en-US" sz="1500">
              <a:solidFill>
                <a:schemeClr val="bg1"/>
              </a:solidFill>
            </a:endParaRPr>
          </a:p>
        </p:txBody>
      </p:sp>
      <p:sp>
        <p:nvSpPr>
          <p:cNvPr id="103" name="Rectangle 102">
            <a:extLst>
              <a:ext uri="{FF2B5EF4-FFF2-40B4-BE49-F238E27FC236}">
                <a16:creationId xmlns:a16="http://schemas.microsoft.com/office/drawing/2014/main" id="{297F3609-18F6-4D0F-990D-55862CAEF0AE}"/>
              </a:ext>
            </a:extLst>
          </p:cNvPr>
          <p:cNvSpPr/>
          <p:nvPr/>
        </p:nvSpPr>
        <p:spPr>
          <a:xfrm>
            <a:off x="2626178" y="1622262"/>
            <a:ext cx="6078909" cy="448271"/>
          </a:xfrm>
          <a:prstGeom prst="rect">
            <a:avLst/>
          </a:prstGeom>
          <a:solidFill>
            <a:schemeClr val="bg1">
              <a:lumMod val="95000"/>
            </a:schemeClr>
          </a:solidFill>
          <a:ln>
            <a:noFill/>
          </a:ln>
        </p:spPr>
        <p:txBody>
          <a:bodyPr wrap="square" lIns="137160" tIns="109728" rIns="137160" bIns="109728" anchor="ctr">
            <a:noAutofit/>
          </a:bodyPr>
          <a:lstStyle/>
          <a:p>
            <a:r>
              <a:rPr lang="en-US" sz="1500"/>
              <a:t>Mobile or tablet</a:t>
            </a:r>
          </a:p>
        </p:txBody>
      </p:sp>
      <p:sp>
        <p:nvSpPr>
          <p:cNvPr id="96" name="Rectangle 95">
            <a:extLst>
              <a:ext uri="{FF2B5EF4-FFF2-40B4-BE49-F238E27FC236}">
                <a16:creationId xmlns:a16="http://schemas.microsoft.com/office/drawing/2014/main" id="{AE619EEE-30CF-42D5-9328-A7D9EC13368D}"/>
              </a:ext>
            </a:extLst>
          </p:cNvPr>
          <p:cNvSpPr/>
          <p:nvPr/>
        </p:nvSpPr>
        <p:spPr>
          <a:xfrm>
            <a:off x="438150" y="2148511"/>
            <a:ext cx="2109206" cy="448271"/>
          </a:xfrm>
          <a:prstGeom prst="rect">
            <a:avLst/>
          </a:prstGeom>
          <a:solidFill>
            <a:srgbClr val="243A5E"/>
          </a:solidFill>
          <a:ln>
            <a:noFill/>
          </a:ln>
        </p:spPr>
        <p:txBody>
          <a:bodyPr wrap="square" lIns="137160" tIns="109728" rIns="137160" bIns="109728" anchor="ctr">
            <a:noAutofit/>
          </a:bodyPr>
          <a:lstStyle/>
          <a:p>
            <a:r>
              <a:rPr lang="en-US" sz="1500">
                <a:solidFill>
                  <a:schemeClr val="bg1"/>
                </a:solidFill>
                <a:latin typeface="+mj-lt"/>
              </a:rPr>
              <a:t>Galleries</a:t>
            </a:r>
            <a:endParaRPr lang="en-US" sz="1500">
              <a:solidFill>
                <a:schemeClr val="bg1"/>
              </a:solidFill>
            </a:endParaRPr>
          </a:p>
        </p:txBody>
      </p:sp>
      <p:sp>
        <p:nvSpPr>
          <p:cNvPr id="104" name="Rectangle 103">
            <a:extLst>
              <a:ext uri="{FF2B5EF4-FFF2-40B4-BE49-F238E27FC236}">
                <a16:creationId xmlns:a16="http://schemas.microsoft.com/office/drawing/2014/main" id="{BE0A56EB-1417-4221-81F8-904546D5626D}"/>
              </a:ext>
            </a:extLst>
          </p:cNvPr>
          <p:cNvSpPr/>
          <p:nvPr/>
        </p:nvSpPr>
        <p:spPr>
          <a:xfrm>
            <a:off x="2626178" y="2148511"/>
            <a:ext cx="6078909" cy="448271"/>
          </a:xfrm>
          <a:prstGeom prst="rect">
            <a:avLst/>
          </a:prstGeom>
          <a:solidFill>
            <a:schemeClr val="bg1">
              <a:lumMod val="95000"/>
            </a:schemeClr>
          </a:solidFill>
          <a:ln>
            <a:noFill/>
          </a:ln>
        </p:spPr>
        <p:txBody>
          <a:bodyPr wrap="square" lIns="137160" tIns="109728" rIns="137160" bIns="109728" anchor="ctr">
            <a:noAutofit/>
          </a:bodyPr>
          <a:lstStyle/>
          <a:p>
            <a:r>
              <a:rPr lang="en-US" sz="1500" dirty="0"/>
              <a:t>Display rows from a table of data</a:t>
            </a:r>
          </a:p>
        </p:txBody>
      </p:sp>
      <p:sp>
        <p:nvSpPr>
          <p:cNvPr id="97" name="Rectangle 96">
            <a:extLst>
              <a:ext uri="{FF2B5EF4-FFF2-40B4-BE49-F238E27FC236}">
                <a16:creationId xmlns:a16="http://schemas.microsoft.com/office/drawing/2014/main" id="{621639B7-F815-480B-A975-9116224FBC1C}"/>
              </a:ext>
            </a:extLst>
          </p:cNvPr>
          <p:cNvSpPr/>
          <p:nvPr/>
        </p:nvSpPr>
        <p:spPr>
          <a:xfrm>
            <a:off x="438150" y="2674760"/>
            <a:ext cx="2109206" cy="448271"/>
          </a:xfrm>
          <a:prstGeom prst="rect">
            <a:avLst/>
          </a:prstGeom>
          <a:solidFill>
            <a:srgbClr val="243A5E"/>
          </a:solidFill>
          <a:ln>
            <a:noFill/>
          </a:ln>
        </p:spPr>
        <p:txBody>
          <a:bodyPr wrap="square" lIns="137160" tIns="109728" rIns="137160" bIns="109728" anchor="ctr">
            <a:noAutofit/>
          </a:bodyPr>
          <a:lstStyle/>
          <a:p>
            <a:r>
              <a:rPr lang="en-US" sz="1500">
                <a:solidFill>
                  <a:schemeClr val="bg1"/>
                </a:solidFill>
                <a:latin typeface="+mj-lt"/>
              </a:rPr>
              <a:t>Forms</a:t>
            </a:r>
            <a:endParaRPr lang="en-US" sz="1500">
              <a:solidFill>
                <a:schemeClr val="bg1"/>
              </a:solidFill>
            </a:endParaRPr>
          </a:p>
        </p:txBody>
      </p:sp>
      <p:sp>
        <p:nvSpPr>
          <p:cNvPr id="105" name="Rectangle 104">
            <a:extLst>
              <a:ext uri="{FF2B5EF4-FFF2-40B4-BE49-F238E27FC236}">
                <a16:creationId xmlns:a16="http://schemas.microsoft.com/office/drawing/2014/main" id="{72FAFE4D-D59F-40DF-9F99-8013332A7D10}"/>
              </a:ext>
            </a:extLst>
          </p:cNvPr>
          <p:cNvSpPr/>
          <p:nvPr/>
        </p:nvSpPr>
        <p:spPr>
          <a:xfrm>
            <a:off x="2626178" y="2674760"/>
            <a:ext cx="6078909" cy="448271"/>
          </a:xfrm>
          <a:prstGeom prst="rect">
            <a:avLst/>
          </a:prstGeom>
          <a:solidFill>
            <a:schemeClr val="bg1">
              <a:lumMod val="95000"/>
            </a:schemeClr>
          </a:solidFill>
          <a:ln>
            <a:noFill/>
          </a:ln>
        </p:spPr>
        <p:txBody>
          <a:bodyPr wrap="square" lIns="137160" tIns="109728" rIns="137160" bIns="109728" anchor="ctr">
            <a:noAutofit/>
          </a:bodyPr>
          <a:lstStyle/>
          <a:p>
            <a:r>
              <a:rPr lang="en-US" sz="1500" dirty="0"/>
              <a:t>Display details from a specific table row </a:t>
            </a:r>
          </a:p>
        </p:txBody>
      </p:sp>
      <p:sp>
        <p:nvSpPr>
          <p:cNvPr id="98" name="Rectangle 97">
            <a:extLst>
              <a:ext uri="{FF2B5EF4-FFF2-40B4-BE49-F238E27FC236}">
                <a16:creationId xmlns:a16="http://schemas.microsoft.com/office/drawing/2014/main" id="{B4C0B8A9-E460-4EC8-889E-8BD82AA4BE87}"/>
              </a:ext>
            </a:extLst>
          </p:cNvPr>
          <p:cNvSpPr/>
          <p:nvPr/>
        </p:nvSpPr>
        <p:spPr>
          <a:xfrm>
            <a:off x="438150" y="3201009"/>
            <a:ext cx="2109206" cy="448271"/>
          </a:xfrm>
          <a:prstGeom prst="rect">
            <a:avLst/>
          </a:prstGeom>
          <a:solidFill>
            <a:srgbClr val="243A5E"/>
          </a:solidFill>
          <a:ln>
            <a:noFill/>
          </a:ln>
        </p:spPr>
        <p:txBody>
          <a:bodyPr wrap="square" lIns="137160" tIns="109728" rIns="137160" bIns="109728" anchor="ctr">
            <a:noAutofit/>
          </a:bodyPr>
          <a:lstStyle/>
          <a:p>
            <a:r>
              <a:rPr lang="en-US" sz="1500">
                <a:solidFill>
                  <a:schemeClr val="bg1"/>
                </a:solidFill>
                <a:latin typeface="+mj-lt"/>
              </a:rPr>
              <a:t>Input controls</a:t>
            </a:r>
            <a:endParaRPr lang="en-US" sz="1500">
              <a:solidFill>
                <a:schemeClr val="bg1"/>
              </a:solidFill>
            </a:endParaRPr>
          </a:p>
        </p:txBody>
      </p:sp>
      <p:sp>
        <p:nvSpPr>
          <p:cNvPr id="106" name="Rectangle 105">
            <a:extLst>
              <a:ext uri="{FF2B5EF4-FFF2-40B4-BE49-F238E27FC236}">
                <a16:creationId xmlns:a16="http://schemas.microsoft.com/office/drawing/2014/main" id="{A32FAE75-6C65-466D-B135-C2D67141ED00}"/>
              </a:ext>
            </a:extLst>
          </p:cNvPr>
          <p:cNvSpPr/>
          <p:nvPr/>
        </p:nvSpPr>
        <p:spPr>
          <a:xfrm>
            <a:off x="2626178" y="3201009"/>
            <a:ext cx="6078909" cy="448271"/>
          </a:xfrm>
          <a:prstGeom prst="rect">
            <a:avLst/>
          </a:prstGeom>
          <a:solidFill>
            <a:schemeClr val="bg1">
              <a:lumMod val="95000"/>
            </a:schemeClr>
          </a:solidFill>
          <a:ln>
            <a:noFill/>
          </a:ln>
        </p:spPr>
        <p:txBody>
          <a:bodyPr wrap="square" lIns="137160" tIns="109728" rIns="137160" bIns="109728" anchor="ctr">
            <a:noAutofit/>
          </a:bodyPr>
          <a:lstStyle/>
          <a:p>
            <a:r>
              <a:rPr lang="en-US" sz="1500"/>
              <a:t>Text inputs, buttons, dropdowns, toggles, and more</a:t>
            </a:r>
          </a:p>
        </p:txBody>
      </p:sp>
      <p:sp>
        <p:nvSpPr>
          <p:cNvPr id="99" name="Rectangle 98">
            <a:extLst>
              <a:ext uri="{FF2B5EF4-FFF2-40B4-BE49-F238E27FC236}">
                <a16:creationId xmlns:a16="http://schemas.microsoft.com/office/drawing/2014/main" id="{E007544B-85BE-46CB-8168-842A6DD84D82}"/>
              </a:ext>
            </a:extLst>
          </p:cNvPr>
          <p:cNvSpPr/>
          <p:nvPr/>
        </p:nvSpPr>
        <p:spPr>
          <a:xfrm>
            <a:off x="438150" y="3727258"/>
            <a:ext cx="2109206" cy="448271"/>
          </a:xfrm>
          <a:prstGeom prst="rect">
            <a:avLst/>
          </a:prstGeom>
          <a:solidFill>
            <a:srgbClr val="243A5E"/>
          </a:solidFill>
          <a:ln>
            <a:noFill/>
          </a:ln>
        </p:spPr>
        <p:txBody>
          <a:bodyPr wrap="square" lIns="137160" tIns="109728" rIns="137160" bIns="109728" anchor="ctr">
            <a:noAutofit/>
          </a:bodyPr>
          <a:lstStyle/>
          <a:p>
            <a:r>
              <a:rPr lang="en-US" sz="1500">
                <a:solidFill>
                  <a:schemeClr val="bg1"/>
                </a:solidFill>
                <a:latin typeface="+mj-lt"/>
              </a:rPr>
              <a:t>Intelligent controls</a:t>
            </a:r>
            <a:endParaRPr lang="en-US" sz="1500">
              <a:solidFill>
                <a:schemeClr val="bg1"/>
              </a:solidFill>
            </a:endParaRPr>
          </a:p>
        </p:txBody>
      </p:sp>
      <p:sp>
        <p:nvSpPr>
          <p:cNvPr id="107" name="Rectangle 106">
            <a:extLst>
              <a:ext uri="{FF2B5EF4-FFF2-40B4-BE49-F238E27FC236}">
                <a16:creationId xmlns:a16="http://schemas.microsoft.com/office/drawing/2014/main" id="{8DA8AF85-A79A-4B4E-835C-4D8F42FBADAB}"/>
              </a:ext>
            </a:extLst>
          </p:cNvPr>
          <p:cNvSpPr/>
          <p:nvPr/>
        </p:nvSpPr>
        <p:spPr>
          <a:xfrm>
            <a:off x="2626178" y="3727258"/>
            <a:ext cx="6078909" cy="448271"/>
          </a:xfrm>
          <a:prstGeom prst="rect">
            <a:avLst/>
          </a:prstGeom>
          <a:solidFill>
            <a:schemeClr val="bg1">
              <a:lumMod val="95000"/>
            </a:schemeClr>
          </a:solidFill>
          <a:ln>
            <a:noFill/>
          </a:ln>
        </p:spPr>
        <p:txBody>
          <a:bodyPr wrap="square" lIns="137160" tIns="109728" rIns="137160" bIns="109728" anchor="ctr">
            <a:noAutofit/>
          </a:bodyPr>
          <a:lstStyle/>
          <a:p>
            <a:r>
              <a:rPr lang="en-US" sz="1500"/>
              <a:t>Rich controls for more advanced operations</a:t>
            </a:r>
          </a:p>
        </p:txBody>
      </p:sp>
      <p:sp>
        <p:nvSpPr>
          <p:cNvPr id="100" name="Rectangle 99">
            <a:extLst>
              <a:ext uri="{FF2B5EF4-FFF2-40B4-BE49-F238E27FC236}">
                <a16:creationId xmlns:a16="http://schemas.microsoft.com/office/drawing/2014/main" id="{9677252C-D38B-42EE-A9A7-020D23D140CE}"/>
              </a:ext>
            </a:extLst>
          </p:cNvPr>
          <p:cNvSpPr/>
          <p:nvPr/>
        </p:nvSpPr>
        <p:spPr>
          <a:xfrm>
            <a:off x="438150" y="4253508"/>
            <a:ext cx="2109206" cy="448271"/>
          </a:xfrm>
          <a:prstGeom prst="rect">
            <a:avLst/>
          </a:prstGeom>
          <a:solidFill>
            <a:srgbClr val="243A5E"/>
          </a:solidFill>
          <a:ln>
            <a:noFill/>
          </a:ln>
        </p:spPr>
        <p:txBody>
          <a:bodyPr wrap="square" lIns="137160" tIns="109728" rIns="137160" bIns="109728" anchor="ctr">
            <a:noAutofit/>
          </a:bodyPr>
          <a:lstStyle/>
          <a:p>
            <a:r>
              <a:rPr lang="en-US" sz="1500">
                <a:solidFill>
                  <a:schemeClr val="bg1"/>
                </a:solidFill>
                <a:latin typeface="+mj-lt"/>
              </a:rPr>
              <a:t>Functions</a:t>
            </a:r>
            <a:endParaRPr lang="en-US" sz="1500">
              <a:solidFill>
                <a:schemeClr val="bg1"/>
              </a:solidFill>
            </a:endParaRPr>
          </a:p>
        </p:txBody>
      </p:sp>
      <p:sp>
        <p:nvSpPr>
          <p:cNvPr id="108" name="Rectangle 107">
            <a:extLst>
              <a:ext uri="{FF2B5EF4-FFF2-40B4-BE49-F238E27FC236}">
                <a16:creationId xmlns:a16="http://schemas.microsoft.com/office/drawing/2014/main" id="{346EE8E5-92CD-4135-894C-18797FA49242}"/>
              </a:ext>
            </a:extLst>
          </p:cNvPr>
          <p:cNvSpPr/>
          <p:nvPr/>
        </p:nvSpPr>
        <p:spPr>
          <a:xfrm>
            <a:off x="2626178" y="4253508"/>
            <a:ext cx="6078909" cy="448271"/>
          </a:xfrm>
          <a:prstGeom prst="rect">
            <a:avLst/>
          </a:prstGeom>
          <a:solidFill>
            <a:schemeClr val="bg1">
              <a:lumMod val="95000"/>
            </a:schemeClr>
          </a:solidFill>
          <a:ln>
            <a:noFill/>
          </a:ln>
        </p:spPr>
        <p:txBody>
          <a:bodyPr wrap="square" lIns="137160" tIns="109728" rIns="137160" bIns="109728" anchor="ctr">
            <a:noAutofit/>
          </a:bodyPr>
          <a:lstStyle/>
          <a:p>
            <a:r>
              <a:rPr lang="en-US" sz="1500"/>
              <a:t>Glue that binds all the controls, inputs and data sources</a:t>
            </a:r>
          </a:p>
        </p:txBody>
      </p:sp>
    </p:spTree>
    <p:extLst>
      <p:ext uri="{BB962C8B-B14F-4D97-AF65-F5344CB8AC3E}">
        <p14:creationId xmlns:p14="http://schemas.microsoft.com/office/powerpoint/2010/main" val="3269468126"/>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77A85-590A-4EB9-ACBA-FA8F8B0E1147}"/>
              </a:ext>
            </a:extLst>
          </p:cNvPr>
          <p:cNvSpPr>
            <a:spLocks noGrp="1"/>
          </p:cNvSpPr>
          <p:nvPr>
            <p:ph type="title"/>
          </p:nvPr>
        </p:nvSpPr>
        <p:spPr/>
        <p:txBody>
          <a:bodyPr/>
          <a:lstStyle/>
          <a:p>
            <a:r>
              <a:rPr lang="en-US" b="1"/>
              <a:t>Power Apps Studio</a:t>
            </a:r>
          </a:p>
        </p:txBody>
      </p:sp>
      <p:pic>
        <p:nvPicPr>
          <p:cNvPr id="4" name="Picture 3" descr="Logo of Power Apps">
            <a:extLst>
              <a:ext uri="{FF2B5EF4-FFF2-40B4-BE49-F238E27FC236}">
                <a16:creationId xmlns:a16="http://schemas.microsoft.com/office/drawing/2014/main" id="{83579595-8F6B-443C-B1E9-F52C26A84C48}"/>
              </a:ext>
            </a:extLst>
          </p:cNvPr>
          <p:cNvPicPr>
            <a:picLocks noChangeAspect="1"/>
          </p:cNvPicPr>
          <p:nvPr/>
        </p:nvPicPr>
        <p:blipFill>
          <a:blip r:embed="rId3"/>
          <a:stretch>
            <a:fillRect/>
          </a:stretch>
        </p:blipFill>
        <p:spPr>
          <a:xfrm>
            <a:off x="8092440" y="246888"/>
            <a:ext cx="609600" cy="609600"/>
          </a:xfrm>
          <a:prstGeom prst="rect">
            <a:avLst/>
          </a:prstGeom>
        </p:spPr>
      </p:pic>
      <p:sp>
        <p:nvSpPr>
          <p:cNvPr id="7" name="Rectangle 6">
            <a:extLst>
              <a:ext uri="{FF2B5EF4-FFF2-40B4-BE49-F238E27FC236}">
                <a16:creationId xmlns:a16="http://schemas.microsoft.com/office/drawing/2014/main" id="{6042C80B-51E5-4B0B-BB31-D731488143DD}"/>
              </a:ext>
              <a:ext uri="{C183D7F6-B498-43B3-948B-1728B52AA6E4}">
                <adec:decorative xmlns:adec="http://schemas.microsoft.com/office/drawing/2017/decorative" val="1"/>
              </a:ext>
            </a:extLst>
          </p:cNvPr>
          <p:cNvSpPr/>
          <p:nvPr/>
        </p:nvSpPr>
        <p:spPr bwMode="auto">
          <a:xfrm>
            <a:off x="442424" y="1076325"/>
            <a:ext cx="8267237" cy="3625454"/>
          </a:xfrm>
          <a:prstGeom prst="rect">
            <a:avLst/>
          </a:prstGeom>
          <a:noFill/>
          <a:ln w="1905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IN" sz="1500" dirty="0">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descr="Screenshot of the webpage of Power Apps">
            <a:extLst>
              <a:ext uri="{FF2B5EF4-FFF2-40B4-BE49-F238E27FC236}">
                <a16:creationId xmlns:a16="http://schemas.microsoft.com/office/drawing/2014/main" id="{FEE155B5-3C6B-4F4F-B9F5-D023BB04846B}"/>
              </a:ext>
            </a:extLst>
          </p:cNvPr>
          <p:cNvPicPr>
            <a:picLocks noChangeAspect="1"/>
          </p:cNvPicPr>
          <p:nvPr/>
        </p:nvPicPr>
        <p:blipFill>
          <a:blip r:embed="rId4"/>
          <a:stretch>
            <a:fillRect/>
          </a:stretch>
        </p:blipFill>
        <p:spPr>
          <a:xfrm>
            <a:off x="544830" y="1175888"/>
            <a:ext cx="4531995" cy="2275449"/>
          </a:xfrm>
          <a:prstGeom prst="rect">
            <a:avLst/>
          </a:prstGeom>
        </p:spPr>
      </p:pic>
      <p:pic>
        <p:nvPicPr>
          <p:cNvPr id="8" name="Picture 7" descr="Screenshot of the Home view of webpage of Power Apps">
            <a:extLst>
              <a:ext uri="{FF2B5EF4-FFF2-40B4-BE49-F238E27FC236}">
                <a16:creationId xmlns:a16="http://schemas.microsoft.com/office/drawing/2014/main" id="{270A7500-49B4-46A2-83B7-11B45A5014EA}"/>
              </a:ext>
            </a:extLst>
          </p:cNvPr>
          <p:cNvPicPr>
            <a:picLocks noChangeAspect="1"/>
          </p:cNvPicPr>
          <p:nvPr/>
        </p:nvPicPr>
        <p:blipFill>
          <a:blip r:embed="rId5"/>
          <a:stretch>
            <a:fillRect/>
          </a:stretch>
        </p:blipFill>
        <p:spPr>
          <a:xfrm>
            <a:off x="4542023" y="2160689"/>
            <a:ext cx="4049528" cy="2441865"/>
          </a:xfrm>
          <a:prstGeom prst="rect">
            <a:avLst/>
          </a:prstGeom>
        </p:spPr>
      </p:pic>
    </p:spTree>
    <p:extLst>
      <p:ext uri="{BB962C8B-B14F-4D97-AF65-F5344CB8AC3E}">
        <p14:creationId xmlns:p14="http://schemas.microsoft.com/office/powerpoint/2010/main" val="1007530987"/>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77A85-590A-4EB9-ACBA-FA8F8B0E1147}"/>
              </a:ext>
            </a:extLst>
          </p:cNvPr>
          <p:cNvSpPr>
            <a:spLocks noGrp="1"/>
          </p:cNvSpPr>
          <p:nvPr>
            <p:ph type="title"/>
          </p:nvPr>
        </p:nvSpPr>
        <p:spPr/>
        <p:txBody>
          <a:bodyPr/>
          <a:lstStyle/>
          <a:p>
            <a:r>
              <a:rPr lang="en-US" b="1"/>
              <a:t>App format</a:t>
            </a:r>
          </a:p>
        </p:txBody>
      </p:sp>
      <p:pic>
        <p:nvPicPr>
          <p:cNvPr id="10" name="Picture 9" descr="Logo of Power Apps">
            <a:extLst>
              <a:ext uri="{FF2B5EF4-FFF2-40B4-BE49-F238E27FC236}">
                <a16:creationId xmlns:a16="http://schemas.microsoft.com/office/drawing/2014/main" id="{316D1497-7CEB-4AEE-A13F-A1BA4CECE6F6}"/>
              </a:ext>
            </a:extLst>
          </p:cNvPr>
          <p:cNvPicPr>
            <a:picLocks noChangeAspect="1"/>
          </p:cNvPicPr>
          <p:nvPr/>
        </p:nvPicPr>
        <p:blipFill>
          <a:blip r:embed="rId3"/>
          <a:stretch>
            <a:fillRect/>
          </a:stretch>
        </p:blipFill>
        <p:spPr>
          <a:xfrm>
            <a:off x="8092440" y="246888"/>
            <a:ext cx="609600" cy="609600"/>
          </a:xfrm>
          <a:prstGeom prst="rect">
            <a:avLst/>
          </a:prstGeom>
        </p:spPr>
      </p:pic>
      <p:sp>
        <p:nvSpPr>
          <p:cNvPr id="11" name="Rectangle 10">
            <a:extLst>
              <a:ext uri="{FF2B5EF4-FFF2-40B4-BE49-F238E27FC236}">
                <a16:creationId xmlns:a16="http://schemas.microsoft.com/office/drawing/2014/main" id="{F28D4FC1-8B0E-4E27-9244-E6287697ADCA}"/>
              </a:ext>
              <a:ext uri="{C183D7F6-B498-43B3-948B-1728B52AA6E4}">
                <adec:decorative xmlns:adec="http://schemas.microsoft.com/office/drawing/2017/decorative" val="1"/>
              </a:ext>
            </a:extLst>
          </p:cNvPr>
          <p:cNvSpPr/>
          <p:nvPr/>
        </p:nvSpPr>
        <p:spPr bwMode="auto">
          <a:xfrm>
            <a:off x="927015" y="914400"/>
            <a:ext cx="7289971" cy="3787379"/>
          </a:xfrm>
          <a:prstGeom prst="rect">
            <a:avLst/>
          </a:prstGeom>
          <a:noFill/>
          <a:ln w="1905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60" tIns="109728" rIns="137160" bIns="109728" numCol="1" spcCol="0" rtlCol="0" fromWordArt="0" anchor="t" anchorCtr="0" forceAA="0" compatLnSpc="1">
            <a:prstTxWarp prst="textNoShape">
              <a:avLst/>
            </a:prstTxWarp>
            <a:noAutofit/>
          </a:bodyPr>
          <a:lstStyle/>
          <a:p>
            <a:pPr algn="ctr" defTabSz="699354" fontAlgn="base">
              <a:spcBef>
                <a:spcPct val="0"/>
              </a:spcBef>
              <a:spcAft>
                <a:spcPct val="0"/>
              </a:spcAft>
            </a:pPr>
            <a:endParaRPr lang="en-IN" sz="1500" err="1">
              <a:gradFill>
                <a:gsLst>
                  <a:gs pos="0">
                    <a:srgbClr val="FFFFFF"/>
                  </a:gs>
                  <a:gs pos="100000">
                    <a:srgbClr val="FFFFFF"/>
                  </a:gs>
                </a:gsLst>
                <a:lin ang="5400000" scaled="0"/>
              </a:gradFill>
              <a:cs typeface="Segoe UI" pitchFamily="34" charset="0"/>
            </a:endParaRPr>
          </a:p>
        </p:txBody>
      </p:sp>
      <p:pic>
        <p:nvPicPr>
          <p:cNvPr id="5" name="Picture 4" descr="A screenshot of the new view from Power Apps page">
            <a:extLst>
              <a:ext uri="{FF2B5EF4-FFF2-40B4-BE49-F238E27FC236}">
                <a16:creationId xmlns:a16="http://schemas.microsoft.com/office/drawing/2014/main" id="{CC2295C7-2631-4D60-A87C-E844E437BE3F}"/>
              </a:ext>
            </a:extLst>
          </p:cNvPr>
          <p:cNvPicPr>
            <a:picLocks noChangeAspect="1"/>
          </p:cNvPicPr>
          <p:nvPr/>
        </p:nvPicPr>
        <p:blipFill>
          <a:blip r:embed="rId4"/>
          <a:stretch>
            <a:fillRect/>
          </a:stretch>
        </p:blipFill>
        <p:spPr>
          <a:xfrm>
            <a:off x="1048182" y="1029645"/>
            <a:ext cx="7047638" cy="3556889"/>
          </a:xfrm>
          <a:prstGeom prst="rect">
            <a:avLst/>
          </a:prstGeom>
        </p:spPr>
      </p:pic>
    </p:spTree>
    <p:extLst>
      <p:ext uri="{BB962C8B-B14F-4D97-AF65-F5344CB8AC3E}">
        <p14:creationId xmlns:p14="http://schemas.microsoft.com/office/powerpoint/2010/main" val="2913838213"/>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77A85-590A-4EB9-ACBA-FA8F8B0E1147}"/>
              </a:ext>
            </a:extLst>
          </p:cNvPr>
          <p:cNvSpPr>
            <a:spLocks noGrp="1"/>
          </p:cNvSpPr>
          <p:nvPr>
            <p:ph type="title"/>
          </p:nvPr>
        </p:nvSpPr>
        <p:spPr/>
        <p:txBody>
          <a:bodyPr/>
          <a:lstStyle/>
          <a:p>
            <a:r>
              <a:rPr lang="en-US" b="1">
                <a:solidFill>
                  <a:schemeClr val="tx1"/>
                </a:solidFill>
              </a:rPr>
              <a:t>Galleries</a:t>
            </a:r>
          </a:p>
        </p:txBody>
      </p:sp>
      <p:pic>
        <p:nvPicPr>
          <p:cNvPr id="6" name="Picture 5" descr="Logo of Power Apps">
            <a:extLst>
              <a:ext uri="{FF2B5EF4-FFF2-40B4-BE49-F238E27FC236}">
                <a16:creationId xmlns:a16="http://schemas.microsoft.com/office/drawing/2014/main" id="{5F2E881C-E18A-4B98-B9E0-17DA76BFE96F}"/>
              </a:ext>
            </a:extLst>
          </p:cNvPr>
          <p:cNvPicPr>
            <a:picLocks noChangeAspect="1"/>
          </p:cNvPicPr>
          <p:nvPr/>
        </p:nvPicPr>
        <p:blipFill>
          <a:blip r:embed="rId3"/>
          <a:stretch>
            <a:fillRect/>
          </a:stretch>
        </p:blipFill>
        <p:spPr>
          <a:xfrm>
            <a:off x="8092440" y="246888"/>
            <a:ext cx="609600" cy="609600"/>
          </a:xfrm>
          <a:prstGeom prst="rect">
            <a:avLst/>
          </a:prstGeom>
        </p:spPr>
      </p:pic>
      <p:pic>
        <p:nvPicPr>
          <p:cNvPr id="5" name="Picture 4" descr="A screenshot of the create view from Power Apps page">
            <a:extLst>
              <a:ext uri="{FF2B5EF4-FFF2-40B4-BE49-F238E27FC236}">
                <a16:creationId xmlns:a16="http://schemas.microsoft.com/office/drawing/2014/main" id="{823DA720-03B3-42BF-AC2F-833CDE7B29F7}"/>
              </a:ext>
            </a:extLst>
          </p:cNvPr>
          <p:cNvPicPr>
            <a:picLocks noChangeAspect="1"/>
          </p:cNvPicPr>
          <p:nvPr/>
        </p:nvPicPr>
        <p:blipFill>
          <a:blip r:embed="rId4"/>
          <a:stretch>
            <a:fillRect/>
          </a:stretch>
        </p:blipFill>
        <p:spPr>
          <a:xfrm>
            <a:off x="564543" y="1029645"/>
            <a:ext cx="7643970" cy="3573029"/>
          </a:xfrm>
          <a:prstGeom prst="rect">
            <a:avLst/>
          </a:prstGeom>
        </p:spPr>
      </p:pic>
      <p:sp>
        <p:nvSpPr>
          <p:cNvPr id="9" name="Rectangle 8">
            <a:extLst>
              <a:ext uri="{FF2B5EF4-FFF2-40B4-BE49-F238E27FC236}">
                <a16:creationId xmlns:a16="http://schemas.microsoft.com/office/drawing/2014/main" id="{7CAB411E-0A63-4121-A015-B3F1E90AD1C7}"/>
              </a:ext>
              <a:ext uri="{C183D7F6-B498-43B3-948B-1728B52AA6E4}">
                <adec:decorative xmlns:adec="http://schemas.microsoft.com/office/drawing/2017/decorative" val="1"/>
              </a:ext>
            </a:extLst>
          </p:cNvPr>
          <p:cNvSpPr/>
          <p:nvPr/>
        </p:nvSpPr>
        <p:spPr bwMode="auto">
          <a:xfrm>
            <a:off x="442425" y="914400"/>
            <a:ext cx="7908620" cy="3787379"/>
          </a:xfrm>
          <a:prstGeom prst="rect">
            <a:avLst/>
          </a:prstGeom>
          <a:noFill/>
          <a:ln w="1905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IN" sz="1500" err="1">
              <a:gradFill>
                <a:gsLst>
                  <a:gs pos="0">
                    <a:srgbClr val="FFFFFF"/>
                  </a:gs>
                  <a:gs pos="100000">
                    <a:srgbClr val="FFFFFF"/>
                  </a:gs>
                </a:gsLst>
                <a:lin ang="5400000" scaled="0"/>
              </a:gradFill>
              <a:cs typeface="Segoe UI" pitchFamily="34" charset="0"/>
            </a:endParaRPr>
          </a:p>
        </p:txBody>
      </p:sp>
    </p:spTree>
    <p:extLst>
      <p:ext uri="{BB962C8B-B14F-4D97-AF65-F5344CB8AC3E}">
        <p14:creationId xmlns:p14="http://schemas.microsoft.com/office/powerpoint/2010/main" val="3450701593"/>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77A85-590A-4EB9-ACBA-FA8F8B0E1147}"/>
              </a:ext>
            </a:extLst>
          </p:cNvPr>
          <p:cNvSpPr>
            <a:spLocks noGrp="1"/>
          </p:cNvSpPr>
          <p:nvPr>
            <p:ph type="title"/>
          </p:nvPr>
        </p:nvSpPr>
        <p:spPr/>
        <p:txBody>
          <a:bodyPr/>
          <a:lstStyle/>
          <a:p>
            <a:r>
              <a:rPr lang="en-US" b="1">
                <a:solidFill>
                  <a:schemeClr val="tx1"/>
                </a:solidFill>
              </a:rPr>
              <a:t>Forms</a:t>
            </a:r>
          </a:p>
        </p:txBody>
      </p:sp>
      <p:pic>
        <p:nvPicPr>
          <p:cNvPr id="1028" name="Picture 4" descr="Edit screen with options pane open">
            <a:extLst>
              <a:ext uri="{FF2B5EF4-FFF2-40B4-BE49-F238E27FC236}">
                <a16:creationId xmlns:a16="http://schemas.microsoft.com/office/drawing/2014/main" id="{E5617F1A-6AF7-43CB-8CA1-28D347D643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32080" y="1012627"/>
            <a:ext cx="4679840" cy="359092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Logo of Power Apps">
            <a:extLst>
              <a:ext uri="{FF2B5EF4-FFF2-40B4-BE49-F238E27FC236}">
                <a16:creationId xmlns:a16="http://schemas.microsoft.com/office/drawing/2014/main" id="{C4FB4E7F-30E4-4E42-8C4F-53DB0F14244A}"/>
              </a:ext>
            </a:extLst>
          </p:cNvPr>
          <p:cNvPicPr>
            <a:picLocks noChangeAspect="1"/>
          </p:cNvPicPr>
          <p:nvPr/>
        </p:nvPicPr>
        <p:blipFill>
          <a:blip r:embed="rId4"/>
          <a:stretch>
            <a:fillRect/>
          </a:stretch>
        </p:blipFill>
        <p:spPr>
          <a:xfrm>
            <a:off x="8092440" y="246888"/>
            <a:ext cx="609600" cy="609600"/>
          </a:xfrm>
          <a:prstGeom prst="rect">
            <a:avLst/>
          </a:prstGeom>
        </p:spPr>
      </p:pic>
      <p:sp>
        <p:nvSpPr>
          <p:cNvPr id="5" name="Rectangle 4">
            <a:extLst>
              <a:ext uri="{FF2B5EF4-FFF2-40B4-BE49-F238E27FC236}">
                <a16:creationId xmlns:a16="http://schemas.microsoft.com/office/drawing/2014/main" id="{4B011428-6C03-4DD2-A526-3DD3FFF41BCF}"/>
              </a:ext>
              <a:ext uri="{C183D7F6-B498-43B3-948B-1728B52AA6E4}">
                <adec:decorative xmlns:adec="http://schemas.microsoft.com/office/drawing/2017/decorative" val="1"/>
              </a:ext>
            </a:extLst>
          </p:cNvPr>
          <p:cNvSpPr/>
          <p:nvPr/>
        </p:nvSpPr>
        <p:spPr bwMode="auto">
          <a:xfrm>
            <a:off x="2117879" y="914400"/>
            <a:ext cx="4908244" cy="3787379"/>
          </a:xfrm>
          <a:prstGeom prst="rect">
            <a:avLst/>
          </a:prstGeom>
          <a:noFill/>
          <a:ln w="1905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IN" sz="1500" err="1">
              <a:gradFill>
                <a:gsLst>
                  <a:gs pos="0">
                    <a:srgbClr val="FFFFFF"/>
                  </a:gs>
                  <a:gs pos="100000">
                    <a:srgbClr val="FFFFFF"/>
                  </a:gs>
                </a:gsLst>
                <a:lin ang="5400000" scaled="0"/>
              </a:gradFill>
              <a:cs typeface="Segoe UI" pitchFamily="34" charset="0"/>
            </a:endParaRPr>
          </a:p>
        </p:txBody>
      </p:sp>
    </p:spTree>
    <p:extLst>
      <p:ext uri="{BB962C8B-B14F-4D97-AF65-F5344CB8AC3E}">
        <p14:creationId xmlns:p14="http://schemas.microsoft.com/office/powerpoint/2010/main" val="2674467698"/>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77A85-590A-4EB9-ACBA-FA8F8B0E1147}"/>
              </a:ext>
            </a:extLst>
          </p:cNvPr>
          <p:cNvSpPr>
            <a:spLocks noGrp="1"/>
          </p:cNvSpPr>
          <p:nvPr>
            <p:ph type="title"/>
          </p:nvPr>
        </p:nvSpPr>
        <p:spPr/>
        <p:txBody>
          <a:bodyPr/>
          <a:lstStyle/>
          <a:p>
            <a:r>
              <a:rPr lang="en-US" b="1">
                <a:solidFill>
                  <a:schemeClr val="tx1"/>
                </a:solidFill>
              </a:rPr>
              <a:t>Input Controls</a:t>
            </a:r>
          </a:p>
        </p:txBody>
      </p:sp>
      <p:pic>
        <p:nvPicPr>
          <p:cNvPr id="6" name="Picture 5" descr="Logo of Power Apps">
            <a:extLst>
              <a:ext uri="{FF2B5EF4-FFF2-40B4-BE49-F238E27FC236}">
                <a16:creationId xmlns:a16="http://schemas.microsoft.com/office/drawing/2014/main" id="{2CFE61CA-718B-4163-96D4-B15D982EA34C}"/>
              </a:ext>
            </a:extLst>
          </p:cNvPr>
          <p:cNvPicPr>
            <a:picLocks noChangeAspect="1"/>
          </p:cNvPicPr>
          <p:nvPr/>
        </p:nvPicPr>
        <p:blipFill>
          <a:blip r:embed="rId3"/>
          <a:stretch>
            <a:fillRect/>
          </a:stretch>
        </p:blipFill>
        <p:spPr>
          <a:xfrm>
            <a:off x="8092440" y="246888"/>
            <a:ext cx="609600" cy="609600"/>
          </a:xfrm>
          <a:prstGeom prst="rect">
            <a:avLst/>
          </a:prstGeom>
        </p:spPr>
      </p:pic>
      <p:pic>
        <p:nvPicPr>
          <p:cNvPr id="2050" name="Picture 2" descr="Edit screen with insert view to controls button and a drop down bar with radio being highlighted">
            <a:extLst>
              <a:ext uri="{FF2B5EF4-FFF2-40B4-BE49-F238E27FC236}">
                <a16:creationId xmlns:a16="http://schemas.microsoft.com/office/drawing/2014/main" id="{A253E117-5778-4758-A423-65CD5F5F618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14652" y="1012453"/>
            <a:ext cx="4314696" cy="3591274"/>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C19A58F6-ADF9-4083-8536-34F0B2AB62F8}"/>
              </a:ext>
              <a:ext uri="{C183D7F6-B498-43B3-948B-1728B52AA6E4}">
                <adec:decorative xmlns:adec="http://schemas.microsoft.com/office/drawing/2017/decorative" val="1"/>
              </a:ext>
            </a:extLst>
          </p:cNvPr>
          <p:cNvSpPr/>
          <p:nvPr/>
        </p:nvSpPr>
        <p:spPr bwMode="auto">
          <a:xfrm>
            <a:off x="2288138" y="914400"/>
            <a:ext cx="4567725" cy="3787379"/>
          </a:xfrm>
          <a:prstGeom prst="rect">
            <a:avLst/>
          </a:prstGeom>
          <a:noFill/>
          <a:ln w="1905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IN" sz="1500" err="1">
              <a:gradFill>
                <a:gsLst>
                  <a:gs pos="0">
                    <a:srgbClr val="FFFFFF"/>
                  </a:gs>
                  <a:gs pos="100000">
                    <a:srgbClr val="FFFFFF"/>
                  </a:gs>
                </a:gsLst>
                <a:lin ang="5400000" scaled="0"/>
              </a:gradFill>
              <a:cs typeface="Segoe UI" pitchFamily="34" charset="0"/>
            </a:endParaRPr>
          </a:p>
        </p:txBody>
      </p:sp>
    </p:spTree>
    <p:extLst>
      <p:ext uri="{BB962C8B-B14F-4D97-AF65-F5344CB8AC3E}">
        <p14:creationId xmlns:p14="http://schemas.microsoft.com/office/powerpoint/2010/main" val="309211288"/>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77A85-590A-4EB9-ACBA-FA8F8B0E1147}"/>
              </a:ext>
            </a:extLst>
          </p:cNvPr>
          <p:cNvSpPr>
            <a:spLocks noGrp="1"/>
          </p:cNvSpPr>
          <p:nvPr>
            <p:ph type="title"/>
          </p:nvPr>
        </p:nvSpPr>
        <p:spPr/>
        <p:txBody>
          <a:bodyPr/>
          <a:lstStyle/>
          <a:p>
            <a:r>
              <a:rPr lang="en-US" b="1">
                <a:solidFill>
                  <a:schemeClr val="tx1"/>
                </a:solidFill>
              </a:rPr>
              <a:t>Functions</a:t>
            </a:r>
            <a:endParaRPr lang="en-US" b="1">
              <a:solidFill>
                <a:schemeClr val="tx1"/>
              </a:solidFill>
              <a:latin typeface="Segoe UI Light" pitchFamily="34" charset="0"/>
            </a:endParaRPr>
          </a:p>
        </p:txBody>
      </p:sp>
      <p:pic>
        <p:nvPicPr>
          <p:cNvPr id="6" name="Picture 5" descr="Logo of Power Apps">
            <a:extLst>
              <a:ext uri="{FF2B5EF4-FFF2-40B4-BE49-F238E27FC236}">
                <a16:creationId xmlns:a16="http://schemas.microsoft.com/office/drawing/2014/main" id="{A5F2240D-7464-4127-8AE4-E0C0EE953A11}"/>
              </a:ext>
            </a:extLst>
          </p:cNvPr>
          <p:cNvPicPr>
            <a:picLocks noChangeAspect="1"/>
          </p:cNvPicPr>
          <p:nvPr/>
        </p:nvPicPr>
        <p:blipFill>
          <a:blip r:embed="rId3"/>
          <a:stretch>
            <a:fillRect/>
          </a:stretch>
        </p:blipFill>
        <p:spPr>
          <a:xfrm>
            <a:off x="8092440" y="246888"/>
            <a:ext cx="609600" cy="609600"/>
          </a:xfrm>
          <a:prstGeom prst="rect">
            <a:avLst/>
          </a:prstGeom>
        </p:spPr>
      </p:pic>
      <p:sp>
        <p:nvSpPr>
          <p:cNvPr id="9" name="Rectangle 8">
            <a:extLst>
              <a:ext uri="{FF2B5EF4-FFF2-40B4-BE49-F238E27FC236}">
                <a16:creationId xmlns:a16="http://schemas.microsoft.com/office/drawing/2014/main" id="{B28882C7-C6AD-4BDF-BC1B-07021644BC4D}"/>
              </a:ext>
            </a:extLst>
          </p:cNvPr>
          <p:cNvSpPr/>
          <p:nvPr/>
        </p:nvSpPr>
        <p:spPr bwMode="auto">
          <a:xfrm>
            <a:off x="438150" y="1077516"/>
            <a:ext cx="4243388" cy="362426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spcAft>
                <a:spcPts val="225"/>
              </a:spcAft>
            </a:pPr>
            <a:r>
              <a:rPr lang="en-US" sz="1350" dirty="0">
                <a:solidFill>
                  <a:schemeClr val="tx1"/>
                </a:solidFill>
                <a:latin typeface="Segoe UI" panose="020B0502040204020203" pitchFamily="34" charset="0"/>
                <a:cs typeface="Segoe UI" panose="020B0502040204020203" pitchFamily="34" charset="0"/>
              </a:rPr>
              <a:t>Formulas combine many elements. Listed below are:</a:t>
            </a:r>
          </a:p>
          <a:p>
            <a:pPr marL="180975" indent="-133350">
              <a:spcAft>
                <a:spcPts val="225"/>
              </a:spcAft>
              <a:buFont typeface="Arial" panose="020B0604020202020204" pitchFamily="34" charset="0"/>
              <a:buChar char="•"/>
            </a:pPr>
            <a:r>
              <a:rPr lang="en-US" sz="1200" dirty="0">
                <a:solidFill>
                  <a:schemeClr val="tx1"/>
                </a:solidFill>
                <a:latin typeface="Segoe UI Semibold" panose="020B0702040204020203" pitchFamily="34" charset="0"/>
                <a:cs typeface="Segoe UI Semibold" panose="020B0702040204020203" pitchFamily="34" charset="0"/>
              </a:rPr>
              <a:t>Functions </a:t>
            </a:r>
            <a:r>
              <a:rPr lang="en-US" sz="1200" dirty="0">
                <a:solidFill>
                  <a:schemeClr val="tx1"/>
                </a:solidFill>
                <a:latin typeface="Segoe UI" panose="020B0502040204020203" pitchFamily="34" charset="0"/>
                <a:cs typeface="Segoe UI" panose="020B0502040204020203" pitchFamily="34" charset="0"/>
              </a:rPr>
              <a:t>take parameters, perform an operation, and return a value. For example, </a:t>
            </a:r>
            <a:r>
              <a:rPr lang="en-US" sz="1200" dirty="0">
                <a:solidFill>
                  <a:schemeClr val="tx1"/>
                </a:solidFill>
                <a:latin typeface="Segoe UI Semibold" panose="020B0702040204020203" pitchFamily="34" charset="0"/>
                <a:cs typeface="Segoe UI Semibold" panose="020B0702040204020203" pitchFamily="34" charset="0"/>
              </a:rPr>
              <a:t>Sqrt(25) </a:t>
            </a:r>
            <a:r>
              <a:rPr lang="en-US" sz="1200" dirty="0">
                <a:solidFill>
                  <a:schemeClr val="tx1"/>
                </a:solidFill>
                <a:latin typeface="Segoe UI" panose="020B0502040204020203" pitchFamily="34" charset="0"/>
                <a:cs typeface="Segoe UI" panose="020B0502040204020203" pitchFamily="34" charset="0"/>
              </a:rPr>
              <a:t>returns</a:t>
            </a:r>
            <a:r>
              <a:rPr lang="en-US" sz="1200" dirty="0">
                <a:solidFill>
                  <a:schemeClr val="tx1"/>
                </a:solidFill>
                <a:latin typeface="Segoe UI Semibold" panose="020B0702040204020203" pitchFamily="34" charset="0"/>
                <a:cs typeface="Segoe UI Semibold" panose="020B0702040204020203" pitchFamily="34" charset="0"/>
              </a:rPr>
              <a:t> 5.</a:t>
            </a:r>
            <a:r>
              <a:rPr lang="en-US" sz="1200" dirty="0">
                <a:solidFill>
                  <a:schemeClr val="tx1"/>
                </a:solidFill>
                <a:latin typeface="Segoe UI" panose="020B0502040204020203" pitchFamily="34" charset="0"/>
                <a:cs typeface="Segoe UI" panose="020B0502040204020203" pitchFamily="34" charset="0"/>
              </a:rPr>
              <a:t> Functions are modeled after Microsoft Excel functions. Some functions have side effects, such as </a:t>
            </a:r>
            <a:r>
              <a:rPr lang="en-US" sz="1200" dirty="0" err="1">
                <a:solidFill>
                  <a:schemeClr val="tx1"/>
                </a:solidFill>
                <a:latin typeface="Segoe UI Semibold" panose="020B0702040204020203" pitchFamily="34" charset="0"/>
                <a:cs typeface="Segoe UI Semibold" panose="020B0702040204020203" pitchFamily="34" charset="0"/>
              </a:rPr>
              <a:t>SubmitForm</a:t>
            </a:r>
            <a:r>
              <a:rPr lang="en-US" sz="1200" dirty="0">
                <a:solidFill>
                  <a:schemeClr val="tx1"/>
                </a:solidFill>
                <a:latin typeface="Segoe UI Semibold" panose="020B0702040204020203" pitchFamily="34" charset="0"/>
                <a:cs typeface="Segoe UI Semibold" panose="020B0702040204020203" pitchFamily="34" charset="0"/>
              </a:rPr>
              <a:t>, </a:t>
            </a:r>
            <a:r>
              <a:rPr lang="en-US" sz="1200" dirty="0">
                <a:solidFill>
                  <a:schemeClr val="tx1"/>
                </a:solidFill>
                <a:latin typeface="Segoe UI" panose="020B0502040204020203" pitchFamily="34" charset="0"/>
                <a:cs typeface="Segoe UI" panose="020B0502040204020203" pitchFamily="34" charset="0"/>
              </a:rPr>
              <a:t>which are appropriate only in a behavior formula such as </a:t>
            </a:r>
            <a:r>
              <a:rPr lang="en-US" sz="1200" dirty="0" err="1">
                <a:solidFill>
                  <a:schemeClr val="tx1"/>
                </a:solidFill>
                <a:latin typeface="Segoe UI Semibold" panose="020B0702040204020203" pitchFamily="34" charset="0"/>
                <a:cs typeface="Segoe UI Semibold" panose="020B0702040204020203" pitchFamily="34" charset="0"/>
              </a:rPr>
              <a:t>Button.OnSelect</a:t>
            </a:r>
            <a:r>
              <a:rPr lang="en-US" sz="1200" dirty="0">
                <a:solidFill>
                  <a:schemeClr val="tx1"/>
                </a:solidFill>
                <a:latin typeface="Segoe UI Semibold" panose="020B0702040204020203" pitchFamily="34" charset="0"/>
                <a:cs typeface="Segoe UI Semibold" panose="020B0702040204020203" pitchFamily="34" charset="0"/>
              </a:rPr>
              <a:t>.</a:t>
            </a:r>
          </a:p>
          <a:p>
            <a:pPr marL="180975" indent="-133350">
              <a:spcAft>
                <a:spcPts val="225"/>
              </a:spcAft>
              <a:buFont typeface="Arial" panose="020B0604020202020204" pitchFamily="34" charset="0"/>
              <a:buChar char="•"/>
            </a:pPr>
            <a:r>
              <a:rPr lang="en-US" sz="1200" dirty="0">
                <a:solidFill>
                  <a:schemeClr val="tx1"/>
                </a:solidFill>
                <a:latin typeface="Segoe UI Semibold" panose="020B0702040204020203" pitchFamily="34" charset="0"/>
                <a:cs typeface="Segoe UI Semibold" panose="020B0702040204020203" pitchFamily="34" charset="0"/>
              </a:rPr>
              <a:t>Signals</a:t>
            </a:r>
            <a:r>
              <a:rPr lang="en-US" sz="1200" dirty="0">
                <a:solidFill>
                  <a:schemeClr val="tx1"/>
                </a:solidFill>
                <a:latin typeface="Segoe UI" panose="020B0502040204020203" pitchFamily="34" charset="0"/>
                <a:cs typeface="Segoe UI" panose="020B0502040204020203" pitchFamily="34" charset="0"/>
              </a:rPr>
              <a:t> return information about the environment. For example, </a:t>
            </a:r>
            <a:r>
              <a:rPr lang="en-US" sz="1200" dirty="0">
                <a:solidFill>
                  <a:schemeClr val="tx1"/>
                </a:solidFill>
                <a:latin typeface="Segoe UI Semibold" panose="020B0702040204020203" pitchFamily="34" charset="0"/>
                <a:cs typeface="Segoe UI Semibold" panose="020B0702040204020203" pitchFamily="34" charset="0"/>
              </a:rPr>
              <a:t>Location </a:t>
            </a:r>
            <a:r>
              <a:rPr lang="en-US" sz="1200" dirty="0">
                <a:solidFill>
                  <a:schemeClr val="tx1"/>
                </a:solidFill>
                <a:latin typeface="Segoe UI" panose="020B0502040204020203" pitchFamily="34" charset="0"/>
                <a:cs typeface="Segoe UI" panose="020B0502040204020203" pitchFamily="34" charset="0"/>
              </a:rPr>
              <a:t>returns the device's current GPS coordinates. Signals don't take parameters or have side effects.</a:t>
            </a:r>
          </a:p>
          <a:p>
            <a:pPr marL="180975" indent="-133350">
              <a:spcAft>
                <a:spcPts val="225"/>
              </a:spcAft>
              <a:buFont typeface="Arial" panose="020B0604020202020204" pitchFamily="34" charset="0"/>
              <a:buChar char="•"/>
            </a:pPr>
            <a:r>
              <a:rPr lang="en-US" sz="1200" dirty="0">
                <a:solidFill>
                  <a:schemeClr val="tx1"/>
                </a:solidFill>
                <a:latin typeface="Segoe UI Semibold" panose="020B0702040204020203" pitchFamily="34" charset="0"/>
                <a:cs typeface="Segoe UI Semibold" panose="020B0702040204020203" pitchFamily="34" charset="0"/>
              </a:rPr>
              <a:t>Enumerations</a:t>
            </a:r>
            <a:r>
              <a:rPr lang="en-US" sz="1200" dirty="0">
                <a:solidFill>
                  <a:schemeClr val="tx1"/>
                </a:solidFill>
                <a:latin typeface="Segoe UI" panose="020B0502040204020203" pitchFamily="34" charset="0"/>
                <a:cs typeface="Segoe UI" panose="020B0502040204020203" pitchFamily="34" charset="0"/>
              </a:rPr>
              <a:t> return a pre-defined constant value. For example, </a:t>
            </a:r>
            <a:r>
              <a:rPr lang="en-US" sz="1200" dirty="0">
                <a:solidFill>
                  <a:schemeClr val="tx1"/>
                </a:solidFill>
                <a:latin typeface="Segoe UI Semibold" panose="020B0702040204020203" pitchFamily="34" charset="0"/>
                <a:cs typeface="Segoe UI Semibold" panose="020B0702040204020203" pitchFamily="34" charset="0"/>
              </a:rPr>
              <a:t>Color</a:t>
            </a:r>
            <a:r>
              <a:rPr lang="en-US" sz="1200" dirty="0">
                <a:solidFill>
                  <a:schemeClr val="tx1"/>
                </a:solidFill>
                <a:latin typeface="Segoe UI" panose="020B0502040204020203" pitchFamily="34" charset="0"/>
                <a:cs typeface="Segoe UI" panose="020B0502040204020203" pitchFamily="34" charset="0"/>
              </a:rPr>
              <a:t> is an enumeration that has pre-defined values for </a:t>
            </a:r>
            <a:r>
              <a:rPr lang="en-US" sz="1200" dirty="0" err="1">
                <a:solidFill>
                  <a:schemeClr val="tx1"/>
                </a:solidFill>
                <a:latin typeface="Segoe UI Semibold" panose="020B0702040204020203" pitchFamily="34" charset="0"/>
                <a:cs typeface="Segoe UI Semibold" panose="020B0702040204020203" pitchFamily="34" charset="0"/>
              </a:rPr>
              <a:t>Color.Red</a:t>
            </a:r>
            <a:r>
              <a:rPr lang="en-US" sz="1200" dirty="0">
                <a:solidFill>
                  <a:schemeClr val="tx1"/>
                </a:solidFill>
                <a:latin typeface="Segoe UI Semibold" panose="020B0702040204020203" pitchFamily="34" charset="0"/>
                <a:cs typeface="Segoe UI Semibold" panose="020B0702040204020203" pitchFamily="34" charset="0"/>
              </a:rPr>
              <a:t>, </a:t>
            </a:r>
            <a:r>
              <a:rPr lang="en-US" sz="1200" dirty="0" err="1">
                <a:solidFill>
                  <a:schemeClr val="tx1"/>
                </a:solidFill>
                <a:latin typeface="Segoe UI Semibold" panose="020B0702040204020203" pitchFamily="34" charset="0"/>
                <a:cs typeface="Segoe UI Semibold" panose="020B0702040204020203" pitchFamily="34" charset="0"/>
              </a:rPr>
              <a:t>Color.Blue</a:t>
            </a:r>
            <a:r>
              <a:rPr lang="en-US" sz="1200" dirty="0">
                <a:solidFill>
                  <a:schemeClr val="tx1"/>
                </a:solidFill>
                <a:latin typeface="Segoe UI Semibold" panose="020B0702040204020203" pitchFamily="34" charset="0"/>
                <a:cs typeface="Segoe UI Semibold" panose="020B0702040204020203" pitchFamily="34" charset="0"/>
              </a:rPr>
              <a:t>, </a:t>
            </a:r>
            <a:r>
              <a:rPr lang="en-US" sz="1200" dirty="0">
                <a:solidFill>
                  <a:schemeClr val="tx1"/>
                </a:solidFill>
                <a:latin typeface="Segoe UI" panose="020B0502040204020203" pitchFamily="34" charset="0"/>
                <a:cs typeface="Segoe UI" panose="020B0502040204020203" pitchFamily="34" charset="0"/>
              </a:rPr>
              <a:t>and so forth. Common enumerations are included here; function-specific enumerations are described with the function.</a:t>
            </a:r>
          </a:p>
          <a:p>
            <a:pPr marL="180975" indent="-133350">
              <a:spcAft>
                <a:spcPts val="225"/>
              </a:spcAft>
              <a:buFont typeface="Arial" panose="020B0604020202020204" pitchFamily="34" charset="0"/>
              <a:buChar char="•"/>
            </a:pPr>
            <a:r>
              <a:rPr lang="en-US" sz="1200" dirty="0">
                <a:solidFill>
                  <a:schemeClr val="tx1"/>
                </a:solidFill>
                <a:latin typeface="Segoe UI Semibold" panose="020B0702040204020203" pitchFamily="34" charset="0"/>
                <a:cs typeface="Segoe UI Semibold" panose="020B0702040204020203" pitchFamily="34" charset="0"/>
              </a:rPr>
              <a:t>Named operators, </a:t>
            </a:r>
            <a:r>
              <a:rPr lang="en-US" sz="1200" dirty="0">
                <a:solidFill>
                  <a:schemeClr val="tx1"/>
                </a:solidFill>
                <a:latin typeface="Segoe UI" panose="020B0502040204020203" pitchFamily="34" charset="0"/>
                <a:cs typeface="Segoe UI" panose="020B0502040204020203" pitchFamily="34" charset="0"/>
              </a:rPr>
              <a:t>such as </a:t>
            </a:r>
            <a:r>
              <a:rPr lang="en-US" sz="1200" dirty="0" err="1">
                <a:solidFill>
                  <a:schemeClr val="tx1"/>
                </a:solidFill>
                <a:latin typeface="Segoe UI Semibold" panose="020B0702040204020203" pitchFamily="34" charset="0"/>
                <a:cs typeface="Segoe UI Semibold" panose="020B0702040204020203" pitchFamily="34" charset="0"/>
              </a:rPr>
              <a:t>ThisItem</a:t>
            </a:r>
            <a:r>
              <a:rPr lang="en-US" sz="1200" dirty="0">
                <a:solidFill>
                  <a:schemeClr val="tx1"/>
                </a:solidFill>
                <a:latin typeface="Segoe UI Semibold" panose="020B0702040204020203" pitchFamily="34" charset="0"/>
                <a:cs typeface="Segoe UI Semibold" panose="020B0702040204020203" pitchFamily="34" charset="0"/>
              </a:rPr>
              <a:t> </a:t>
            </a:r>
            <a:r>
              <a:rPr lang="en-US" sz="1200" dirty="0">
                <a:solidFill>
                  <a:schemeClr val="tx1"/>
                </a:solidFill>
                <a:latin typeface="Segoe UI" panose="020B0502040204020203" pitchFamily="34" charset="0"/>
                <a:cs typeface="Segoe UI" panose="020B0502040204020203" pitchFamily="34" charset="0"/>
              </a:rPr>
              <a:t>and </a:t>
            </a:r>
            <a:r>
              <a:rPr lang="en-US" sz="1200" dirty="0">
                <a:solidFill>
                  <a:schemeClr val="tx1"/>
                </a:solidFill>
                <a:latin typeface="Segoe UI Semibold" panose="020B0702040204020203" pitchFamily="34" charset="0"/>
                <a:cs typeface="Segoe UI Semibold" panose="020B0702040204020203" pitchFamily="34" charset="0"/>
              </a:rPr>
              <a:t>Parent,</a:t>
            </a:r>
            <a:r>
              <a:rPr lang="en-US" sz="1200" dirty="0">
                <a:solidFill>
                  <a:schemeClr val="tx1"/>
                </a:solidFill>
                <a:latin typeface="Segoe UI" panose="020B0502040204020203" pitchFamily="34" charset="0"/>
                <a:cs typeface="Segoe UI" panose="020B0502040204020203" pitchFamily="34" charset="0"/>
              </a:rPr>
              <a:t> provide access to information from within a container.</a:t>
            </a:r>
          </a:p>
        </p:txBody>
      </p:sp>
      <p:sp>
        <p:nvSpPr>
          <p:cNvPr id="8" name="Rectangle 7">
            <a:extLst>
              <a:ext uri="{FF2B5EF4-FFF2-40B4-BE49-F238E27FC236}">
                <a16:creationId xmlns:a16="http://schemas.microsoft.com/office/drawing/2014/main" id="{1ECF2365-D9A8-457B-BF9C-2CB8BB90950A}"/>
              </a:ext>
              <a:ext uri="{C183D7F6-B498-43B3-948B-1728B52AA6E4}">
                <adec:decorative xmlns:adec="http://schemas.microsoft.com/office/drawing/2017/decorative" val="1"/>
              </a:ext>
            </a:extLst>
          </p:cNvPr>
          <p:cNvSpPr/>
          <p:nvPr/>
        </p:nvSpPr>
        <p:spPr bwMode="auto">
          <a:xfrm>
            <a:off x="4800600" y="1077516"/>
            <a:ext cx="3906441" cy="3624263"/>
          </a:xfrm>
          <a:prstGeom prst="rect">
            <a:avLst/>
          </a:prstGeom>
          <a:noFill/>
          <a:ln w="1905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a:gradFill>
                <a:gsLst>
                  <a:gs pos="0">
                    <a:srgbClr val="FFFFFF"/>
                  </a:gs>
                  <a:gs pos="100000">
                    <a:srgbClr val="FFFFFF"/>
                  </a:gs>
                </a:gsLst>
                <a:lin ang="5400000" scaled="0"/>
              </a:gradFill>
              <a:cs typeface="Segoe UI" pitchFamily="34" charset="0"/>
            </a:endParaRPr>
          </a:p>
        </p:txBody>
      </p:sp>
      <p:pic>
        <p:nvPicPr>
          <p:cNvPr id="4098" name="Picture 2" descr="Illustration of Power Apps recalculating the sum of two numbers">
            <a:extLst>
              <a:ext uri="{FF2B5EF4-FFF2-40B4-BE49-F238E27FC236}">
                <a16:creationId xmlns:a16="http://schemas.microsoft.com/office/drawing/2014/main" id="{05A95315-7535-4A6E-BB74-988E7DE1C94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58736" y="1942106"/>
            <a:ext cx="3790169" cy="18950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3739390"/>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75E0A5-ADCB-4F5A-A397-21B33C873BC0}"/>
              </a:ext>
            </a:extLst>
          </p:cNvPr>
          <p:cNvSpPr>
            <a:spLocks noGrp="1"/>
          </p:cNvSpPr>
          <p:nvPr>
            <p:ph type="title"/>
          </p:nvPr>
        </p:nvSpPr>
        <p:spPr/>
        <p:txBody>
          <a:bodyPr/>
          <a:lstStyle/>
          <a:p>
            <a:r>
              <a:rPr lang="en-US"/>
              <a:t>Share an app</a:t>
            </a:r>
          </a:p>
        </p:txBody>
      </p:sp>
      <p:sp>
        <p:nvSpPr>
          <p:cNvPr id="5" name="Rectangle 4">
            <a:extLst>
              <a:ext uri="{FF2B5EF4-FFF2-40B4-BE49-F238E27FC236}">
                <a16:creationId xmlns:a16="http://schemas.microsoft.com/office/drawing/2014/main" id="{81CB4021-4507-4E57-A9A8-E0548BCE75D7}"/>
              </a:ext>
            </a:extLst>
          </p:cNvPr>
          <p:cNvSpPr>
            <a:spLocks/>
          </p:cNvSpPr>
          <p:nvPr/>
        </p:nvSpPr>
        <p:spPr bwMode="auto">
          <a:xfrm>
            <a:off x="438151" y="1500159"/>
            <a:ext cx="4072925" cy="188714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r>
              <a:rPr lang="en-US" dirty="0">
                <a:solidFill>
                  <a:schemeClr val="tx1"/>
                </a:solidFill>
                <a:latin typeface="+mj-lt"/>
              </a:rPr>
              <a:t>Prepare to share an app:</a:t>
            </a:r>
          </a:p>
          <a:p>
            <a:pPr>
              <a:spcBef>
                <a:spcPts val="450"/>
              </a:spcBef>
              <a:spcAft>
                <a:spcPts val="450"/>
              </a:spcAft>
            </a:pPr>
            <a:r>
              <a:rPr lang="en-US" sz="1500" dirty="0">
                <a:solidFill>
                  <a:schemeClr val="tx1"/>
                </a:solidFill>
              </a:rPr>
              <a:t>Save the app</a:t>
            </a:r>
          </a:p>
          <a:p>
            <a:pPr>
              <a:spcBef>
                <a:spcPts val="450"/>
              </a:spcBef>
              <a:spcAft>
                <a:spcPts val="450"/>
              </a:spcAft>
            </a:pPr>
            <a:r>
              <a:rPr lang="en-US" sz="1500" dirty="0">
                <a:solidFill>
                  <a:schemeClr val="tx1"/>
                </a:solidFill>
              </a:rPr>
              <a:t>Click “Share”</a:t>
            </a:r>
          </a:p>
          <a:p>
            <a:pPr>
              <a:spcBef>
                <a:spcPts val="450"/>
              </a:spcBef>
              <a:spcAft>
                <a:spcPts val="450"/>
              </a:spcAft>
            </a:pPr>
            <a:r>
              <a:rPr lang="en-US" sz="1500" dirty="0">
                <a:solidFill>
                  <a:schemeClr val="tx1"/>
                </a:solidFill>
              </a:rPr>
              <a:t>Specify users or groups</a:t>
            </a:r>
          </a:p>
          <a:p>
            <a:pPr>
              <a:spcBef>
                <a:spcPts val="450"/>
              </a:spcBef>
              <a:spcAft>
                <a:spcPts val="450"/>
              </a:spcAft>
            </a:pPr>
            <a:r>
              <a:rPr lang="en-US" sz="1500" dirty="0">
                <a:solidFill>
                  <a:schemeClr val="tx1"/>
                </a:solidFill>
              </a:rPr>
              <a:t>Consider security groups</a:t>
            </a:r>
          </a:p>
        </p:txBody>
      </p:sp>
      <p:sp>
        <p:nvSpPr>
          <p:cNvPr id="9" name="Rectangle 8">
            <a:extLst>
              <a:ext uri="{FF2B5EF4-FFF2-40B4-BE49-F238E27FC236}">
                <a16:creationId xmlns:a16="http://schemas.microsoft.com/office/drawing/2014/main" id="{9B1D7D9E-4B7C-4449-99E8-4128E0E2A905}"/>
              </a:ext>
            </a:extLst>
          </p:cNvPr>
          <p:cNvSpPr>
            <a:spLocks/>
          </p:cNvSpPr>
          <p:nvPr/>
        </p:nvSpPr>
        <p:spPr bwMode="auto">
          <a:xfrm>
            <a:off x="4634116" y="1500159"/>
            <a:ext cx="4072925" cy="188714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r>
              <a:rPr lang="en-US">
                <a:solidFill>
                  <a:schemeClr val="tx1"/>
                </a:solidFill>
                <a:latin typeface="+mj-lt"/>
              </a:rPr>
              <a:t>Permissions</a:t>
            </a:r>
            <a:r>
              <a:rPr lang="en-US" sz="1500">
                <a:solidFill>
                  <a:schemeClr val="tx1"/>
                </a:solidFill>
                <a:latin typeface="+mj-lt"/>
              </a:rPr>
              <a:t>:</a:t>
            </a:r>
            <a:endParaRPr lang="en-US" sz="1500">
              <a:solidFill>
                <a:schemeClr val="tx1"/>
              </a:solidFill>
            </a:endParaRPr>
          </a:p>
          <a:p>
            <a:pPr>
              <a:spcBef>
                <a:spcPts val="450"/>
              </a:spcBef>
              <a:spcAft>
                <a:spcPts val="450"/>
              </a:spcAft>
            </a:pPr>
            <a:r>
              <a:rPr lang="en-US" sz="1500">
                <a:solidFill>
                  <a:schemeClr val="tx1"/>
                </a:solidFill>
              </a:rPr>
              <a:t>Users and contributors need permissions to any data connects and gateways that a shared app uses</a:t>
            </a:r>
          </a:p>
          <a:p>
            <a:pPr>
              <a:spcBef>
                <a:spcPts val="450"/>
              </a:spcBef>
              <a:spcAft>
                <a:spcPts val="450"/>
              </a:spcAft>
            </a:pPr>
            <a:r>
              <a:rPr lang="en-US" sz="1500">
                <a:solidFill>
                  <a:schemeClr val="tx1"/>
                </a:solidFill>
              </a:rPr>
              <a:t>Some permissions are implicit; others must be explicitly granted</a:t>
            </a:r>
          </a:p>
        </p:txBody>
      </p:sp>
    </p:spTree>
    <p:extLst>
      <p:ext uri="{BB962C8B-B14F-4D97-AF65-F5344CB8AC3E}">
        <p14:creationId xmlns:p14="http://schemas.microsoft.com/office/powerpoint/2010/main" val="758606264"/>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77A85-590A-4EB9-ACBA-FA8F8B0E1147}"/>
              </a:ext>
            </a:extLst>
          </p:cNvPr>
          <p:cNvSpPr>
            <a:spLocks noGrp="1"/>
          </p:cNvSpPr>
          <p:nvPr>
            <p:ph type="title"/>
          </p:nvPr>
        </p:nvSpPr>
        <p:spPr/>
        <p:txBody>
          <a:bodyPr/>
          <a:lstStyle/>
          <a:p>
            <a:r>
              <a:rPr lang="en-US" b="1" dirty="0">
                <a:solidFill>
                  <a:schemeClr val="tx1"/>
                </a:solidFill>
              </a:rPr>
              <a:t>Model-driven apps</a:t>
            </a:r>
            <a:endParaRPr lang="en-US" b="1" dirty="0">
              <a:solidFill>
                <a:schemeClr val="tx1"/>
              </a:solidFill>
              <a:latin typeface="Segoe UI Light" pitchFamily="34" charset="0"/>
            </a:endParaRPr>
          </a:p>
        </p:txBody>
      </p:sp>
      <p:pic>
        <p:nvPicPr>
          <p:cNvPr id="6" name="Picture 5" descr="Logo of Power Apps">
            <a:extLst>
              <a:ext uri="{FF2B5EF4-FFF2-40B4-BE49-F238E27FC236}">
                <a16:creationId xmlns:a16="http://schemas.microsoft.com/office/drawing/2014/main" id="{A5F2240D-7464-4127-8AE4-E0C0EE953A11}"/>
              </a:ext>
            </a:extLst>
          </p:cNvPr>
          <p:cNvPicPr>
            <a:picLocks noChangeAspect="1"/>
          </p:cNvPicPr>
          <p:nvPr/>
        </p:nvPicPr>
        <p:blipFill>
          <a:blip r:embed="rId3"/>
          <a:stretch>
            <a:fillRect/>
          </a:stretch>
        </p:blipFill>
        <p:spPr>
          <a:xfrm>
            <a:off x="8092440" y="246888"/>
            <a:ext cx="609600" cy="609600"/>
          </a:xfrm>
          <a:prstGeom prst="rect">
            <a:avLst/>
          </a:prstGeom>
        </p:spPr>
      </p:pic>
      <p:sp>
        <p:nvSpPr>
          <p:cNvPr id="9" name="Rectangle 8">
            <a:extLst>
              <a:ext uri="{FF2B5EF4-FFF2-40B4-BE49-F238E27FC236}">
                <a16:creationId xmlns:a16="http://schemas.microsoft.com/office/drawing/2014/main" id="{B28882C7-C6AD-4BDF-BC1B-07021644BC4D}"/>
              </a:ext>
            </a:extLst>
          </p:cNvPr>
          <p:cNvSpPr/>
          <p:nvPr/>
        </p:nvSpPr>
        <p:spPr bwMode="auto">
          <a:xfrm>
            <a:off x="438150" y="1077516"/>
            <a:ext cx="2827077" cy="362426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spcAft>
                <a:spcPts val="225"/>
              </a:spcAft>
            </a:pPr>
            <a:r>
              <a:rPr lang="en-US" sz="1350" dirty="0">
                <a:solidFill>
                  <a:schemeClr val="tx1"/>
                </a:solidFill>
                <a:latin typeface="Segoe UI" panose="020B0502040204020203" pitchFamily="34" charset="0"/>
                <a:cs typeface="Segoe UI" panose="020B0502040204020203" pitchFamily="34" charset="0"/>
              </a:rPr>
              <a:t>Model-driven app design is a component-focused approach to app development, and it does not require code, and the apps you make can be simple or very complex. </a:t>
            </a:r>
          </a:p>
          <a:p>
            <a:pPr>
              <a:spcAft>
                <a:spcPts val="225"/>
              </a:spcAft>
            </a:pPr>
            <a:endParaRPr lang="en-US" sz="1350" dirty="0">
              <a:solidFill>
                <a:schemeClr val="tx1"/>
              </a:solidFill>
              <a:latin typeface="Segoe UI" panose="020B0502040204020203" pitchFamily="34" charset="0"/>
              <a:cs typeface="Segoe UI" panose="020B0502040204020203" pitchFamily="34" charset="0"/>
            </a:endParaRPr>
          </a:p>
          <a:p>
            <a:pPr>
              <a:spcAft>
                <a:spcPts val="225"/>
              </a:spcAft>
            </a:pPr>
            <a:r>
              <a:rPr lang="en-US" sz="1350" dirty="0">
                <a:solidFill>
                  <a:schemeClr val="tx1"/>
                </a:solidFill>
                <a:latin typeface="Segoe UI" panose="020B0502040204020203" pitchFamily="34" charset="0"/>
                <a:cs typeface="Segoe UI" panose="020B0502040204020203" pitchFamily="34" charset="0"/>
              </a:rPr>
              <a:t>The approach to making model-driven apps:</a:t>
            </a:r>
          </a:p>
          <a:p>
            <a:pPr marL="257175" indent="-257175">
              <a:spcAft>
                <a:spcPts val="225"/>
              </a:spcAft>
              <a:buFont typeface="+mj-lt"/>
              <a:buAutoNum type="arabicPeriod"/>
            </a:pPr>
            <a:r>
              <a:rPr lang="en-US" sz="1350" dirty="0">
                <a:solidFill>
                  <a:schemeClr val="tx1"/>
                </a:solidFill>
                <a:latin typeface="Segoe UI" panose="020B0502040204020203" pitchFamily="34" charset="0"/>
                <a:cs typeface="Segoe UI" panose="020B0502040204020203" pitchFamily="34" charset="0"/>
              </a:rPr>
              <a:t>Model your business data</a:t>
            </a:r>
          </a:p>
          <a:p>
            <a:pPr marL="257175" indent="-257175">
              <a:spcAft>
                <a:spcPts val="225"/>
              </a:spcAft>
              <a:buFont typeface="+mj-lt"/>
              <a:buAutoNum type="arabicPeriod"/>
            </a:pPr>
            <a:r>
              <a:rPr lang="en-US" sz="1350" dirty="0">
                <a:solidFill>
                  <a:schemeClr val="tx1"/>
                </a:solidFill>
                <a:latin typeface="Segoe UI" panose="020B0502040204020203" pitchFamily="34" charset="0"/>
                <a:cs typeface="Segoe UI" panose="020B0502040204020203" pitchFamily="34" charset="0"/>
              </a:rPr>
              <a:t>Define your business processes</a:t>
            </a:r>
          </a:p>
          <a:p>
            <a:pPr marL="257175" indent="-257175">
              <a:spcAft>
                <a:spcPts val="225"/>
              </a:spcAft>
              <a:buFont typeface="+mj-lt"/>
              <a:buAutoNum type="arabicPeriod"/>
            </a:pPr>
            <a:r>
              <a:rPr lang="en-US" sz="1350" dirty="0">
                <a:solidFill>
                  <a:schemeClr val="tx1"/>
                </a:solidFill>
                <a:latin typeface="Segoe UI" panose="020B0502040204020203" pitchFamily="34" charset="0"/>
                <a:cs typeface="Segoe UI" panose="020B0502040204020203" pitchFamily="34" charset="0"/>
              </a:rPr>
              <a:t>Build the app</a:t>
            </a:r>
          </a:p>
        </p:txBody>
      </p:sp>
      <p:sp>
        <p:nvSpPr>
          <p:cNvPr id="8" name="Rectangle 7">
            <a:extLst>
              <a:ext uri="{FF2B5EF4-FFF2-40B4-BE49-F238E27FC236}">
                <a16:creationId xmlns:a16="http://schemas.microsoft.com/office/drawing/2014/main" id="{1ECF2365-D9A8-457B-BF9C-2CB8BB90950A}"/>
              </a:ext>
              <a:ext uri="{C183D7F6-B498-43B3-948B-1728B52AA6E4}">
                <adec:decorative xmlns:adec="http://schemas.microsoft.com/office/drawing/2017/decorative" val="1"/>
              </a:ext>
            </a:extLst>
          </p:cNvPr>
          <p:cNvSpPr/>
          <p:nvPr/>
        </p:nvSpPr>
        <p:spPr bwMode="auto">
          <a:xfrm>
            <a:off x="3316407" y="1077516"/>
            <a:ext cx="5390635" cy="3624263"/>
          </a:xfrm>
          <a:prstGeom prst="rect">
            <a:avLst/>
          </a:prstGeom>
          <a:noFill/>
          <a:ln w="1905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a:gradFill>
                <a:gsLst>
                  <a:gs pos="0">
                    <a:srgbClr val="FFFFFF"/>
                  </a:gs>
                  <a:gs pos="100000">
                    <a:srgbClr val="FFFFFF"/>
                  </a:gs>
                </a:gsLst>
                <a:lin ang="5400000" scaled="0"/>
              </a:gradFill>
              <a:cs typeface="Segoe UI" pitchFamily="34" charset="0"/>
            </a:endParaRPr>
          </a:p>
        </p:txBody>
      </p:sp>
      <p:pic>
        <p:nvPicPr>
          <p:cNvPr id="4098" name="Picture 2" descr="A screenshot of a cell phone&#10;&#10;Description automatically generated">
            <a:extLst>
              <a:ext uri="{FF2B5EF4-FFF2-40B4-BE49-F238E27FC236}">
                <a16:creationId xmlns:a16="http://schemas.microsoft.com/office/drawing/2014/main" id="{05A95315-7535-4A6E-BB74-988E7DE1C943}"/>
              </a:ext>
            </a:extLst>
          </p:cNvPr>
          <p:cNvPicPr>
            <a:picLocks noChangeAspect="1" noChangeArrowheads="1"/>
          </p:cNvPicPr>
          <p:nvPr/>
        </p:nvPicPr>
        <p:blipFill>
          <a:blip r:embed="rId4"/>
          <a:srcRect/>
          <a:stretch/>
        </p:blipFill>
        <p:spPr bwMode="auto">
          <a:xfrm>
            <a:off x="3332116" y="1241224"/>
            <a:ext cx="5361909" cy="32802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9479305"/>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Session 2 of 2 Learning Goals</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p:txBody>
          <a:bodyPr/>
          <a:lstStyle/>
          <a:p>
            <a:r>
              <a:rPr lang="en-US" dirty="0"/>
              <a:t>Manage security operations</a:t>
            </a:r>
          </a:p>
          <a:p>
            <a:r>
              <a:rPr lang="en-US" dirty="0"/>
              <a:t>Secure data and applications</a:t>
            </a:r>
          </a:p>
          <a:p>
            <a:r>
              <a:rPr lang="en-US" dirty="0"/>
              <a:t>Lots of AZ-500 tips and  tricks!</a:t>
            </a:r>
          </a:p>
        </p:txBody>
      </p:sp>
    </p:spTree>
    <p:extLst>
      <p:ext uri="{BB962C8B-B14F-4D97-AF65-F5344CB8AC3E}">
        <p14:creationId xmlns:p14="http://schemas.microsoft.com/office/powerpoint/2010/main" val="2623266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FD0661-A32D-4A43-A1C9-8DB8C15BAA24}"/>
              </a:ext>
            </a:extLst>
          </p:cNvPr>
          <p:cNvSpPr>
            <a:spLocks noGrp="1"/>
          </p:cNvSpPr>
          <p:nvPr>
            <p:ph type="title"/>
          </p:nvPr>
        </p:nvSpPr>
        <p:spPr/>
        <p:txBody>
          <a:bodyPr/>
          <a:lstStyle/>
          <a:p>
            <a:r>
              <a:rPr lang="en-US" dirty="0"/>
              <a:t>Building blocks of model-driven apps</a:t>
            </a:r>
          </a:p>
        </p:txBody>
      </p:sp>
      <p:sp>
        <p:nvSpPr>
          <p:cNvPr id="11" name="TextBox 10">
            <a:extLst>
              <a:ext uri="{FF2B5EF4-FFF2-40B4-BE49-F238E27FC236}">
                <a16:creationId xmlns:a16="http://schemas.microsoft.com/office/drawing/2014/main" id="{FCDDA0DC-7B2E-4D77-9B45-D6F834111F13}"/>
              </a:ext>
            </a:extLst>
          </p:cNvPr>
          <p:cNvSpPr txBox="1">
            <a:spLocks/>
          </p:cNvSpPr>
          <p:nvPr/>
        </p:nvSpPr>
        <p:spPr>
          <a:xfrm>
            <a:off x="6915535" y="2159759"/>
            <a:ext cx="1647971" cy="2016458"/>
          </a:xfrm>
          <a:prstGeom prst="rect">
            <a:avLst/>
          </a:prstGeom>
          <a:noFill/>
        </p:spPr>
        <p:txBody>
          <a:bodyPr wrap="square" lIns="0" tIns="0" rIns="0" bIns="0" rtlCol="0" anchor="t" anchorCtr="1">
            <a:noAutofit/>
          </a:bodyPr>
          <a:lstStyle/>
          <a:p>
            <a:r>
              <a:rPr lang="en-US" dirty="0">
                <a:latin typeface="+mj-lt"/>
              </a:rPr>
              <a:t>Visualization</a:t>
            </a:r>
          </a:p>
          <a:p>
            <a:pPr marL="257175" indent="-257175">
              <a:buFont typeface="Arial" panose="020B0604020202020204" pitchFamily="34" charset="0"/>
              <a:buChar char="•"/>
            </a:pPr>
            <a:r>
              <a:rPr lang="en-US" dirty="0"/>
              <a:t>Charts</a:t>
            </a:r>
          </a:p>
          <a:p>
            <a:pPr marL="257175" indent="-257175">
              <a:buFont typeface="Arial" panose="020B0604020202020204" pitchFamily="34" charset="0"/>
              <a:buChar char="•"/>
            </a:pPr>
            <a:r>
              <a:rPr lang="en-US" dirty="0"/>
              <a:t>Dashboards</a:t>
            </a:r>
          </a:p>
          <a:p>
            <a:pPr marL="257175" indent="-257175">
              <a:buFont typeface="Arial" panose="020B0604020202020204" pitchFamily="34" charset="0"/>
              <a:buChar char="•"/>
            </a:pPr>
            <a:r>
              <a:rPr lang="en-US" dirty="0"/>
              <a:t>Embedded  Power BI</a:t>
            </a:r>
          </a:p>
        </p:txBody>
      </p:sp>
      <p:sp>
        <p:nvSpPr>
          <p:cNvPr id="12" name="TextBox 11">
            <a:extLst>
              <a:ext uri="{FF2B5EF4-FFF2-40B4-BE49-F238E27FC236}">
                <a16:creationId xmlns:a16="http://schemas.microsoft.com/office/drawing/2014/main" id="{17E0C275-05FC-43F4-97BA-FC43953AC596}"/>
              </a:ext>
            </a:extLst>
          </p:cNvPr>
          <p:cNvSpPr txBox="1">
            <a:spLocks/>
          </p:cNvSpPr>
          <p:nvPr/>
        </p:nvSpPr>
        <p:spPr>
          <a:xfrm>
            <a:off x="481088" y="2159759"/>
            <a:ext cx="1688910" cy="1740630"/>
          </a:xfrm>
          <a:prstGeom prst="rect">
            <a:avLst/>
          </a:prstGeom>
          <a:noFill/>
        </p:spPr>
        <p:txBody>
          <a:bodyPr wrap="square" lIns="0" tIns="0" rIns="0" bIns="0" rtlCol="0" anchor="ctr">
            <a:noAutofit/>
          </a:bodyPr>
          <a:lstStyle/>
          <a:p>
            <a:r>
              <a:rPr lang="en-US" dirty="0">
                <a:latin typeface="+mj-lt"/>
              </a:rPr>
              <a:t>Data</a:t>
            </a:r>
          </a:p>
          <a:p>
            <a:pPr marL="257175" indent="-257175">
              <a:buFont typeface="Arial" panose="020B0604020202020204" pitchFamily="34" charset="0"/>
              <a:buChar char="•"/>
            </a:pPr>
            <a:r>
              <a:rPr lang="en-US" dirty="0"/>
              <a:t>Tables</a:t>
            </a:r>
          </a:p>
          <a:p>
            <a:pPr marL="257175" indent="-257175">
              <a:buFont typeface="Arial" panose="020B0604020202020204" pitchFamily="34" charset="0"/>
              <a:buChar char="•"/>
            </a:pPr>
            <a:r>
              <a:rPr lang="en-US" dirty="0"/>
              <a:t>Columns</a:t>
            </a:r>
          </a:p>
          <a:p>
            <a:pPr marL="257175" indent="-257175">
              <a:buFont typeface="Arial" panose="020B0604020202020204" pitchFamily="34" charset="0"/>
              <a:buChar char="•"/>
            </a:pPr>
            <a:r>
              <a:rPr lang="en-US" dirty="0"/>
              <a:t>Relationships</a:t>
            </a:r>
          </a:p>
        </p:txBody>
      </p:sp>
      <p:sp>
        <p:nvSpPr>
          <p:cNvPr id="16" name="TextBox 15">
            <a:extLst>
              <a:ext uri="{FF2B5EF4-FFF2-40B4-BE49-F238E27FC236}">
                <a16:creationId xmlns:a16="http://schemas.microsoft.com/office/drawing/2014/main" id="{B2E6981A-9F6F-40B9-8B23-841ABFB2D209}"/>
              </a:ext>
            </a:extLst>
          </p:cNvPr>
          <p:cNvSpPr txBox="1">
            <a:spLocks/>
          </p:cNvSpPr>
          <p:nvPr/>
        </p:nvSpPr>
        <p:spPr>
          <a:xfrm>
            <a:off x="2564490" y="2159760"/>
            <a:ext cx="1781033" cy="1514900"/>
          </a:xfrm>
          <a:prstGeom prst="rect">
            <a:avLst/>
          </a:prstGeom>
          <a:noFill/>
        </p:spPr>
        <p:txBody>
          <a:bodyPr wrap="square" lIns="0" tIns="0" rIns="0" bIns="0" rtlCol="0" anchor="ctr">
            <a:noAutofit/>
          </a:bodyPr>
          <a:lstStyle/>
          <a:p>
            <a:r>
              <a:rPr lang="en-US" dirty="0">
                <a:latin typeface="+mj-lt"/>
              </a:rPr>
              <a:t>User interface</a:t>
            </a:r>
          </a:p>
          <a:p>
            <a:pPr marL="257175" indent="-257175">
              <a:buFont typeface="Arial" panose="020B0604020202020204" pitchFamily="34" charset="0"/>
              <a:buChar char="•"/>
            </a:pPr>
            <a:r>
              <a:rPr lang="en-US" dirty="0"/>
              <a:t>App</a:t>
            </a:r>
          </a:p>
          <a:p>
            <a:pPr marL="257175" indent="-257175">
              <a:buFont typeface="Arial" panose="020B0604020202020204" pitchFamily="34" charset="0"/>
              <a:buChar char="•"/>
            </a:pPr>
            <a:r>
              <a:rPr lang="en-US" dirty="0"/>
              <a:t>Site map</a:t>
            </a:r>
          </a:p>
          <a:p>
            <a:pPr marL="257175" indent="-257175">
              <a:buFont typeface="Arial" panose="020B0604020202020204" pitchFamily="34" charset="0"/>
              <a:buChar char="•"/>
            </a:pPr>
            <a:r>
              <a:rPr lang="en-US" dirty="0"/>
              <a:t>Forms</a:t>
            </a:r>
          </a:p>
          <a:p>
            <a:pPr marL="257175" indent="-257175">
              <a:buFont typeface="Arial" panose="020B0604020202020204" pitchFamily="34" charset="0"/>
              <a:buChar char="•"/>
            </a:pPr>
            <a:r>
              <a:rPr lang="en-US" dirty="0"/>
              <a:t>Views</a:t>
            </a:r>
          </a:p>
        </p:txBody>
      </p:sp>
      <p:sp>
        <p:nvSpPr>
          <p:cNvPr id="24" name="TextBox 23">
            <a:extLst>
              <a:ext uri="{FF2B5EF4-FFF2-40B4-BE49-F238E27FC236}">
                <a16:creationId xmlns:a16="http://schemas.microsoft.com/office/drawing/2014/main" id="{AB9A5FDB-4CF6-4F92-8803-F540F0DF0C7D}"/>
              </a:ext>
            </a:extLst>
          </p:cNvPr>
          <p:cNvSpPr txBox="1">
            <a:spLocks/>
          </p:cNvSpPr>
          <p:nvPr/>
        </p:nvSpPr>
        <p:spPr>
          <a:xfrm>
            <a:off x="4740015" y="2159759"/>
            <a:ext cx="1781029" cy="1938992"/>
          </a:xfrm>
          <a:prstGeom prst="rect">
            <a:avLst/>
          </a:prstGeom>
          <a:noFill/>
        </p:spPr>
        <p:txBody>
          <a:bodyPr wrap="square" lIns="0" tIns="0" rIns="0" bIns="0" rtlCol="0" anchor="ctr">
            <a:spAutoFit/>
          </a:bodyPr>
          <a:lstStyle/>
          <a:p>
            <a:r>
              <a:rPr lang="en-US" dirty="0">
                <a:latin typeface="+mj-lt"/>
              </a:rPr>
              <a:t>Logic</a:t>
            </a:r>
          </a:p>
          <a:p>
            <a:pPr marL="257175" indent="-257175">
              <a:buFont typeface="Arial" panose="020B0604020202020204" pitchFamily="34" charset="0"/>
              <a:buChar char="•"/>
            </a:pPr>
            <a:r>
              <a:rPr lang="en-US" dirty="0"/>
              <a:t>Business </a:t>
            </a:r>
          </a:p>
          <a:p>
            <a:r>
              <a:rPr lang="en-US" dirty="0"/>
              <a:t>    process flows</a:t>
            </a:r>
          </a:p>
          <a:p>
            <a:pPr marL="257175" indent="-257175">
              <a:buFont typeface="Arial" panose="020B0604020202020204" pitchFamily="34" charset="0"/>
              <a:buChar char="•"/>
            </a:pPr>
            <a:r>
              <a:rPr lang="en-US" dirty="0"/>
              <a:t>Workflows</a:t>
            </a:r>
          </a:p>
          <a:p>
            <a:pPr marL="257175" indent="-257175">
              <a:buFont typeface="Arial" panose="020B0604020202020204" pitchFamily="34" charset="0"/>
              <a:buChar char="•"/>
            </a:pPr>
            <a:r>
              <a:rPr lang="en-US" dirty="0"/>
              <a:t>Actions</a:t>
            </a:r>
          </a:p>
          <a:p>
            <a:pPr marL="257175" indent="-257175">
              <a:buFont typeface="Arial" panose="020B0604020202020204" pitchFamily="34" charset="0"/>
              <a:buChar char="•"/>
            </a:pPr>
            <a:r>
              <a:rPr lang="en-US" dirty="0"/>
              <a:t>Business rules</a:t>
            </a:r>
          </a:p>
          <a:p>
            <a:pPr marL="257175" indent="-257175">
              <a:buFont typeface="Arial" panose="020B0604020202020204" pitchFamily="34" charset="0"/>
              <a:buChar char="•"/>
            </a:pPr>
            <a:r>
              <a:rPr lang="en-US" dirty="0"/>
              <a:t>Flows</a:t>
            </a:r>
          </a:p>
        </p:txBody>
      </p:sp>
      <p:cxnSp>
        <p:nvCxnSpPr>
          <p:cNvPr id="3" name="Straight Connector 2">
            <a:extLst>
              <a:ext uri="{FF2B5EF4-FFF2-40B4-BE49-F238E27FC236}">
                <a16:creationId xmlns:a16="http://schemas.microsoft.com/office/drawing/2014/main" id="{31FA69F5-1985-4CA8-9C19-5732AD068A5C}"/>
              </a:ext>
              <a:ext uri="{C183D7F6-B498-43B3-948B-1728B52AA6E4}">
                <adec:decorative xmlns:adec="http://schemas.microsoft.com/office/drawing/2017/decorative" val="1"/>
              </a:ext>
            </a:extLst>
          </p:cNvPr>
          <p:cNvCxnSpPr>
            <a:cxnSpLocks/>
          </p:cNvCxnSpPr>
          <p:nvPr/>
        </p:nvCxnSpPr>
        <p:spPr>
          <a:xfrm flipV="1">
            <a:off x="2449174" y="2159760"/>
            <a:ext cx="1" cy="1367858"/>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FC514F93-93D9-4CCB-AEDF-9925D6C253CB}"/>
              </a:ext>
              <a:ext uri="{C183D7F6-B498-43B3-948B-1728B52AA6E4}">
                <adec:decorative xmlns:adec="http://schemas.microsoft.com/office/drawing/2017/decorative" val="1"/>
              </a:ext>
            </a:extLst>
          </p:cNvPr>
          <p:cNvCxnSpPr>
            <a:cxnSpLocks/>
          </p:cNvCxnSpPr>
          <p:nvPr/>
        </p:nvCxnSpPr>
        <p:spPr>
          <a:xfrm flipV="1">
            <a:off x="4619167" y="2159760"/>
            <a:ext cx="1" cy="1367858"/>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FF564BF-82C9-448A-BE8A-A662AD57586A}"/>
              </a:ext>
              <a:ext uri="{C183D7F6-B498-43B3-948B-1728B52AA6E4}">
                <adec:decorative xmlns:adec="http://schemas.microsoft.com/office/drawing/2017/decorative" val="1"/>
              </a:ext>
            </a:extLst>
          </p:cNvPr>
          <p:cNvCxnSpPr>
            <a:cxnSpLocks/>
          </p:cNvCxnSpPr>
          <p:nvPr/>
        </p:nvCxnSpPr>
        <p:spPr>
          <a:xfrm flipV="1">
            <a:off x="6717509" y="2159760"/>
            <a:ext cx="1" cy="1367858"/>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5" name="Picture 4" descr="Shape, icon, circle&#10;&#10;Description automatically generated">
            <a:extLst>
              <a:ext uri="{FF2B5EF4-FFF2-40B4-BE49-F238E27FC236}">
                <a16:creationId xmlns:a16="http://schemas.microsoft.com/office/drawing/2014/main" id="{3DD9F335-FC81-4F68-959D-6975916F4E6E}"/>
              </a:ext>
            </a:extLst>
          </p:cNvPr>
          <p:cNvPicPr>
            <a:picLocks noChangeAspect="1"/>
          </p:cNvPicPr>
          <p:nvPr/>
        </p:nvPicPr>
        <p:blipFill>
          <a:blip r:embed="rId3"/>
          <a:stretch>
            <a:fillRect/>
          </a:stretch>
        </p:blipFill>
        <p:spPr>
          <a:xfrm>
            <a:off x="878409" y="1097226"/>
            <a:ext cx="740664" cy="736092"/>
          </a:xfrm>
          <a:prstGeom prst="rect">
            <a:avLst/>
          </a:prstGeom>
        </p:spPr>
      </p:pic>
      <p:pic>
        <p:nvPicPr>
          <p:cNvPr id="7" name="Picture 6" descr="Icon, circle&#10;&#10;Description automatically generated">
            <a:extLst>
              <a:ext uri="{FF2B5EF4-FFF2-40B4-BE49-F238E27FC236}">
                <a16:creationId xmlns:a16="http://schemas.microsoft.com/office/drawing/2014/main" id="{09D0844B-A873-4B5A-A1D6-EFA46D0D8194}"/>
              </a:ext>
            </a:extLst>
          </p:cNvPr>
          <p:cNvPicPr>
            <a:picLocks noChangeAspect="1"/>
          </p:cNvPicPr>
          <p:nvPr/>
        </p:nvPicPr>
        <p:blipFill>
          <a:blip r:embed="rId4"/>
          <a:stretch>
            <a:fillRect/>
          </a:stretch>
        </p:blipFill>
        <p:spPr>
          <a:xfrm>
            <a:off x="2742247" y="1088747"/>
            <a:ext cx="740664" cy="740664"/>
          </a:xfrm>
          <a:prstGeom prst="rect">
            <a:avLst/>
          </a:prstGeom>
        </p:spPr>
      </p:pic>
      <p:pic>
        <p:nvPicPr>
          <p:cNvPr id="18" name="Picture 17" descr="A picture containing circle&#10;&#10;Description automatically generated">
            <a:extLst>
              <a:ext uri="{FF2B5EF4-FFF2-40B4-BE49-F238E27FC236}">
                <a16:creationId xmlns:a16="http://schemas.microsoft.com/office/drawing/2014/main" id="{9E426973-8E31-4B2A-9C9B-0888B083E35C}"/>
              </a:ext>
            </a:extLst>
          </p:cNvPr>
          <p:cNvPicPr>
            <a:picLocks noChangeAspect="1"/>
          </p:cNvPicPr>
          <p:nvPr/>
        </p:nvPicPr>
        <p:blipFill>
          <a:blip r:embed="rId5"/>
          <a:stretch>
            <a:fillRect/>
          </a:stretch>
        </p:blipFill>
        <p:spPr>
          <a:xfrm>
            <a:off x="5055718" y="1099043"/>
            <a:ext cx="740664" cy="740664"/>
          </a:xfrm>
          <a:prstGeom prst="rect">
            <a:avLst/>
          </a:prstGeom>
        </p:spPr>
      </p:pic>
      <p:pic>
        <p:nvPicPr>
          <p:cNvPr id="35" name="Picture 34" descr="A picture containing drawing&#10;&#10;Description automatically generated">
            <a:extLst>
              <a:ext uri="{FF2B5EF4-FFF2-40B4-BE49-F238E27FC236}">
                <a16:creationId xmlns:a16="http://schemas.microsoft.com/office/drawing/2014/main" id="{1CA8BF8B-DE1E-4906-AD38-B6AA1B0A66E6}"/>
              </a:ext>
            </a:extLst>
          </p:cNvPr>
          <p:cNvPicPr>
            <a:picLocks noChangeAspect="1"/>
          </p:cNvPicPr>
          <p:nvPr/>
        </p:nvPicPr>
        <p:blipFill>
          <a:blip r:embed="rId6"/>
          <a:stretch>
            <a:fillRect/>
          </a:stretch>
        </p:blipFill>
        <p:spPr>
          <a:xfrm>
            <a:off x="7369189" y="1113665"/>
            <a:ext cx="740664" cy="736092"/>
          </a:xfrm>
          <a:prstGeom prst="rect">
            <a:avLst/>
          </a:prstGeom>
        </p:spPr>
      </p:pic>
    </p:spTree>
    <p:extLst>
      <p:ext uri="{BB962C8B-B14F-4D97-AF65-F5344CB8AC3E}">
        <p14:creationId xmlns:p14="http://schemas.microsoft.com/office/powerpoint/2010/main" val="2723533816"/>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77A85-590A-4EB9-ACBA-FA8F8B0E1147}"/>
              </a:ext>
            </a:extLst>
          </p:cNvPr>
          <p:cNvSpPr>
            <a:spLocks noGrp="1"/>
          </p:cNvSpPr>
          <p:nvPr>
            <p:ph type="title"/>
          </p:nvPr>
        </p:nvSpPr>
        <p:spPr/>
        <p:txBody>
          <a:bodyPr/>
          <a:lstStyle/>
          <a:p>
            <a:r>
              <a:rPr lang="en-US" b="1" dirty="0">
                <a:solidFill>
                  <a:schemeClr val="tx1"/>
                </a:solidFill>
              </a:rPr>
              <a:t>Design of model-driven apps</a:t>
            </a:r>
            <a:endParaRPr lang="en-US" b="1" dirty="0">
              <a:solidFill>
                <a:schemeClr val="tx1"/>
              </a:solidFill>
              <a:latin typeface="Segoe UI Light" pitchFamily="34" charset="0"/>
            </a:endParaRPr>
          </a:p>
        </p:txBody>
      </p:sp>
      <p:pic>
        <p:nvPicPr>
          <p:cNvPr id="6" name="Picture 5" descr="Logo of Power Apps">
            <a:extLst>
              <a:ext uri="{FF2B5EF4-FFF2-40B4-BE49-F238E27FC236}">
                <a16:creationId xmlns:a16="http://schemas.microsoft.com/office/drawing/2014/main" id="{A5F2240D-7464-4127-8AE4-E0C0EE953A11}"/>
              </a:ext>
            </a:extLst>
          </p:cNvPr>
          <p:cNvPicPr>
            <a:picLocks noChangeAspect="1"/>
          </p:cNvPicPr>
          <p:nvPr/>
        </p:nvPicPr>
        <p:blipFill>
          <a:blip r:embed="rId3"/>
          <a:stretch>
            <a:fillRect/>
          </a:stretch>
        </p:blipFill>
        <p:spPr>
          <a:xfrm>
            <a:off x="8092440" y="246888"/>
            <a:ext cx="609600" cy="609600"/>
          </a:xfrm>
          <a:prstGeom prst="rect">
            <a:avLst/>
          </a:prstGeom>
        </p:spPr>
      </p:pic>
      <p:sp>
        <p:nvSpPr>
          <p:cNvPr id="9" name="Rectangle 8">
            <a:extLst>
              <a:ext uri="{FF2B5EF4-FFF2-40B4-BE49-F238E27FC236}">
                <a16:creationId xmlns:a16="http://schemas.microsoft.com/office/drawing/2014/main" id="{B28882C7-C6AD-4BDF-BC1B-07021644BC4D}"/>
              </a:ext>
            </a:extLst>
          </p:cNvPr>
          <p:cNvSpPr/>
          <p:nvPr/>
        </p:nvSpPr>
        <p:spPr bwMode="auto">
          <a:xfrm>
            <a:off x="438150" y="1077516"/>
            <a:ext cx="2827077" cy="362426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spcAft>
                <a:spcPts val="225"/>
              </a:spcAft>
            </a:pPr>
            <a:r>
              <a:rPr lang="en-US" sz="1350" dirty="0">
                <a:solidFill>
                  <a:schemeClr val="tx1"/>
                </a:solidFill>
                <a:latin typeface="+mj-lt"/>
                <a:cs typeface="Segoe UI" panose="020B0502040204020203" pitchFamily="34" charset="0"/>
              </a:rPr>
              <a:t>Forms</a:t>
            </a:r>
          </a:p>
          <a:p>
            <a:pPr>
              <a:spcAft>
                <a:spcPts val="225"/>
              </a:spcAft>
            </a:pPr>
            <a:r>
              <a:rPr lang="en-US" sz="1350" dirty="0">
                <a:solidFill>
                  <a:schemeClr val="tx1"/>
                </a:solidFill>
                <a:latin typeface="Segoe UI" panose="020B0502040204020203" pitchFamily="34" charset="0"/>
                <a:cs typeface="Segoe UI" panose="020B0502040204020203" pitchFamily="34" charset="0"/>
              </a:rPr>
              <a:t>Defining how users will see and interact with the data</a:t>
            </a:r>
          </a:p>
          <a:p>
            <a:pPr>
              <a:spcAft>
                <a:spcPts val="225"/>
              </a:spcAft>
            </a:pPr>
            <a:endParaRPr lang="en-US" sz="1350" dirty="0">
              <a:solidFill>
                <a:schemeClr val="tx1"/>
              </a:solidFill>
              <a:latin typeface="Segoe UI" panose="020B0502040204020203" pitchFamily="34" charset="0"/>
              <a:cs typeface="Segoe UI" panose="020B0502040204020203" pitchFamily="34" charset="0"/>
            </a:endParaRPr>
          </a:p>
          <a:p>
            <a:pPr>
              <a:spcAft>
                <a:spcPts val="225"/>
              </a:spcAft>
            </a:pPr>
            <a:r>
              <a:rPr lang="en-US" sz="1350" dirty="0">
                <a:solidFill>
                  <a:schemeClr val="tx1"/>
                </a:solidFill>
                <a:latin typeface="+mj-lt"/>
                <a:cs typeface="Segoe UI" panose="020B0502040204020203" pitchFamily="34" charset="0"/>
              </a:rPr>
              <a:t>Views</a:t>
            </a:r>
          </a:p>
          <a:p>
            <a:pPr>
              <a:spcAft>
                <a:spcPts val="225"/>
              </a:spcAft>
            </a:pPr>
            <a:r>
              <a:rPr lang="en-US" sz="1350" dirty="0">
                <a:solidFill>
                  <a:schemeClr val="tx1"/>
                </a:solidFill>
                <a:latin typeface="Segoe UI" panose="020B0502040204020203" pitchFamily="34" charset="0"/>
                <a:cs typeface="Segoe UI" panose="020B0502040204020203" pitchFamily="34" charset="0"/>
              </a:rPr>
              <a:t>A list view of the rows for each table</a:t>
            </a:r>
          </a:p>
          <a:p>
            <a:pPr>
              <a:spcAft>
                <a:spcPts val="225"/>
              </a:spcAft>
            </a:pPr>
            <a:endParaRPr lang="en-US" sz="1350" dirty="0">
              <a:solidFill>
                <a:schemeClr val="tx1"/>
              </a:solidFill>
              <a:latin typeface="Segoe UI" panose="020B0502040204020203" pitchFamily="34" charset="0"/>
              <a:cs typeface="Segoe UI" panose="020B0502040204020203" pitchFamily="34" charset="0"/>
            </a:endParaRPr>
          </a:p>
          <a:p>
            <a:pPr>
              <a:spcAft>
                <a:spcPts val="225"/>
              </a:spcAft>
            </a:pPr>
            <a:r>
              <a:rPr lang="en-US" sz="1350" dirty="0">
                <a:solidFill>
                  <a:schemeClr val="tx1"/>
                </a:solidFill>
                <a:latin typeface="+mj-lt"/>
                <a:cs typeface="Segoe UI" panose="020B0502040204020203" pitchFamily="34" charset="0"/>
              </a:rPr>
              <a:t>Charts</a:t>
            </a:r>
          </a:p>
          <a:p>
            <a:pPr>
              <a:spcAft>
                <a:spcPts val="225"/>
              </a:spcAft>
            </a:pPr>
            <a:r>
              <a:rPr lang="en-US" sz="1350" dirty="0">
                <a:solidFill>
                  <a:schemeClr val="tx1"/>
                </a:solidFill>
                <a:latin typeface="Segoe UI" panose="020B0502040204020203" pitchFamily="34" charset="0"/>
                <a:cs typeface="Segoe UI" panose="020B0502040204020203" pitchFamily="34" charset="0"/>
              </a:rPr>
              <a:t>Showing the data in a meaningful, visual representation</a:t>
            </a:r>
          </a:p>
          <a:p>
            <a:pPr>
              <a:spcAft>
                <a:spcPts val="225"/>
              </a:spcAft>
            </a:pPr>
            <a:endParaRPr lang="en-US" sz="1350" dirty="0">
              <a:solidFill>
                <a:schemeClr val="tx1"/>
              </a:solidFill>
              <a:latin typeface="Segoe UI" panose="020B0502040204020203" pitchFamily="34" charset="0"/>
              <a:cs typeface="Segoe UI" panose="020B0502040204020203" pitchFamily="34" charset="0"/>
            </a:endParaRPr>
          </a:p>
          <a:p>
            <a:pPr>
              <a:spcAft>
                <a:spcPts val="225"/>
              </a:spcAft>
            </a:pPr>
            <a:r>
              <a:rPr lang="en-US" sz="1350" dirty="0">
                <a:solidFill>
                  <a:schemeClr val="tx1"/>
                </a:solidFill>
                <a:latin typeface="+mj-lt"/>
                <a:cs typeface="Segoe UI" panose="020B0502040204020203" pitchFamily="34" charset="0"/>
              </a:rPr>
              <a:t>Dashboards</a:t>
            </a:r>
          </a:p>
          <a:p>
            <a:pPr>
              <a:spcAft>
                <a:spcPts val="225"/>
              </a:spcAft>
            </a:pPr>
            <a:r>
              <a:rPr lang="en-US" sz="1350" dirty="0">
                <a:solidFill>
                  <a:schemeClr val="tx1"/>
                </a:solidFill>
                <a:latin typeface="Segoe UI" panose="020B0502040204020203" pitchFamily="34" charset="0"/>
                <a:cs typeface="Segoe UI" panose="020B0502040204020203" pitchFamily="34" charset="0"/>
              </a:rPr>
              <a:t>Providing an insightful, graphical overview of the data</a:t>
            </a:r>
          </a:p>
        </p:txBody>
      </p:sp>
      <p:sp>
        <p:nvSpPr>
          <p:cNvPr id="8" name="Rectangle 7">
            <a:extLst>
              <a:ext uri="{FF2B5EF4-FFF2-40B4-BE49-F238E27FC236}">
                <a16:creationId xmlns:a16="http://schemas.microsoft.com/office/drawing/2014/main" id="{1ECF2365-D9A8-457B-BF9C-2CB8BB90950A}"/>
              </a:ext>
              <a:ext uri="{C183D7F6-B498-43B3-948B-1728B52AA6E4}">
                <adec:decorative xmlns:adec="http://schemas.microsoft.com/office/drawing/2017/decorative" val="1"/>
              </a:ext>
            </a:extLst>
          </p:cNvPr>
          <p:cNvSpPr/>
          <p:nvPr/>
        </p:nvSpPr>
        <p:spPr bwMode="auto">
          <a:xfrm>
            <a:off x="3316407" y="1077516"/>
            <a:ext cx="5390635" cy="3624263"/>
          </a:xfrm>
          <a:prstGeom prst="rect">
            <a:avLst/>
          </a:prstGeom>
          <a:noFill/>
          <a:ln w="1905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a:gradFill>
                <a:gsLst>
                  <a:gs pos="0">
                    <a:srgbClr val="FFFFFF"/>
                  </a:gs>
                  <a:gs pos="100000">
                    <a:srgbClr val="FFFFFF"/>
                  </a:gs>
                </a:gsLst>
                <a:lin ang="5400000" scaled="0"/>
              </a:gradFill>
              <a:cs typeface="Segoe UI" pitchFamily="34" charset="0"/>
            </a:endParaRPr>
          </a:p>
        </p:txBody>
      </p:sp>
      <p:pic>
        <p:nvPicPr>
          <p:cNvPr id="4098" name="Picture 2" descr="A screenshot of a computer screen&#10;&#10;Description automatically generated">
            <a:extLst>
              <a:ext uri="{FF2B5EF4-FFF2-40B4-BE49-F238E27FC236}">
                <a16:creationId xmlns:a16="http://schemas.microsoft.com/office/drawing/2014/main" id="{05A95315-7535-4A6E-BB74-988E7DE1C943}"/>
              </a:ext>
              <a:ext uri="{C183D7F6-B498-43B3-948B-1728B52AA6E4}">
                <adec:decorative xmlns:adec="http://schemas.microsoft.com/office/drawing/2017/decorative" val="0"/>
              </a:ext>
            </a:extLst>
          </p:cNvPr>
          <p:cNvPicPr>
            <a:picLocks noChangeAspect="1" noChangeArrowheads="1"/>
          </p:cNvPicPr>
          <p:nvPr/>
        </p:nvPicPr>
        <p:blipFill>
          <a:blip r:embed="rId4"/>
          <a:srcRect/>
          <a:stretch/>
        </p:blipFill>
        <p:spPr bwMode="auto">
          <a:xfrm>
            <a:off x="3332116" y="1513717"/>
            <a:ext cx="5361909" cy="27352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1544141"/>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E4DC68-EC56-4AEC-8F42-C961A59DA8AC}"/>
              </a:ext>
            </a:extLst>
          </p:cNvPr>
          <p:cNvSpPr>
            <a:spLocks noGrp="1"/>
          </p:cNvSpPr>
          <p:nvPr>
            <p:ph type="title"/>
          </p:nvPr>
        </p:nvSpPr>
        <p:spPr/>
        <p:txBody>
          <a:bodyPr/>
          <a:lstStyle/>
          <a:p>
            <a:r>
              <a:rPr lang="en-US" dirty="0"/>
              <a:t>Power Apps portals and what they can do for you</a:t>
            </a:r>
          </a:p>
        </p:txBody>
      </p:sp>
      <p:sp>
        <p:nvSpPr>
          <p:cNvPr id="5" name="Rectangle 4">
            <a:extLst>
              <a:ext uri="{FF2B5EF4-FFF2-40B4-BE49-F238E27FC236}">
                <a16:creationId xmlns:a16="http://schemas.microsoft.com/office/drawing/2014/main" id="{E5165013-24A3-449D-B9C6-56563D14272C}"/>
              </a:ext>
            </a:extLst>
          </p:cNvPr>
          <p:cNvSpPr>
            <a:spLocks/>
          </p:cNvSpPr>
          <p:nvPr/>
        </p:nvSpPr>
        <p:spPr bwMode="auto">
          <a:xfrm>
            <a:off x="438148" y="965916"/>
            <a:ext cx="2668604" cy="35062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r>
              <a:rPr lang="en-US" dirty="0">
                <a:solidFill>
                  <a:schemeClr val="tx1"/>
                </a:solidFill>
                <a:latin typeface="+mj-lt"/>
              </a:rPr>
              <a:t>Modern audience:</a:t>
            </a:r>
          </a:p>
          <a:p>
            <a:pPr marL="257175" indent="-257175">
              <a:buFont typeface="Arial" panose="020B0604020202020204" pitchFamily="34" charset="0"/>
              <a:buChar char="•"/>
            </a:pPr>
            <a:r>
              <a:rPr lang="en-US" sz="1500" dirty="0">
                <a:solidFill>
                  <a:schemeClr val="tx1"/>
                </a:solidFill>
              </a:rPr>
              <a:t>By using Power Apps portals, you can provide them with a branded, personalized, self-service experience.</a:t>
            </a:r>
          </a:p>
          <a:p>
            <a:pPr marL="257175" indent="-257175">
              <a:buFont typeface="Arial" panose="020B0604020202020204" pitchFamily="34" charset="0"/>
              <a:buChar char="•"/>
            </a:pPr>
            <a:r>
              <a:rPr lang="en-US" sz="1500" dirty="0">
                <a:solidFill>
                  <a:schemeClr val="tx1"/>
                </a:solidFill>
              </a:rPr>
              <a:t>Portals help you provide an organized, searchable knowledge </a:t>
            </a:r>
          </a:p>
          <a:p>
            <a:pPr marL="257175" indent="-257175">
              <a:buFont typeface="Arial" panose="020B0604020202020204" pitchFamily="34" charset="0"/>
              <a:buChar char="•"/>
            </a:pPr>
            <a:r>
              <a:rPr lang="en-US" sz="1500" dirty="0">
                <a:solidFill>
                  <a:schemeClr val="tx1"/>
                </a:solidFill>
              </a:rPr>
              <a:t>Portals provide simple navigation with seamless transitions between self and assisted support.</a:t>
            </a:r>
          </a:p>
        </p:txBody>
      </p:sp>
      <p:sp>
        <p:nvSpPr>
          <p:cNvPr id="7" name="Rectangle 6">
            <a:extLst>
              <a:ext uri="{FF2B5EF4-FFF2-40B4-BE49-F238E27FC236}">
                <a16:creationId xmlns:a16="http://schemas.microsoft.com/office/drawing/2014/main" id="{46BE3CBD-F45C-4E0C-87A3-5AD7DB8BDDF3}"/>
              </a:ext>
            </a:extLst>
          </p:cNvPr>
          <p:cNvSpPr>
            <a:spLocks/>
          </p:cNvSpPr>
          <p:nvPr/>
        </p:nvSpPr>
        <p:spPr bwMode="auto">
          <a:xfrm>
            <a:off x="3235791" y="946598"/>
            <a:ext cx="2668604" cy="350443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r>
              <a:rPr lang="en-US" dirty="0">
                <a:solidFill>
                  <a:schemeClr val="tx1"/>
                </a:solidFill>
                <a:latin typeface="+mj-lt"/>
              </a:rPr>
              <a:t>Modern business:</a:t>
            </a:r>
          </a:p>
          <a:p>
            <a:pPr marL="257175" indent="-257175">
              <a:buFont typeface="Arial" panose="020B0604020202020204" pitchFamily="34" charset="0"/>
              <a:buChar char="•"/>
            </a:pPr>
            <a:r>
              <a:rPr lang="en-US" sz="1500" dirty="0">
                <a:solidFill>
                  <a:schemeClr val="tx1"/>
                </a:solidFill>
              </a:rPr>
              <a:t>Provide self-service support</a:t>
            </a:r>
          </a:p>
          <a:p>
            <a:pPr marL="257175" indent="-257175">
              <a:buFont typeface="Arial" panose="020B0604020202020204" pitchFamily="34" charset="0"/>
              <a:buChar char="•"/>
            </a:pPr>
            <a:r>
              <a:rPr lang="en-US" sz="1500" dirty="0">
                <a:solidFill>
                  <a:schemeClr val="tx1"/>
                </a:solidFill>
              </a:rPr>
              <a:t>Build a sales pipeline</a:t>
            </a:r>
          </a:p>
          <a:p>
            <a:pPr marL="257175" indent="-257175">
              <a:buFont typeface="Arial" panose="020B0604020202020204" pitchFamily="34" charset="0"/>
              <a:buChar char="•"/>
            </a:pPr>
            <a:r>
              <a:rPr lang="en-US" sz="1500" dirty="0">
                <a:solidFill>
                  <a:schemeClr val="tx1"/>
                </a:solidFill>
              </a:rPr>
              <a:t>Empower employees</a:t>
            </a:r>
          </a:p>
          <a:p>
            <a:pPr marL="257175" indent="-257175">
              <a:buFont typeface="Arial" panose="020B0604020202020204" pitchFamily="34" charset="0"/>
              <a:buChar char="•"/>
            </a:pPr>
            <a:r>
              <a:rPr lang="en-US" sz="1500" dirty="0">
                <a:solidFill>
                  <a:schemeClr val="tx1"/>
                </a:solidFill>
              </a:rPr>
              <a:t>Engage mobile workforce</a:t>
            </a:r>
          </a:p>
        </p:txBody>
      </p:sp>
      <p:sp>
        <p:nvSpPr>
          <p:cNvPr id="9" name="Rectangle 8">
            <a:extLst>
              <a:ext uri="{FF2B5EF4-FFF2-40B4-BE49-F238E27FC236}">
                <a16:creationId xmlns:a16="http://schemas.microsoft.com/office/drawing/2014/main" id="{EFB191D7-CC34-4874-BA5D-277DE4C115A8}"/>
              </a:ext>
            </a:extLst>
          </p:cNvPr>
          <p:cNvSpPr>
            <a:spLocks/>
          </p:cNvSpPr>
          <p:nvPr/>
        </p:nvSpPr>
        <p:spPr bwMode="auto">
          <a:xfrm>
            <a:off x="6033435" y="936939"/>
            <a:ext cx="2668604" cy="35062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r>
              <a:rPr lang="en-US" dirty="0">
                <a:solidFill>
                  <a:schemeClr val="tx1"/>
                </a:solidFill>
                <a:latin typeface="+mj-lt"/>
              </a:rPr>
              <a:t>Power Apps portals capabilities:</a:t>
            </a:r>
          </a:p>
          <a:p>
            <a:pPr>
              <a:spcBef>
                <a:spcPts val="450"/>
              </a:spcBef>
              <a:spcAft>
                <a:spcPts val="450"/>
              </a:spcAft>
            </a:pPr>
            <a:r>
              <a:rPr lang="en-US" sz="1500" dirty="0">
                <a:solidFill>
                  <a:schemeClr val="tx1"/>
                </a:solidFill>
              </a:rPr>
              <a:t>Power Apps portals are built on top of Dataverse. </a:t>
            </a:r>
          </a:p>
          <a:p>
            <a:pPr>
              <a:spcBef>
                <a:spcPts val="450"/>
              </a:spcBef>
              <a:spcAft>
                <a:spcPts val="450"/>
              </a:spcAft>
            </a:pPr>
            <a:r>
              <a:rPr lang="en-US" sz="1500" dirty="0">
                <a:solidFill>
                  <a:schemeClr val="tx1"/>
                </a:solidFill>
              </a:rPr>
              <a:t>Power Apps portals deliver a complete content management system out of the box, with all content stored in Dataverse.</a:t>
            </a:r>
          </a:p>
        </p:txBody>
      </p:sp>
    </p:spTree>
    <p:extLst>
      <p:ext uri="{BB962C8B-B14F-4D97-AF65-F5344CB8AC3E}">
        <p14:creationId xmlns:p14="http://schemas.microsoft.com/office/powerpoint/2010/main" val="3200626468"/>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77A85-590A-4EB9-ACBA-FA8F8B0E1147}"/>
              </a:ext>
            </a:extLst>
          </p:cNvPr>
          <p:cNvSpPr>
            <a:spLocks noGrp="1"/>
          </p:cNvSpPr>
          <p:nvPr>
            <p:ph type="title"/>
          </p:nvPr>
        </p:nvSpPr>
        <p:spPr/>
        <p:txBody>
          <a:bodyPr/>
          <a:lstStyle/>
          <a:p>
            <a:r>
              <a:rPr lang="en-US" b="1">
                <a:solidFill>
                  <a:schemeClr val="tx1"/>
                </a:solidFill>
              </a:rPr>
              <a:t>Get started with portals</a:t>
            </a:r>
            <a:endParaRPr lang="en-US" b="1" dirty="0">
              <a:solidFill>
                <a:schemeClr val="tx1"/>
              </a:solidFill>
              <a:latin typeface="Segoe UI Light" pitchFamily="34" charset="0"/>
            </a:endParaRPr>
          </a:p>
        </p:txBody>
      </p:sp>
      <p:pic>
        <p:nvPicPr>
          <p:cNvPr id="6" name="Picture 5" descr="Logo of Power Apps">
            <a:extLst>
              <a:ext uri="{FF2B5EF4-FFF2-40B4-BE49-F238E27FC236}">
                <a16:creationId xmlns:a16="http://schemas.microsoft.com/office/drawing/2014/main" id="{A5F2240D-7464-4127-8AE4-E0C0EE953A11}"/>
              </a:ext>
            </a:extLst>
          </p:cNvPr>
          <p:cNvPicPr>
            <a:picLocks noChangeAspect="1"/>
          </p:cNvPicPr>
          <p:nvPr/>
        </p:nvPicPr>
        <p:blipFill>
          <a:blip r:embed="rId3"/>
          <a:stretch>
            <a:fillRect/>
          </a:stretch>
        </p:blipFill>
        <p:spPr>
          <a:xfrm>
            <a:off x="8092440" y="246888"/>
            <a:ext cx="609600" cy="609600"/>
          </a:xfrm>
          <a:prstGeom prst="rect">
            <a:avLst/>
          </a:prstGeom>
        </p:spPr>
      </p:pic>
      <p:sp>
        <p:nvSpPr>
          <p:cNvPr id="9" name="Rectangle 8">
            <a:extLst>
              <a:ext uri="{FF2B5EF4-FFF2-40B4-BE49-F238E27FC236}">
                <a16:creationId xmlns:a16="http://schemas.microsoft.com/office/drawing/2014/main" id="{B28882C7-C6AD-4BDF-BC1B-07021644BC4D}"/>
              </a:ext>
            </a:extLst>
          </p:cNvPr>
          <p:cNvSpPr/>
          <p:nvPr/>
        </p:nvSpPr>
        <p:spPr bwMode="auto">
          <a:xfrm>
            <a:off x="438150" y="1077516"/>
            <a:ext cx="2827077" cy="362426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spcAft>
                <a:spcPts val="225"/>
              </a:spcAft>
            </a:pPr>
            <a:r>
              <a:rPr lang="en-US" sz="1350" dirty="0">
                <a:solidFill>
                  <a:schemeClr val="tx1"/>
                </a:solidFill>
                <a:latin typeface="+mj-lt"/>
                <a:cs typeface="Segoe UI" panose="020B0502040204020203" pitchFamily="34" charset="0"/>
              </a:rPr>
              <a:t>Portal templates:</a:t>
            </a:r>
          </a:p>
          <a:p>
            <a:pPr marL="214313" indent="-214313">
              <a:spcAft>
                <a:spcPts val="225"/>
              </a:spcAft>
              <a:buFont typeface="Arial" panose="020B0604020202020204" pitchFamily="34" charset="0"/>
              <a:buChar char="•"/>
            </a:pPr>
            <a:r>
              <a:rPr lang="en-US" sz="1350" dirty="0">
                <a:solidFill>
                  <a:schemeClr val="tx1"/>
                </a:solidFill>
                <a:latin typeface="Segoe UI" panose="020B0502040204020203" pitchFamily="34" charset="0"/>
                <a:cs typeface="Segoe UI" panose="020B0502040204020203" pitchFamily="34" charset="0"/>
              </a:rPr>
              <a:t>If you are building a custom business application by using Dataverse without Dynamics 365 apps enabled, your only choice is the Portal from blank option.</a:t>
            </a:r>
          </a:p>
          <a:p>
            <a:pPr marL="214313" indent="-214313">
              <a:spcAft>
                <a:spcPts val="225"/>
              </a:spcAft>
              <a:buFont typeface="Arial" panose="020B0604020202020204" pitchFamily="34" charset="0"/>
              <a:buChar char="•"/>
            </a:pPr>
            <a:r>
              <a:rPr lang="en-US" sz="1350" dirty="0">
                <a:solidFill>
                  <a:schemeClr val="tx1"/>
                </a:solidFill>
                <a:latin typeface="Segoe UI" panose="020B0502040204020203" pitchFamily="34" charset="0"/>
                <a:cs typeface="Segoe UI" panose="020B0502040204020203" pitchFamily="34" charset="0"/>
              </a:rPr>
              <a:t>If you are using Microsoft Dynamics 365 apps,</a:t>
            </a:r>
            <a:r>
              <a:rPr lang="zh-CN" altLang="en-US" sz="1350" dirty="0">
                <a:solidFill>
                  <a:schemeClr val="tx1"/>
                </a:solidFill>
                <a:latin typeface="Segoe UI" panose="020B0502040204020203" pitchFamily="34" charset="0"/>
                <a:cs typeface="Segoe UI" panose="020B0502040204020203" pitchFamily="34" charset="0"/>
              </a:rPr>
              <a:t> </a:t>
            </a:r>
            <a:r>
              <a:rPr lang="en-US" altLang="zh-CN" sz="1350" dirty="0">
                <a:solidFill>
                  <a:schemeClr val="tx1"/>
                </a:solidFill>
                <a:latin typeface="Segoe UI" panose="020B0502040204020203" pitchFamily="34" charset="0"/>
                <a:cs typeface="Segoe UI" panose="020B0502040204020203" pitchFamily="34" charset="0"/>
              </a:rPr>
              <a:t>you have a choice of five additional portal templates</a:t>
            </a:r>
            <a:endParaRPr lang="en-US" sz="1350" dirty="0">
              <a:solidFill>
                <a:schemeClr val="tx1"/>
              </a:solidFill>
              <a:latin typeface="Segoe UI" panose="020B0502040204020203" pitchFamily="34" charset="0"/>
              <a:cs typeface="Segoe UI" panose="020B0502040204020203" pitchFamily="34" charset="0"/>
            </a:endParaRPr>
          </a:p>
          <a:p>
            <a:pPr>
              <a:spcAft>
                <a:spcPts val="225"/>
              </a:spcAft>
            </a:pPr>
            <a:r>
              <a:rPr lang="en-US" sz="1350" dirty="0">
                <a:solidFill>
                  <a:schemeClr val="tx1"/>
                </a:solidFill>
                <a:latin typeface="+mj-lt"/>
                <a:cs typeface="Segoe UI" panose="020B0502040204020203" pitchFamily="34" charset="0"/>
              </a:rPr>
              <a:t>Provision a portal</a:t>
            </a:r>
          </a:p>
          <a:p>
            <a:pPr>
              <a:spcAft>
                <a:spcPts val="225"/>
              </a:spcAft>
            </a:pPr>
            <a:r>
              <a:rPr lang="en-US" sz="1350" dirty="0">
                <a:solidFill>
                  <a:schemeClr val="tx1"/>
                </a:solidFill>
                <a:latin typeface="Segoe UI" panose="020B0502040204020203" pitchFamily="34" charset="0"/>
                <a:cs typeface="Segoe UI" panose="020B0502040204020203" pitchFamily="34" charset="0"/>
              </a:rPr>
              <a:t>Only one Power Apps portals can be provisioned for each Dataverse environment</a:t>
            </a:r>
          </a:p>
        </p:txBody>
      </p:sp>
      <p:sp>
        <p:nvSpPr>
          <p:cNvPr id="8" name="Rectangle 7">
            <a:extLst>
              <a:ext uri="{FF2B5EF4-FFF2-40B4-BE49-F238E27FC236}">
                <a16:creationId xmlns:a16="http://schemas.microsoft.com/office/drawing/2014/main" id="{1ECF2365-D9A8-457B-BF9C-2CB8BB90950A}"/>
              </a:ext>
              <a:ext uri="{C183D7F6-B498-43B3-948B-1728B52AA6E4}">
                <adec:decorative xmlns:adec="http://schemas.microsoft.com/office/drawing/2017/decorative" val="1"/>
              </a:ext>
            </a:extLst>
          </p:cNvPr>
          <p:cNvSpPr/>
          <p:nvPr/>
        </p:nvSpPr>
        <p:spPr bwMode="auto">
          <a:xfrm>
            <a:off x="3316407" y="1077516"/>
            <a:ext cx="5390635" cy="3624263"/>
          </a:xfrm>
          <a:prstGeom prst="rect">
            <a:avLst/>
          </a:prstGeom>
          <a:noFill/>
          <a:ln w="1905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a:gradFill>
                <a:gsLst>
                  <a:gs pos="0">
                    <a:srgbClr val="FFFFFF"/>
                  </a:gs>
                  <a:gs pos="100000">
                    <a:srgbClr val="FFFFFF"/>
                  </a:gs>
                </a:gsLst>
                <a:lin ang="5400000" scaled="0"/>
              </a:gradFill>
              <a:cs typeface="Segoe UI" pitchFamily="34" charset="0"/>
            </a:endParaRPr>
          </a:p>
        </p:txBody>
      </p:sp>
      <p:pic>
        <p:nvPicPr>
          <p:cNvPr id="4098" name="Picture 2" descr="A screenshot of a cell phone&#10;&#10;Description automatically generated">
            <a:extLst>
              <a:ext uri="{FF2B5EF4-FFF2-40B4-BE49-F238E27FC236}">
                <a16:creationId xmlns:a16="http://schemas.microsoft.com/office/drawing/2014/main" id="{05A95315-7535-4A6E-BB74-988E7DE1C943}"/>
              </a:ext>
            </a:extLst>
          </p:cNvPr>
          <p:cNvPicPr>
            <a:picLocks noChangeAspect="1" noChangeArrowheads="1"/>
          </p:cNvPicPr>
          <p:nvPr/>
        </p:nvPicPr>
        <p:blipFill>
          <a:blip r:embed="rId4"/>
          <a:srcRect/>
          <a:stretch/>
        </p:blipFill>
        <p:spPr bwMode="auto">
          <a:xfrm>
            <a:off x="3340960" y="1418020"/>
            <a:ext cx="5350487" cy="30077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4810945"/>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8">
            <a:extLst>
              <a:ext uri="{FF2B5EF4-FFF2-40B4-BE49-F238E27FC236}">
                <a16:creationId xmlns:a16="http://schemas.microsoft.com/office/drawing/2014/main" id="{25259DBA-D6A9-4A9C-A2AF-71FCB9E89939}"/>
              </a:ext>
            </a:extLst>
          </p:cNvPr>
          <p:cNvSpPr>
            <a:spLocks noGrp="1"/>
          </p:cNvSpPr>
          <p:nvPr>
            <p:ph type="title"/>
          </p:nvPr>
        </p:nvSpPr>
        <p:spPr>
          <a:xfrm>
            <a:off x="313982" y="330370"/>
            <a:ext cx="8505951" cy="415499"/>
          </a:xfrm>
        </p:spPr>
        <p:txBody>
          <a:bodyPr/>
          <a:lstStyle/>
          <a:p>
            <a:r>
              <a:rPr lang="en-US" sz="3600" dirty="0"/>
              <a:t>Overview of core components of portals</a:t>
            </a:r>
          </a:p>
        </p:txBody>
      </p:sp>
      <p:sp>
        <p:nvSpPr>
          <p:cNvPr id="39" name="Text Placeholder 1">
            <a:extLst>
              <a:ext uri="{FF2B5EF4-FFF2-40B4-BE49-F238E27FC236}">
                <a16:creationId xmlns:a16="http://schemas.microsoft.com/office/drawing/2014/main" id="{53D43EA7-C8FA-4935-A098-88AE985C0059}"/>
              </a:ext>
            </a:extLst>
          </p:cNvPr>
          <p:cNvSpPr txBox="1">
            <a:spLocks/>
          </p:cNvSpPr>
          <p:nvPr/>
        </p:nvSpPr>
        <p:spPr>
          <a:xfrm>
            <a:off x="313982" y="1769694"/>
            <a:ext cx="1604112" cy="1604112"/>
          </a:xfrm>
          <a:prstGeom prst="ellipse">
            <a:avLst/>
          </a:prstGeom>
          <a:solidFill>
            <a:srgbClr val="243A5E"/>
          </a:solidFill>
        </p:spPr>
        <p:txBody>
          <a:bodyPr vert="horz" wrap="square" lIns="0" tIns="0" rIns="0" bIns="0" rtlCol="0" anchor="ctr">
            <a:noAutofit/>
          </a:bodyPr>
          <a:lstStyle>
            <a:lvl1pPr marL="0" marR="0" indent="0" algn="ctr"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49" baseline="0">
                <a:solidFill>
                  <a:schemeClr val="bg1"/>
                </a:solidFill>
                <a:latin typeface="+mj-lt"/>
                <a:ea typeface="+mn-ea"/>
                <a:cs typeface="+mn-cs"/>
              </a:defRPr>
            </a:lvl1pPr>
            <a:lvl2pPr marL="0" marR="0" indent="0" algn="l" defTabSz="914367" rtl="0" eaLnBrk="1" fontAlgn="auto" latinLnBrk="0" hangingPunct="1">
              <a:lnSpc>
                <a:spcPct val="100000"/>
              </a:lnSpc>
              <a:spcBef>
                <a:spcPts val="392"/>
              </a:spcBef>
              <a:spcAft>
                <a:spcPts val="588"/>
              </a:spcAft>
              <a:buClrTx/>
              <a:buSzPct val="90000"/>
              <a:buFontTx/>
              <a:buNone/>
              <a:tabLst/>
              <a:defRPr sz="2000"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685775">
              <a:defRPr/>
            </a:pPr>
            <a:endParaRPr lang="en-US" sz="1800" spc="-37" dirty="0">
              <a:solidFill>
                <a:srgbClr val="FFFFFF"/>
              </a:solidFill>
              <a:latin typeface="Segoe UI Semibold"/>
            </a:endParaRPr>
          </a:p>
          <a:p>
            <a:pPr defTabSz="685775">
              <a:defRPr/>
            </a:pPr>
            <a:r>
              <a:rPr lang="en-US" sz="1800" spc="-37" dirty="0">
                <a:solidFill>
                  <a:srgbClr val="FFFFFF"/>
                </a:solidFill>
                <a:latin typeface="Segoe UI Semibold"/>
              </a:rPr>
              <a:t>Power Apps portals Studio</a:t>
            </a:r>
          </a:p>
        </p:txBody>
      </p:sp>
      <p:sp>
        <p:nvSpPr>
          <p:cNvPr id="40" name="Text Placeholder 2">
            <a:extLst>
              <a:ext uri="{FF2B5EF4-FFF2-40B4-BE49-F238E27FC236}">
                <a16:creationId xmlns:a16="http://schemas.microsoft.com/office/drawing/2014/main" id="{DBD4DFA4-DC9E-4350-89F5-6977BF30B0CE}"/>
              </a:ext>
            </a:extLst>
          </p:cNvPr>
          <p:cNvSpPr txBox="1">
            <a:spLocks/>
          </p:cNvSpPr>
          <p:nvPr/>
        </p:nvSpPr>
        <p:spPr>
          <a:xfrm>
            <a:off x="2041963" y="1769694"/>
            <a:ext cx="1604112" cy="1604112"/>
          </a:xfrm>
          <a:prstGeom prst="ellipse">
            <a:avLst/>
          </a:prstGeom>
          <a:solidFill>
            <a:srgbClr val="243A5E"/>
          </a:solidFill>
        </p:spPr>
        <p:txBody>
          <a:bodyPr vert="horz" wrap="square" lIns="0" tIns="0" rIns="0" bIns="0" rtlCol="0" anchor="ctr">
            <a:noAutofit/>
          </a:bodyPr>
          <a:lstStyle>
            <a:lvl1pPr marL="0" marR="0" indent="0" algn="ctr"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49" baseline="0">
                <a:solidFill>
                  <a:schemeClr val="bg1"/>
                </a:solidFill>
                <a:latin typeface="+mj-lt"/>
                <a:ea typeface="+mn-ea"/>
                <a:cs typeface="+mn-cs"/>
              </a:defRPr>
            </a:lvl1pPr>
            <a:lvl2pPr marL="0" marR="0" indent="0" algn="l" defTabSz="914367" rtl="0" eaLnBrk="1" fontAlgn="auto" latinLnBrk="0" hangingPunct="1">
              <a:lnSpc>
                <a:spcPct val="100000"/>
              </a:lnSpc>
              <a:spcBef>
                <a:spcPts val="392"/>
              </a:spcBef>
              <a:spcAft>
                <a:spcPts val="588"/>
              </a:spcAft>
              <a:buClrTx/>
              <a:buSzPct val="90000"/>
              <a:buFontTx/>
              <a:buNone/>
              <a:tabLst/>
              <a:defRPr sz="2000"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685775">
              <a:defRPr/>
            </a:pPr>
            <a:r>
              <a:rPr lang="en-US" sz="1800" spc="-37" dirty="0">
                <a:solidFill>
                  <a:srgbClr val="FFFFFF"/>
                </a:solidFill>
                <a:latin typeface="Segoe UI Semibold"/>
              </a:rPr>
              <a:t>Webpages</a:t>
            </a:r>
          </a:p>
        </p:txBody>
      </p:sp>
      <p:sp>
        <p:nvSpPr>
          <p:cNvPr id="41" name="Text Placeholder 3">
            <a:extLst>
              <a:ext uri="{FF2B5EF4-FFF2-40B4-BE49-F238E27FC236}">
                <a16:creationId xmlns:a16="http://schemas.microsoft.com/office/drawing/2014/main" id="{53836ADB-D1A4-4BA0-ABC5-8B9208377FB8}"/>
              </a:ext>
            </a:extLst>
          </p:cNvPr>
          <p:cNvSpPr txBox="1">
            <a:spLocks/>
          </p:cNvSpPr>
          <p:nvPr/>
        </p:nvSpPr>
        <p:spPr>
          <a:xfrm>
            <a:off x="3769943" y="1769694"/>
            <a:ext cx="1604112" cy="1604112"/>
          </a:xfrm>
          <a:prstGeom prst="ellipse">
            <a:avLst/>
          </a:prstGeom>
          <a:solidFill>
            <a:srgbClr val="243A5E"/>
          </a:solidFill>
        </p:spPr>
        <p:txBody>
          <a:bodyPr vert="horz" wrap="square" lIns="0" tIns="0" rIns="0" bIns="0" rtlCol="0" anchor="ctr">
            <a:noAutofit/>
          </a:bodyPr>
          <a:lstStyle>
            <a:lvl1pPr marL="0" marR="0" indent="0" algn="ctr"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49" baseline="0">
                <a:solidFill>
                  <a:schemeClr val="bg1"/>
                </a:solidFill>
                <a:latin typeface="+mj-lt"/>
                <a:ea typeface="+mn-ea"/>
                <a:cs typeface="+mn-cs"/>
              </a:defRPr>
            </a:lvl1pPr>
            <a:lvl2pPr marL="0" marR="0" indent="0" algn="l" defTabSz="914367" rtl="0" eaLnBrk="1" fontAlgn="auto" latinLnBrk="0" hangingPunct="1">
              <a:lnSpc>
                <a:spcPct val="100000"/>
              </a:lnSpc>
              <a:spcBef>
                <a:spcPts val="392"/>
              </a:spcBef>
              <a:spcAft>
                <a:spcPts val="588"/>
              </a:spcAft>
              <a:buClrTx/>
              <a:buSzPct val="90000"/>
              <a:buFontTx/>
              <a:buNone/>
              <a:tabLst/>
              <a:defRPr sz="2000"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685775">
              <a:defRPr/>
            </a:pPr>
            <a:r>
              <a:rPr lang="en-US" sz="1800" spc="-37" dirty="0">
                <a:solidFill>
                  <a:srgbClr val="FFFFFF"/>
                </a:solidFill>
                <a:latin typeface="Segoe UI Semibold"/>
              </a:rPr>
              <a:t>Page templates</a:t>
            </a:r>
          </a:p>
        </p:txBody>
      </p:sp>
      <p:sp>
        <p:nvSpPr>
          <p:cNvPr id="42" name="Text Placeholder 4">
            <a:extLst>
              <a:ext uri="{FF2B5EF4-FFF2-40B4-BE49-F238E27FC236}">
                <a16:creationId xmlns:a16="http://schemas.microsoft.com/office/drawing/2014/main" id="{541740A5-DCA7-4081-A843-3B5DDFC240D3}"/>
              </a:ext>
            </a:extLst>
          </p:cNvPr>
          <p:cNvSpPr txBox="1">
            <a:spLocks/>
          </p:cNvSpPr>
          <p:nvPr/>
        </p:nvSpPr>
        <p:spPr>
          <a:xfrm>
            <a:off x="5497924" y="1769694"/>
            <a:ext cx="1604112" cy="1604112"/>
          </a:xfrm>
          <a:prstGeom prst="ellipse">
            <a:avLst/>
          </a:prstGeom>
          <a:solidFill>
            <a:srgbClr val="243A5E"/>
          </a:solidFill>
        </p:spPr>
        <p:txBody>
          <a:bodyPr vert="horz" wrap="square" lIns="0" tIns="0" rIns="0" bIns="0" rtlCol="0" anchor="ctr">
            <a:noAutofit/>
          </a:bodyPr>
          <a:lstStyle>
            <a:lvl1pPr marL="0" marR="0" indent="0" algn="ctr"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49" baseline="0">
                <a:solidFill>
                  <a:schemeClr val="bg1"/>
                </a:solidFill>
                <a:latin typeface="+mj-lt"/>
                <a:ea typeface="+mn-ea"/>
                <a:cs typeface="+mn-cs"/>
              </a:defRPr>
            </a:lvl1pPr>
            <a:lvl2pPr marL="0" marR="0" indent="0" algn="l" defTabSz="914367" rtl="0" eaLnBrk="1" fontAlgn="auto" latinLnBrk="0" hangingPunct="1">
              <a:lnSpc>
                <a:spcPct val="100000"/>
              </a:lnSpc>
              <a:spcBef>
                <a:spcPts val="392"/>
              </a:spcBef>
              <a:spcAft>
                <a:spcPts val="588"/>
              </a:spcAft>
              <a:buClrTx/>
              <a:buSzPct val="90000"/>
              <a:buFontTx/>
              <a:buNone/>
              <a:tabLst/>
              <a:defRPr sz="2000"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685775">
              <a:defRPr/>
            </a:pPr>
            <a:r>
              <a:rPr lang="en-US" sz="1800" spc="-37" dirty="0">
                <a:solidFill>
                  <a:srgbClr val="FFFFFF"/>
                </a:solidFill>
                <a:latin typeface="Segoe UI Semibold"/>
              </a:rPr>
              <a:t>Content snippets</a:t>
            </a:r>
          </a:p>
        </p:txBody>
      </p:sp>
      <p:sp>
        <p:nvSpPr>
          <p:cNvPr id="43" name="Text Placeholder 5">
            <a:extLst>
              <a:ext uri="{FF2B5EF4-FFF2-40B4-BE49-F238E27FC236}">
                <a16:creationId xmlns:a16="http://schemas.microsoft.com/office/drawing/2014/main" id="{A5466E48-A75F-44D7-ACAF-9328EC73C08A}"/>
              </a:ext>
            </a:extLst>
          </p:cNvPr>
          <p:cNvSpPr txBox="1">
            <a:spLocks/>
          </p:cNvSpPr>
          <p:nvPr/>
        </p:nvSpPr>
        <p:spPr>
          <a:xfrm>
            <a:off x="7225906" y="1769694"/>
            <a:ext cx="1604112" cy="1604112"/>
          </a:xfrm>
          <a:prstGeom prst="ellipse">
            <a:avLst/>
          </a:prstGeom>
          <a:solidFill>
            <a:srgbClr val="243A5E"/>
          </a:solidFill>
        </p:spPr>
        <p:txBody>
          <a:bodyPr vert="horz" wrap="square" lIns="0" tIns="0" rIns="0" bIns="0" rtlCol="0" anchor="ctr">
            <a:noAutofit/>
          </a:bodyPr>
          <a:lstStyle>
            <a:lvl1pPr marL="0" marR="0" indent="0" algn="ctr"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49" baseline="0">
                <a:solidFill>
                  <a:schemeClr val="bg1"/>
                </a:solidFill>
                <a:latin typeface="+mj-lt"/>
                <a:ea typeface="+mn-ea"/>
                <a:cs typeface="+mn-cs"/>
              </a:defRPr>
            </a:lvl1pPr>
            <a:lvl2pPr marL="0" marR="0" indent="0" algn="l" defTabSz="914367" rtl="0" eaLnBrk="1" fontAlgn="auto" latinLnBrk="0" hangingPunct="1">
              <a:lnSpc>
                <a:spcPct val="100000"/>
              </a:lnSpc>
              <a:spcBef>
                <a:spcPts val="392"/>
              </a:spcBef>
              <a:spcAft>
                <a:spcPts val="588"/>
              </a:spcAft>
              <a:buClrTx/>
              <a:buSzPct val="90000"/>
              <a:buFontTx/>
              <a:buNone/>
              <a:tabLst/>
              <a:defRPr sz="2000"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685775">
              <a:defRPr/>
            </a:pPr>
            <a:r>
              <a:rPr lang="en-US" sz="1800" spc="-37" dirty="0">
                <a:solidFill>
                  <a:srgbClr val="FFFFFF"/>
                </a:solidFill>
                <a:latin typeface="Segoe UI Semibold"/>
              </a:rPr>
              <a:t>Entity lists and </a:t>
            </a:r>
            <a:r>
              <a:rPr lang="en-US" sz="1800" dirty="0">
                <a:solidFill>
                  <a:srgbClr val="FFFFFF"/>
                </a:solidFill>
                <a:latin typeface="Segoe UI Semibold"/>
              </a:rPr>
              <a:t>entity</a:t>
            </a:r>
            <a:r>
              <a:rPr lang="en-US" sz="1800" spc="-37" dirty="0">
                <a:solidFill>
                  <a:srgbClr val="FFFFFF"/>
                </a:solidFill>
                <a:latin typeface="Segoe UI Semibold"/>
              </a:rPr>
              <a:t> forms</a:t>
            </a:r>
          </a:p>
        </p:txBody>
      </p:sp>
      <p:grpSp>
        <p:nvGrpSpPr>
          <p:cNvPr id="45" name="Group 44">
            <a:extLst>
              <a:ext uri="{FF2B5EF4-FFF2-40B4-BE49-F238E27FC236}">
                <a16:creationId xmlns:a16="http://schemas.microsoft.com/office/drawing/2014/main" id="{4E2891B1-8985-4F46-9FAE-A1982EDE7F09}"/>
              </a:ext>
              <a:ext uri="{C183D7F6-B498-43B3-948B-1728B52AA6E4}">
                <adec:decorative xmlns:adec="http://schemas.microsoft.com/office/drawing/2017/decorative" val="1"/>
              </a:ext>
            </a:extLst>
          </p:cNvPr>
          <p:cNvGrpSpPr/>
          <p:nvPr/>
        </p:nvGrpSpPr>
        <p:grpSpPr>
          <a:xfrm>
            <a:off x="7725859" y="1511916"/>
            <a:ext cx="604205" cy="604291"/>
            <a:chOff x="7962901" y="3032919"/>
            <a:chExt cx="981074" cy="981076"/>
          </a:xfrm>
        </p:grpSpPr>
        <p:sp>
          <p:nvSpPr>
            <p:cNvPr id="47" name="Freeform 5">
              <a:extLst>
                <a:ext uri="{FF2B5EF4-FFF2-40B4-BE49-F238E27FC236}">
                  <a16:creationId xmlns:a16="http://schemas.microsoft.com/office/drawing/2014/main" id="{A9D03B34-C96D-4975-8A30-1A6888506695}"/>
                </a:ext>
              </a:extLst>
            </p:cNvPr>
            <p:cNvSpPr>
              <a:spLocks/>
            </p:cNvSpPr>
            <p:nvPr/>
          </p:nvSpPr>
          <p:spPr bwMode="auto">
            <a:xfrm>
              <a:off x="7962901" y="3032919"/>
              <a:ext cx="981074" cy="981076"/>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298" kern="0" dirty="0">
                <a:solidFill>
                  <a:srgbClr val="191919"/>
                </a:solidFill>
              </a:endParaRPr>
            </a:p>
          </p:txBody>
        </p:sp>
        <p:sp>
          <p:nvSpPr>
            <p:cNvPr id="48" name="Freeform 6">
              <a:extLst>
                <a:ext uri="{FF2B5EF4-FFF2-40B4-BE49-F238E27FC236}">
                  <a16:creationId xmlns:a16="http://schemas.microsoft.com/office/drawing/2014/main" id="{933B31B0-7554-4BE2-ADB7-AB01E4056DAB}"/>
                </a:ext>
              </a:extLst>
            </p:cNvPr>
            <p:cNvSpPr>
              <a:spLocks noEditPoints="1"/>
            </p:cNvSpPr>
            <p:nvPr/>
          </p:nvSpPr>
          <p:spPr bwMode="auto">
            <a:xfrm>
              <a:off x="8031163" y="3102770"/>
              <a:ext cx="846137" cy="844550"/>
            </a:xfrm>
            <a:prstGeom prst="ellipse">
              <a:avLst/>
            </a:prstGeom>
            <a:noFill/>
            <a:ln w="28575">
              <a:solidFill>
                <a:srgbClr val="742774"/>
              </a:solidFill>
              <a:prstDash val="sysDot"/>
              <a:round/>
              <a:headEnd/>
              <a:tailEnd/>
            </a:ln>
          </p:spPr>
          <p:txBody>
            <a:bodyPr vert="horz" wrap="square" lIns="68580" tIns="34290" rIns="68580" bIns="34290" numCol="1" anchor="t" anchorCtr="0" compatLnSpc="1">
              <a:prstTxWarp prst="textNoShape">
                <a:avLst/>
              </a:prstTxWarp>
            </a:bodyPr>
            <a:lstStyle/>
            <a:p>
              <a:pPr defTabSz="685800">
                <a:defRPr/>
              </a:pPr>
              <a:endParaRPr lang="en-US" sz="1298" kern="0">
                <a:solidFill>
                  <a:srgbClr val="191919"/>
                </a:solidFill>
              </a:endParaRPr>
            </a:p>
          </p:txBody>
        </p:sp>
      </p:grpSp>
      <p:grpSp>
        <p:nvGrpSpPr>
          <p:cNvPr id="50" name="Group 49">
            <a:extLst>
              <a:ext uri="{FF2B5EF4-FFF2-40B4-BE49-F238E27FC236}">
                <a16:creationId xmlns:a16="http://schemas.microsoft.com/office/drawing/2014/main" id="{E5D8D224-A57C-4E64-9B95-FFD5037967D8}"/>
              </a:ext>
              <a:ext uri="{C183D7F6-B498-43B3-948B-1728B52AA6E4}">
                <adec:decorative xmlns:adec="http://schemas.microsoft.com/office/drawing/2017/decorative" val="1"/>
              </a:ext>
            </a:extLst>
          </p:cNvPr>
          <p:cNvGrpSpPr/>
          <p:nvPr/>
        </p:nvGrpSpPr>
        <p:grpSpPr>
          <a:xfrm>
            <a:off x="813936" y="1511916"/>
            <a:ext cx="604205" cy="604291"/>
            <a:chOff x="7962901" y="3032919"/>
            <a:chExt cx="981074" cy="981076"/>
          </a:xfrm>
        </p:grpSpPr>
        <p:sp>
          <p:nvSpPr>
            <p:cNvPr id="52" name="Freeform 5">
              <a:extLst>
                <a:ext uri="{FF2B5EF4-FFF2-40B4-BE49-F238E27FC236}">
                  <a16:creationId xmlns:a16="http://schemas.microsoft.com/office/drawing/2014/main" id="{7E408EFC-3A96-44C1-8DD4-677D03A74A39}"/>
                </a:ext>
              </a:extLst>
            </p:cNvPr>
            <p:cNvSpPr>
              <a:spLocks/>
            </p:cNvSpPr>
            <p:nvPr/>
          </p:nvSpPr>
          <p:spPr bwMode="auto">
            <a:xfrm>
              <a:off x="7962901" y="3032919"/>
              <a:ext cx="981074" cy="981076"/>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298" kern="0">
                <a:solidFill>
                  <a:srgbClr val="191919"/>
                </a:solidFill>
              </a:endParaRPr>
            </a:p>
          </p:txBody>
        </p:sp>
        <p:sp>
          <p:nvSpPr>
            <p:cNvPr id="53" name="Freeform 6">
              <a:extLst>
                <a:ext uri="{FF2B5EF4-FFF2-40B4-BE49-F238E27FC236}">
                  <a16:creationId xmlns:a16="http://schemas.microsoft.com/office/drawing/2014/main" id="{97C32D72-E396-44D1-AA8C-010A8DFF7C46}"/>
                </a:ext>
              </a:extLst>
            </p:cNvPr>
            <p:cNvSpPr>
              <a:spLocks noEditPoints="1"/>
            </p:cNvSpPr>
            <p:nvPr/>
          </p:nvSpPr>
          <p:spPr bwMode="auto">
            <a:xfrm>
              <a:off x="8031163" y="3102770"/>
              <a:ext cx="846137" cy="844550"/>
            </a:xfrm>
            <a:prstGeom prst="ellipse">
              <a:avLst/>
            </a:prstGeom>
            <a:noFill/>
            <a:ln w="28575">
              <a:solidFill>
                <a:srgbClr val="742774"/>
              </a:solidFill>
              <a:prstDash val="sysDot"/>
              <a:round/>
              <a:headEnd/>
              <a:tailEnd/>
            </a:ln>
          </p:spPr>
          <p:txBody>
            <a:bodyPr vert="horz" wrap="square" lIns="68580" tIns="34290" rIns="68580" bIns="34290" numCol="1" anchor="t" anchorCtr="0" compatLnSpc="1">
              <a:prstTxWarp prst="textNoShape">
                <a:avLst/>
              </a:prstTxWarp>
            </a:bodyPr>
            <a:lstStyle/>
            <a:p>
              <a:pPr defTabSz="685800">
                <a:defRPr/>
              </a:pPr>
              <a:endParaRPr lang="en-US" sz="1298" kern="0">
                <a:solidFill>
                  <a:srgbClr val="191919"/>
                </a:solidFill>
              </a:endParaRPr>
            </a:p>
          </p:txBody>
        </p:sp>
      </p:grpSp>
      <p:grpSp>
        <p:nvGrpSpPr>
          <p:cNvPr id="55" name="Group 54">
            <a:extLst>
              <a:ext uri="{FF2B5EF4-FFF2-40B4-BE49-F238E27FC236}">
                <a16:creationId xmlns:a16="http://schemas.microsoft.com/office/drawing/2014/main" id="{37A9B3E6-9BA7-48F5-B62E-5D18D1D67968}"/>
              </a:ext>
              <a:ext uri="{C183D7F6-B498-43B3-948B-1728B52AA6E4}">
                <adec:decorative xmlns:adec="http://schemas.microsoft.com/office/drawing/2017/decorative" val="1"/>
              </a:ext>
            </a:extLst>
          </p:cNvPr>
          <p:cNvGrpSpPr/>
          <p:nvPr/>
        </p:nvGrpSpPr>
        <p:grpSpPr>
          <a:xfrm>
            <a:off x="2541916" y="1511916"/>
            <a:ext cx="604205" cy="604291"/>
            <a:chOff x="7962901" y="3032919"/>
            <a:chExt cx="981074" cy="981076"/>
          </a:xfrm>
        </p:grpSpPr>
        <p:sp>
          <p:nvSpPr>
            <p:cNvPr id="57" name="Freeform 5">
              <a:extLst>
                <a:ext uri="{FF2B5EF4-FFF2-40B4-BE49-F238E27FC236}">
                  <a16:creationId xmlns:a16="http://schemas.microsoft.com/office/drawing/2014/main" id="{A14FAA24-D404-4F7A-BED9-7B1C18FF9987}"/>
                </a:ext>
              </a:extLst>
            </p:cNvPr>
            <p:cNvSpPr>
              <a:spLocks/>
            </p:cNvSpPr>
            <p:nvPr/>
          </p:nvSpPr>
          <p:spPr bwMode="auto">
            <a:xfrm>
              <a:off x="7962901" y="3032919"/>
              <a:ext cx="981074" cy="981076"/>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298" kern="0">
                <a:solidFill>
                  <a:srgbClr val="191919"/>
                </a:solidFill>
              </a:endParaRPr>
            </a:p>
          </p:txBody>
        </p:sp>
        <p:sp>
          <p:nvSpPr>
            <p:cNvPr id="58" name="Freeform 6">
              <a:extLst>
                <a:ext uri="{FF2B5EF4-FFF2-40B4-BE49-F238E27FC236}">
                  <a16:creationId xmlns:a16="http://schemas.microsoft.com/office/drawing/2014/main" id="{BF12254C-D00D-4BEF-AE76-E1C4F3C68F76}"/>
                </a:ext>
              </a:extLst>
            </p:cNvPr>
            <p:cNvSpPr>
              <a:spLocks noEditPoints="1"/>
            </p:cNvSpPr>
            <p:nvPr/>
          </p:nvSpPr>
          <p:spPr bwMode="auto">
            <a:xfrm>
              <a:off x="8031163" y="3102770"/>
              <a:ext cx="846137" cy="844550"/>
            </a:xfrm>
            <a:prstGeom prst="ellipse">
              <a:avLst/>
            </a:prstGeom>
            <a:noFill/>
            <a:ln w="28575">
              <a:solidFill>
                <a:srgbClr val="742774"/>
              </a:solidFill>
              <a:prstDash val="sysDot"/>
              <a:round/>
              <a:headEnd/>
              <a:tailEnd/>
            </a:ln>
          </p:spPr>
          <p:txBody>
            <a:bodyPr vert="horz" wrap="square" lIns="68580" tIns="34290" rIns="68580" bIns="34290" numCol="1" anchor="t" anchorCtr="0" compatLnSpc="1">
              <a:prstTxWarp prst="textNoShape">
                <a:avLst/>
              </a:prstTxWarp>
            </a:bodyPr>
            <a:lstStyle/>
            <a:p>
              <a:pPr defTabSz="685800">
                <a:defRPr/>
              </a:pPr>
              <a:endParaRPr lang="en-US" sz="1298" kern="0">
                <a:solidFill>
                  <a:srgbClr val="191919"/>
                </a:solidFill>
              </a:endParaRPr>
            </a:p>
          </p:txBody>
        </p:sp>
      </p:grpSp>
      <p:grpSp>
        <p:nvGrpSpPr>
          <p:cNvPr id="60" name="Group 59">
            <a:extLst>
              <a:ext uri="{FF2B5EF4-FFF2-40B4-BE49-F238E27FC236}">
                <a16:creationId xmlns:a16="http://schemas.microsoft.com/office/drawing/2014/main" id="{80D36CCD-A562-4C9A-9C4B-85BEB8E2DDE0}"/>
              </a:ext>
              <a:ext uri="{C183D7F6-B498-43B3-948B-1728B52AA6E4}">
                <adec:decorative xmlns:adec="http://schemas.microsoft.com/office/drawing/2017/decorative" val="1"/>
              </a:ext>
            </a:extLst>
          </p:cNvPr>
          <p:cNvGrpSpPr/>
          <p:nvPr/>
        </p:nvGrpSpPr>
        <p:grpSpPr>
          <a:xfrm>
            <a:off x="4269897" y="1511916"/>
            <a:ext cx="604205" cy="604291"/>
            <a:chOff x="7962901" y="3032919"/>
            <a:chExt cx="981074" cy="981076"/>
          </a:xfrm>
        </p:grpSpPr>
        <p:sp>
          <p:nvSpPr>
            <p:cNvPr id="62" name="Freeform 5">
              <a:extLst>
                <a:ext uri="{FF2B5EF4-FFF2-40B4-BE49-F238E27FC236}">
                  <a16:creationId xmlns:a16="http://schemas.microsoft.com/office/drawing/2014/main" id="{4E8ED096-19C3-422D-BD9C-24DC855F07D3}"/>
                </a:ext>
              </a:extLst>
            </p:cNvPr>
            <p:cNvSpPr>
              <a:spLocks/>
            </p:cNvSpPr>
            <p:nvPr/>
          </p:nvSpPr>
          <p:spPr bwMode="auto">
            <a:xfrm>
              <a:off x="7962901" y="3032919"/>
              <a:ext cx="981074" cy="981076"/>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298" kern="0">
                <a:solidFill>
                  <a:srgbClr val="191919"/>
                </a:solidFill>
              </a:endParaRPr>
            </a:p>
          </p:txBody>
        </p:sp>
        <p:sp>
          <p:nvSpPr>
            <p:cNvPr id="63" name="Freeform 6">
              <a:extLst>
                <a:ext uri="{FF2B5EF4-FFF2-40B4-BE49-F238E27FC236}">
                  <a16:creationId xmlns:a16="http://schemas.microsoft.com/office/drawing/2014/main" id="{E5DA9304-1B8D-42FD-9EB0-77ABFBEE4DAF}"/>
                </a:ext>
              </a:extLst>
            </p:cNvPr>
            <p:cNvSpPr>
              <a:spLocks noEditPoints="1"/>
            </p:cNvSpPr>
            <p:nvPr/>
          </p:nvSpPr>
          <p:spPr bwMode="auto">
            <a:xfrm>
              <a:off x="8031163" y="3102770"/>
              <a:ext cx="846137" cy="844550"/>
            </a:xfrm>
            <a:prstGeom prst="ellipse">
              <a:avLst/>
            </a:prstGeom>
            <a:noFill/>
            <a:ln w="28575">
              <a:solidFill>
                <a:srgbClr val="742774"/>
              </a:solidFill>
              <a:prstDash val="sysDot"/>
              <a:round/>
              <a:headEnd/>
              <a:tailEnd/>
            </a:ln>
          </p:spPr>
          <p:txBody>
            <a:bodyPr vert="horz" wrap="square" lIns="68580" tIns="34290" rIns="68580" bIns="34290" numCol="1" anchor="t" anchorCtr="0" compatLnSpc="1">
              <a:prstTxWarp prst="textNoShape">
                <a:avLst/>
              </a:prstTxWarp>
            </a:bodyPr>
            <a:lstStyle/>
            <a:p>
              <a:pPr defTabSz="685800">
                <a:defRPr/>
              </a:pPr>
              <a:endParaRPr lang="en-US" sz="1298" kern="0">
                <a:solidFill>
                  <a:srgbClr val="191919"/>
                </a:solidFill>
              </a:endParaRPr>
            </a:p>
          </p:txBody>
        </p:sp>
      </p:grpSp>
      <p:grpSp>
        <p:nvGrpSpPr>
          <p:cNvPr id="65" name="Group 64">
            <a:extLst>
              <a:ext uri="{FF2B5EF4-FFF2-40B4-BE49-F238E27FC236}">
                <a16:creationId xmlns:a16="http://schemas.microsoft.com/office/drawing/2014/main" id="{6D6B0B40-C558-4C72-934C-C3E279960A79}"/>
              </a:ext>
              <a:ext uri="{C183D7F6-B498-43B3-948B-1728B52AA6E4}">
                <adec:decorative xmlns:adec="http://schemas.microsoft.com/office/drawing/2017/decorative" val="1"/>
              </a:ext>
            </a:extLst>
          </p:cNvPr>
          <p:cNvGrpSpPr/>
          <p:nvPr/>
        </p:nvGrpSpPr>
        <p:grpSpPr>
          <a:xfrm>
            <a:off x="5997877" y="1511916"/>
            <a:ext cx="604205" cy="604291"/>
            <a:chOff x="7962901" y="3032919"/>
            <a:chExt cx="981074" cy="981076"/>
          </a:xfrm>
        </p:grpSpPr>
        <p:sp>
          <p:nvSpPr>
            <p:cNvPr id="67" name="Freeform 5">
              <a:extLst>
                <a:ext uri="{FF2B5EF4-FFF2-40B4-BE49-F238E27FC236}">
                  <a16:creationId xmlns:a16="http://schemas.microsoft.com/office/drawing/2014/main" id="{5B60DE05-1A02-41AE-A40B-407C0397CAEE}"/>
                </a:ext>
              </a:extLst>
            </p:cNvPr>
            <p:cNvSpPr>
              <a:spLocks/>
            </p:cNvSpPr>
            <p:nvPr/>
          </p:nvSpPr>
          <p:spPr bwMode="auto">
            <a:xfrm>
              <a:off x="7962901" y="3032919"/>
              <a:ext cx="981074" cy="981076"/>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298" kern="0">
                <a:solidFill>
                  <a:srgbClr val="191919"/>
                </a:solidFill>
              </a:endParaRPr>
            </a:p>
          </p:txBody>
        </p:sp>
        <p:sp>
          <p:nvSpPr>
            <p:cNvPr id="68" name="Freeform 6">
              <a:extLst>
                <a:ext uri="{FF2B5EF4-FFF2-40B4-BE49-F238E27FC236}">
                  <a16:creationId xmlns:a16="http://schemas.microsoft.com/office/drawing/2014/main" id="{B21463E0-AB51-44DF-927E-18E6736C8B77}"/>
                </a:ext>
              </a:extLst>
            </p:cNvPr>
            <p:cNvSpPr>
              <a:spLocks noEditPoints="1"/>
            </p:cNvSpPr>
            <p:nvPr/>
          </p:nvSpPr>
          <p:spPr bwMode="auto">
            <a:xfrm>
              <a:off x="8031163" y="3102770"/>
              <a:ext cx="846137" cy="844550"/>
            </a:xfrm>
            <a:prstGeom prst="ellipse">
              <a:avLst/>
            </a:prstGeom>
            <a:noFill/>
            <a:ln w="28575">
              <a:solidFill>
                <a:srgbClr val="742774"/>
              </a:solidFill>
              <a:prstDash val="sysDot"/>
              <a:round/>
              <a:headEnd/>
              <a:tailEnd/>
            </a:ln>
          </p:spPr>
          <p:txBody>
            <a:bodyPr vert="horz" wrap="square" lIns="68580" tIns="34290" rIns="68580" bIns="34290" numCol="1" anchor="t" anchorCtr="0" compatLnSpc="1">
              <a:prstTxWarp prst="textNoShape">
                <a:avLst/>
              </a:prstTxWarp>
            </a:bodyPr>
            <a:lstStyle/>
            <a:p>
              <a:pPr defTabSz="685800">
                <a:defRPr/>
              </a:pPr>
              <a:endParaRPr lang="en-US" sz="1298" kern="0">
                <a:solidFill>
                  <a:srgbClr val="191919"/>
                </a:solidFill>
              </a:endParaRPr>
            </a:p>
          </p:txBody>
        </p:sp>
      </p:grpSp>
      <p:pic>
        <p:nvPicPr>
          <p:cNvPr id="2" name="Picture 1" descr="A picture containing object, clock&#10;&#10;Description automatically generated">
            <a:extLst>
              <a:ext uri="{FF2B5EF4-FFF2-40B4-BE49-F238E27FC236}">
                <a16:creationId xmlns:a16="http://schemas.microsoft.com/office/drawing/2014/main" id="{F96697D1-FE86-42CB-9853-4D4AC7D10B03}"/>
              </a:ext>
            </a:extLst>
          </p:cNvPr>
          <p:cNvPicPr>
            <a:picLocks noChangeAspect="1"/>
          </p:cNvPicPr>
          <p:nvPr/>
        </p:nvPicPr>
        <p:blipFill>
          <a:blip r:embed="rId3"/>
          <a:stretch>
            <a:fillRect/>
          </a:stretch>
        </p:blipFill>
        <p:spPr>
          <a:xfrm>
            <a:off x="921498" y="1609824"/>
            <a:ext cx="421429" cy="421429"/>
          </a:xfrm>
          <a:prstGeom prst="rect">
            <a:avLst/>
          </a:prstGeom>
        </p:spPr>
      </p:pic>
      <p:pic>
        <p:nvPicPr>
          <p:cNvPr id="5" name="Picture 4" descr="Icon&#10;&#10;Description automatically generated">
            <a:extLst>
              <a:ext uri="{FF2B5EF4-FFF2-40B4-BE49-F238E27FC236}">
                <a16:creationId xmlns:a16="http://schemas.microsoft.com/office/drawing/2014/main" id="{AB90D9C0-513F-4EC1-9F07-A44BF791CA05}"/>
              </a:ext>
            </a:extLst>
          </p:cNvPr>
          <p:cNvPicPr>
            <a:picLocks noChangeAspect="1"/>
          </p:cNvPicPr>
          <p:nvPr/>
        </p:nvPicPr>
        <p:blipFill>
          <a:blip r:embed="rId4"/>
          <a:stretch>
            <a:fillRect/>
          </a:stretch>
        </p:blipFill>
        <p:spPr>
          <a:xfrm>
            <a:off x="2651741" y="1687104"/>
            <a:ext cx="365730" cy="283441"/>
          </a:xfrm>
          <a:prstGeom prst="rect">
            <a:avLst/>
          </a:prstGeom>
        </p:spPr>
      </p:pic>
      <p:pic>
        <p:nvPicPr>
          <p:cNvPr id="7" name="Picture 6" descr="Icon&#10;&#10;Description automatically generated">
            <a:extLst>
              <a:ext uri="{FF2B5EF4-FFF2-40B4-BE49-F238E27FC236}">
                <a16:creationId xmlns:a16="http://schemas.microsoft.com/office/drawing/2014/main" id="{C308F9F1-16A2-41A0-91E2-A233DD57BDC4}"/>
              </a:ext>
            </a:extLst>
          </p:cNvPr>
          <p:cNvPicPr>
            <a:picLocks noChangeAspect="1"/>
          </p:cNvPicPr>
          <p:nvPr/>
        </p:nvPicPr>
        <p:blipFill>
          <a:blip r:embed="rId5"/>
          <a:stretch>
            <a:fillRect/>
          </a:stretch>
        </p:blipFill>
        <p:spPr>
          <a:xfrm>
            <a:off x="4464447" y="1674866"/>
            <a:ext cx="233153" cy="288012"/>
          </a:xfrm>
          <a:prstGeom prst="rect">
            <a:avLst/>
          </a:prstGeom>
        </p:spPr>
      </p:pic>
      <p:pic>
        <p:nvPicPr>
          <p:cNvPr id="9" name="Picture 8">
            <a:extLst>
              <a:ext uri="{FF2B5EF4-FFF2-40B4-BE49-F238E27FC236}">
                <a16:creationId xmlns:a16="http://schemas.microsoft.com/office/drawing/2014/main" id="{D1379E22-15B2-4BB7-8A2A-2C3267FFA8F9}"/>
              </a:ext>
            </a:extLst>
          </p:cNvPr>
          <p:cNvPicPr>
            <a:picLocks noChangeAspect="1"/>
          </p:cNvPicPr>
          <p:nvPr/>
        </p:nvPicPr>
        <p:blipFill>
          <a:blip r:embed="rId6"/>
          <a:stretch>
            <a:fillRect/>
          </a:stretch>
        </p:blipFill>
        <p:spPr>
          <a:xfrm>
            <a:off x="6097178" y="1720463"/>
            <a:ext cx="402303" cy="214866"/>
          </a:xfrm>
          <a:prstGeom prst="rect">
            <a:avLst/>
          </a:prstGeom>
        </p:spPr>
      </p:pic>
      <p:pic>
        <p:nvPicPr>
          <p:cNvPr id="11" name="Picture 10" descr="A picture containing graphical user interface&#10;&#10;Description automatically generated">
            <a:extLst>
              <a:ext uri="{FF2B5EF4-FFF2-40B4-BE49-F238E27FC236}">
                <a16:creationId xmlns:a16="http://schemas.microsoft.com/office/drawing/2014/main" id="{87E5A990-B8FD-4808-B714-1FF05493A31E}"/>
              </a:ext>
            </a:extLst>
          </p:cNvPr>
          <p:cNvPicPr>
            <a:picLocks noChangeAspect="1"/>
          </p:cNvPicPr>
          <p:nvPr/>
        </p:nvPicPr>
        <p:blipFill>
          <a:blip r:embed="rId7"/>
          <a:stretch>
            <a:fillRect/>
          </a:stretch>
        </p:blipFill>
        <p:spPr>
          <a:xfrm>
            <a:off x="7841795" y="1684517"/>
            <a:ext cx="384017" cy="260582"/>
          </a:xfrm>
          <a:prstGeom prst="rect">
            <a:avLst/>
          </a:prstGeom>
        </p:spPr>
      </p:pic>
    </p:spTree>
    <p:extLst>
      <p:ext uri="{BB962C8B-B14F-4D97-AF65-F5344CB8AC3E}">
        <p14:creationId xmlns:p14="http://schemas.microsoft.com/office/powerpoint/2010/main" val="3840567984"/>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77A85-590A-4EB9-ACBA-FA8F8B0E1147}"/>
              </a:ext>
            </a:extLst>
          </p:cNvPr>
          <p:cNvSpPr>
            <a:spLocks noGrp="1"/>
          </p:cNvSpPr>
          <p:nvPr>
            <p:ph type="title"/>
          </p:nvPr>
        </p:nvSpPr>
        <p:spPr/>
        <p:txBody>
          <a:bodyPr/>
          <a:lstStyle/>
          <a:p>
            <a:r>
              <a:rPr lang="en-US" b="1" dirty="0">
                <a:solidFill>
                  <a:schemeClr val="tx1"/>
                </a:solidFill>
              </a:rPr>
              <a:t>Power Apps portals Studio</a:t>
            </a:r>
          </a:p>
        </p:txBody>
      </p:sp>
      <p:sp>
        <p:nvSpPr>
          <p:cNvPr id="9" name="Rectangle 8">
            <a:extLst>
              <a:ext uri="{FF2B5EF4-FFF2-40B4-BE49-F238E27FC236}">
                <a16:creationId xmlns:a16="http://schemas.microsoft.com/office/drawing/2014/main" id="{B28882C7-C6AD-4BDF-BC1B-07021644BC4D}"/>
              </a:ext>
            </a:extLst>
          </p:cNvPr>
          <p:cNvSpPr/>
          <p:nvPr/>
        </p:nvSpPr>
        <p:spPr bwMode="auto">
          <a:xfrm>
            <a:off x="438150" y="1077516"/>
            <a:ext cx="2827077" cy="362426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spcAft>
                <a:spcPts val="225"/>
              </a:spcAft>
            </a:pPr>
            <a:r>
              <a:rPr lang="en-US" sz="1350" dirty="0">
                <a:solidFill>
                  <a:schemeClr val="tx1"/>
                </a:solidFill>
                <a:latin typeface="Segoe UI" panose="020B0502040204020203" pitchFamily="34" charset="0"/>
                <a:cs typeface="Segoe UI" panose="020B0502040204020203" pitchFamily="34" charset="0"/>
              </a:rPr>
              <a:t>Power Apps portals Studio components:</a:t>
            </a:r>
          </a:p>
          <a:p>
            <a:pPr marL="257175" indent="-257175">
              <a:spcAft>
                <a:spcPts val="225"/>
              </a:spcAft>
              <a:buFont typeface="+mj-lt"/>
              <a:buAutoNum type="arabicPeriod"/>
            </a:pPr>
            <a:r>
              <a:rPr lang="en-US" sz="1350" dirty="0">
                <a:solidFill>
                  <a:schemeClr val="tx1"/>
                </a:solidFill>
                <a:latin typeface="Segoe UI" panose="020B0502040204020203" pitchFamily="34" charset="0"/>
                <a:cs typeface="Segoe UI" panose="020B0502040204020203" pitchFamily="34" charset="0"/>
              </a:rPr>
              <a:t>Command bar – Allows you to:</a:t>
            </a:r>
          </a:p>
          <a:p>
            <a:pPr marL="600062" lvl="1" indent="-257175">
              <a:spcAft>
                <a:spcPts val="225"/>
              </a:spcAft>
              <a:buFont typeface="Arial" panose="020B0604020202020204" pitchFamily="34" charset="0"/>
              <a:buChar char="•"/>
            </a:pPr>
            <a:r>
              <a:rPr lang="it-IT" sz="1350" dirty="0">
                <a:solidFill>
                  <a:schemeClr val="tx1"/>
                </a:solidFill>
                <a:latin typeface="Segoe UI" panose="020B0502040204020203" pitchFamily="34" charset="0"/>
                <a:cs typeface="Segoe UI" panose="020B0502040204020203" pitchFamily="34" charset="0"/>
              </a:rPr>
              <a:t>Create a webpage.</a:t>
            </a:r>
          </a:p>
          <a:p>
            <a:pPr marL="600062" lvl="1" indent="-257175">
              <a:spcAft>
                <a:spcPts val="225"/>
              </a:spcAft>
              <a:buFont typeface="Arial" panose="020B0604020202020204" pitchFamily="34" charset="0"/>
              <a:buChar char="•"/>
            </a:pPr>
            <a:r>
              <a:rPr lang="it-IT" sz="1350" dirty="0">
                <a:solidFill>
                  <a:schemeClr val="tx1"/>
                </a:solidFill>
                <a:latin typeface="Segoe UI" panose="020B0502040204020203" pitchFamily="34" charset="0"/>
                <a:cs typeface="Segoe UI" panose="020B0502040204020203" pitchFamily="34" charset="0"/>
              </a:rPr>
              <a:t>Delete a component.</a:t>
            </a:r>
          </a:p>
          <a:p>
            <a:pPr marL="600062" lvl="1" indent="-257175">
              <a:spcAft>
                <a:spcPts val="225"/>
              </a:spcAft>
              <a:buFont typeface="Arial" panose="020B0604020202020204" pitchFamily="34" charset="0"/>
              <a:buChar char="•"/>
            </a:pPr>
            <a:r>
              <a:rPr lang="it-IT" sz="1350" dirty="0">
                <a:solidFill>
                  <a:schemeClr val="tx1"/>
                </a:solidFill>
                <a:latin typeface="Segoe UI" panose="020B0502040204020203" pitchFamily="34" charset="0"/>
                <a:cs typeface="Segoe UI" panose="020B0502040204020203" pitchFamily="34" charset="0"/>
              </a:rPr>
              <a:t>Sync Configuration</a:t>
            </a:r>
            <a:endParaRPr lang="en-US" sz="1350" dirty="0">
              <a:solidFill>
                <a:schemeClr val="tx1"/>
              </a:solidFill>
              <a:latin typeface="Segoe UI" panose="020B0502040204020203" pitchFamily="34" charset="0"/>
              <a:cs typeface="Segoe UI" panose="020B0502040204020203" pitchFamily="34" charset="0"/>
            </a:endParaRPr>
          </a:p>
          <a:p>
            <a:pPr marL="257175" indent="-257175">
              <a:spcAft>
                <a:spcPts val="225"/>
              </a:spcAft>
              <a:buFont typeface="+mj-lt"/>
              <a:buAutoNum type="arabicPeriod"/>
            </a:pPr>
            <a:r>
              <a:rPr lang="en-US" sz="1350" dirty="0">
                <a:solidFill>
                  <a:schemeClr val="tx1"/>
                </a:solidFill>
                <a:latin typeface="Segoe UI" panose="020B0502040204020203" pitchFamily="34" charset="0"/>
                <a:cs typeface="Segoe UI" panose="020B0502040204020203" pitchFamily="34" charset="0"/>
              </a:rPr>
              <a:t>Toolbelt – Allows you to:</a:t>
            </a:r>
          </a:p>
          <a:p>
            <a:pPr marL="600062" lvl="1" indent="-257175">
              <a:spcAft>
                <a:spcPts val="225"/>
              </a:spcAft>
              <a:buFont typeface="Arial" panose="020B0604020202020204" pitchFamily="34" charset="0"/>
              <a:buChar char="•"/>
            </a:pPr>
            <a:r>
              <a:rPr lang="en-US" sz="1350" dirty="0">
                <a:solidFill>
                  <a:schemeClr val="tx1"/>
                </a:solidFill>
                <a:latin typeface="Segoe UI" panose="020B0502040204020203" pitchFamily="34" charset="0"/>
                <a:cs typeface="Segoe UI" panose="020B0502040204020203" pitchFamily="34" charset="0"/>
              </a:rPr>
              <a:t>View and manage webpages</a:t>
            </a:r>
          </a:p>
          <a:p>
            <a:pPr marL="600062" lvl="1" indent="-257175">
              <a:spcAft>
                <a:spcPts val="225"/>
              </a:spcAft>
              <a:buFont typeface="Arial" panose="020B0604020202020204" pitchFamily="34" charset="0"/>
              <a:buChar char="•"/>
            </a:pPr>
            <a:r>
              <a:rPr lang="en-US" sz="1350" dirty="0">
                <a:solidFill>
                  <a:schemeClr val="tx1"/>
                </a:solidFill>
                <a:latin typeface="Segoe UI" panose="020B0502040204020203" pitchFamily="34" charset="0"/>
                <a:cs typeface="Segoe UI" panose="020B0502040204020203" pitchFamily="34" charset="0"/>
              </a:rPr>
              <a:t>Add components</a:t>
            </a:r>
          </a:p>
          <a:p>
            <a:pPr marL="600062" lvl="1" indent="-257175">
              <a:spcAft>
                <a:spcPts val="225"/>
              </a:spcAft>
              <a:buFont typeface="Arial" panose="020B0604020202020204" pitchFamily="34" charset="0"/>
              <a:buChar char="•"/>
            </a:pPr>
            <a:r>
              <a:rPr lang="en-US" sz="1350" dirty="0">
                <a:solidFill>
                  <a:schemeClr val="tx1"/>
                </a:solidFill>
                <a:latin typeface="Segoe UI" panose="020B0502040204020203" pitchFamily="34" charset="0"/>
                <a:cs typeface="Segoe UI" panose="020B0502040204020203" pitchFamily="34" charset="0"/>
              </a:rPr>
              <a:t>Edit templates</a:t>
            </a:r>
          </a:p>
          <a:p>
            <a:pPr marL="257175" indent="-257175">
              <a:spcAft>
                <a:spcPts val="225"/>
              </a:spcAft>
              <a:buFont typeface="+mj-lt"/>
              <a:buAutoNum type="arabicPeriod"/>
            </a:pPr>
            <a:r>
              <a:rPr lang="en-US" sz="1350" dirty="0">
                <a:solidFill>
                  <a:schemeClr val="tx1"/>
                </a:solidFill>
                <a:latin typeface="Segoe UI" panose="020B0502040204020203" pitchFamily="34" charset="0"/>
                <a:cs typeface="Segoe UI" panose="020B0502040204020203" pitchFamily="34" charset="0"/>
              </a:rPr>
              <a:t>Canvas</a:t>
            </a:r>
          </a:p>
          <a:p>
            <a:pPr marL="257175" indent="-257175">
              <a:spcAft>
                <a:spcPts val="225"/>
              </a:spcAft>
              <a:buFont typeface="+mj-lt"/>
              <a:buAutoNum type="arabicPeriod"/>
            </a:pPr>
            <a:r>
              <a:rPr lang="en-US" sz="1350" dirty="0">
                <a:solidFill>
                  <a:schemeClr val="tx1"/>
                </a:solidFill>
                <a:latin typeface="Segoe UI" panose="020B0502040204020203" pitchFamily="34" charset="0"/>
                <a:cs typeface="Segoe UI" panose="020B0502040204020203" pitchFamily="34" charset="0"/>
              </a:rPr>
              <a:t>Footer</a:t>
            </a:r>
          </a:p>
          <a:p>
            <a:pPr marL="257175" indent="-257175">
              <a:spcAft>
                <a:spcPts val="225"/>
              </a:spcAft>
              <a:buFont typeface="+mj-lt"/>
              <a:buAutoNum type="arabicPeriod"/>
            </a:pPr>
            <a:r>
              <a:rPr lang="en-US" sz="1350" dirty="0">
                <a:solidFill>
                  <a:schemeClr val="tx1"/>
                </a:solidFill>
                <a:latin typeface="Segoe UI" panose="020B0502040204020203" pitchFamily="34" charset="0"/>
                <a:cs typeface="Segoe UI" panose="020B0502040204020203" pitchFamily="34" charset="0"/>
              </a:rPr>
              <a:t>Properties pane</a:t>
            </a:r>
          </a:p>
          <a:p>
            <a:pPr marL="214313" indent="-214313">
              <a:spcAft>
                <a:spcPts val="225"/>
              </a:spcAft>
              <a:buFont typeface="Arial" panose="020B0604020202020204" pitchFamily="34" charset="0"/>
              <a:buChar char="•"/>
            </a:pPr>
            <a:endParaRPr lang="en-US" sz="1350" dirty="0">
              <a:solidFill>
                <a:schemeClr val="tx1"/>
              </a:solidFill>
              <a:latin typeface="Segoe UI" panose="020B0502040204020203" pitchFamily="34" charset="0"/>
              <a:cs typeface="Segoe UI" panose="020B0502040204020203" pitchFamily="34" charset="0"/>
            </a:endParaRPr>
          </a:p>
        </p:txBody>
      </p:sp>
      <p:sp>
        <p:nvSpPr>
          <p:cNvPr id="8" name="Rectangle 7">
            <a:extLst>
              <a:ext uri="{FF2B5EF4-FFF2-40B4-BE49-F238E27FC236}">
                <a16:creationId xmlns:a16="http://schemas.microsoft.com/office/drawing/2014/main" id="{1ECF2365-D9A8-457B-BF9C-2CB8BB90950A}"/>
              </a:ext>
              <a:ext uri="{C183D7F6-B498-43B3-948B-1728B52AA6E4}">
                <adec:decorative xmlns:adec="http://schemas.microsoft.com/office/drawing/2017/decorative" val="1"/>
              </a:ext>
            </a:extLst>
          </p:cNvPr>
          <p:cNvSpPr/>
          <p:nvPr/>
        </p:nvSpPr>
        <p:spPr bwMode="auto">
          <a:xfrm>
            <a:off x="3316407" y="1077516"/>
            <a:ext cx="5390635" cy="3624263"/>
          </a:xfrm>
          <a:prstGeom prst="rect">
            <a:avLst/>
          </a:prstGeom>
          <a:noFill/>
          <a:ln w="1905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a:gradFill>
                <a:gsLst>
                  <a:gs pos="0">
                    <a:srgbClr val="FFFFFF"/>
                  </a:gs>
                  <a:gs pos="100000">
                    <a:srgbClr val="FFFFFF"/>
                  </a:gs>
                </a:gsLst>
                <a:lin ang="5400000" scaled="0"/>
              </a:gradFill>
              <a:cs typeface="Segoe UI" pitchFamily="34" charset="0"/>
            </a:endParaRPr>
          </a:p>
        </p:txBody>
      </p:sp>
      <p:pic>
        <p:nvPicPr>
          <p:cNvPr id="4098" name="Picture 2" descr="A screenshot of a cell phone&#10;&#10;Description automatically generated">
            <a:extLst>
              <a:ext uri="{FF2B5EF4-FFF2-40B4-BE49-F238E27FC236}">
                <a16:creationId xmlns:a16="http://schemas.microsoft.com/office/drawing/2014/main" id="{05A95315-7535-4A6E-BB74-988E7DE1C943}"/>
              </a:ext>
            </a:extLst>
          </p:cNvPr>
          <p:cNvPicPr>
            <a:picLocks noChangeAspect="1" noChangeArrowheads="1"/>
          </p:cNvPicPr>
          <p:nvPr/>
        </p:nvPicPr>
        <p:blipFill>
          <a:blip r:embed="rId3"/>
          <a:srcRect/>
          <a:stretch/>
        </p:blipFill>
        <p:spPr bwMode="auto">
          <a:xfrm>
            <a:off x="3333816" y="1454612"/>
            <a:ext cx="5350487" cy="29345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Logo of Power Apps">
            <a:extLst>
              <a:ext uri="{FF2B5EF4-FFF2-40B4-BE49-F238E27FC236}">
                <a16:creationId xmlns:a16="http://schemas.microsoft.com/office/drawing/2014/main" id="{C541F68D-282E-4322-89BA-1C74CA17DA8B}"/>
              </a:ext>
            </a:extLst>
          </p:cNvPr>
          <p:cNvPicPr>
            <a:picLocks noChangeAspect="1"/>
          </p:cNvPicPr>
          <p:nvPr/>
        </p:nvPicPr>
        <p:blipFill>
          <a:blip r:embed="rId4"/>
          <a:stretch>
            <a:fillRect/>
          </a:stretch>
        </p:blipFill>
        <p:spPr>
          <a:xfrm>
            <a:off x="8092440" y="246888"/>
            <a:ext cx="609600" cy="609600"/>
          </a:xfrm>
          <a:prstGeom prst="rect">
            <a:avLst/>
          </a:prstGeom>
        </p:spPr>
      </p:pic>
    </p:spTree>
    <p:extLst>
      <p:ext uri="{BB962C8B-B14F-4D97-AF65-F5344CB8AC3E}">
        <p14:creationId xmlns:p14="http://schemas.microsoft.com/office/powerpoint/2010/main" val="3216129751"/>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77A85-590A-4EB9-ACBA-FA8F8B0E1147}"/>
              </a:ext>
            </a:extLst>
          </p:cNvPr>
          <p:cNvSpPr>
            <a:spLocks noGrp="1"/>
          </p:cNvSpPr>
          <p:nvPr>
            <p:ph type="title"/>
          </p:nvPr>
        </p:nvSpPr>
        <p:spPr/>
        <p:txBody>
          <a:bodyPr/>
          <a:lstStyle/>
          <a:p>
            <a:r>
              <a:rPr lang="en-US" b="1" dirty="0"/>
              <a:t>Authentication</a:t>
            </a:r>
          </a:p>
        </p:txBody>
      </p:sp>
      <p:pic>
        <p:nvPicPr>
          <p:cNvPr id="10" name="Picture 9" descr="Logo of Power Apps">
            <a:extLst>
              <a:ext uri="{FF2B5EF4-FFF2-40B4-BE49-F238E27FC236}">
                <a16:creationId xmlns:a16="http://schemas.microsoft.com/office/drawing/2014/main" id="{316D1497-7CEB-4AEE-A13F-A1BA4CECE6F6}"/>
              </a:ext>
            </a:extLst>
          </p:cNvPr>
          <p:cNvPicPr>
            <a:picLocks noChangeAspect="1"/>
          </p:cNvPicPr>
          <p:nvPr/>
        </p:nvPicPr>
        <p:blipFill>
          <a:blip r:embed="rId3"/>
          <a:stretch>
            <a:fillRect/>
          </a:stretch>
        </p:blipFill>
        <p:spPr>
          <a:xfrm>
            <a:off x="8092440" y="246888"/>
            <a:ext cx="609600" cy="609600"/>
          </a:xfrm>
          <a:prstGeom prst="rect">
            <a:avLst/>
          </a:prstGeom>
        </p:spPr>
      </p:pic>
      <p:sp>
        <p:nvSpPr>
          <p:cNvPr id="11" name="Rectangle 10">
            <a:extLst>
              <a:ext uri="{FF2B5EF4-FFF2-40B4-BE49-F238E27FC236}">
                <a16:creationId xmlns:a16="http://schemas.microsoft.com/office/drawing/2014/main" id="{F28D4FC1-8B0E-4E27-9244-E6287697ADCA}"/>
              </a:ext>
              <a:ext uri="{C183D7F6-B498-43B3-948B-1728B52AA6E4}">
                <adec:decorative xmlns:adec="http://schemas.microsoft.com/office/drawing/2017/decorative" val="1"/>
              </a:ext>
            </a:extLst>
          </p:cNvPr>
          <p:cNvSpPr/>
          <p:nvPr/>
        </p:nvSpPr>
        <p:spPr bwMode="auto">
          <a:xfrm>
            <a:off x="442425" y="914400"/>
            <a:ext cx="7289971" cy="3787379"/>
          </a:xfrm>
          <a:prstGeom prst="rect">
            <a:avLst/>
          </a:prstGeom>
          <a:noFill/>
          <a:ln w="1905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IN" sz="1500" err="1">
              <a:gradFill>
                <a:gsLst>
                  <a:gs pos="0">
                    <a:srgbClr val="FFFFFF"/>
                  </a:gs>
                  <a:gs pos="100000">
                    <a:srgbClr val="FFFFFF"/>
                  </a:gs>
                </a:gsLst>
                <a:lin ang="5400000" scaled="0"/>
              </a:gradFill>
              <a:cs typeface="Segoe UI" pitchFamily="34" charset="0"/>
            </a:endParaRPr>
          </a:p>
        </p:txBody>
      </p:sp>
      <p:pic>
        <p:nvPicPr>
          <p:cNvPr id="5" name="Picture 4" descr="A screenshot of a computer&#10;&#10;Description automatically generated">
            <a:extLst>
              <a:ext uri="{FF2B5EF4-FFF2-40B4-BE49-F238E27FC236}">
                <a16:creationId xmlns:a16="http://schemas.microsoft.com/office/drawing/2014/main" id="{CC2295C7-2631-4D60-A87C-E844E437BE3F}"/>
              </a:ext>
            </a:extLst>
          </p:cNvPr>
          <p:cNvPicPr>
            <a:picLocks noChangeAspect="1"/>
          </p:cNvPicPr>
          <p:nvPr/>
        </p:nvPicPr>
        <p:blipFill>
          <a:blip r:embed="rId4"/>
          <a:srcRect/>
          <a:stretch/>
        </p:blipFill>
        <p:spPr>
          <a:xfrm>
            <a:off x="798386" y="939408"/>
            <a:ext cx="6646154" cy="3736141"/>
          </a:xfrm>
          <a:prstGeom prst="rect">
            <a:avLst/>
          </a:prstGeom>
        </p:spPr>
      </p:pic>
    </p:spTree>
    <p:extLst>
      <p:ext uri="{BB962C8B-B14F-4D97-AF65-F5344CB8AC3E}">
        <p14:creationId xmlns:p14="http://schemas.microsoft.com/office/powerpoint/2010/main" val="3067648062"/>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77A85-590A-4EB9-ACBA-FA8F8B0E1147}"/>
              </a:ext>
            </a:extLst>
          </p:cNvPr>
          <p:cNvSpPr>
            <a:spLocks noGrp="1"/>
          </p:cNvSpPr>
          <p:nvPr>
            <p:ph type="title"/>
          </p:nvPr>
        </p:nvSpPr>
        <p:spPr/>
        <p:txBody>
          <a:bodyPr/>
          <a:lstStyle/>
          <a:p>
            <a:r>
              <a:rPr lang="en-US" b="1" dirty="0"/>
              <a:t>Authorization</a:t>
            </a:r>
          </a:p>
        </p:txBody>
      </p:sp>
      <p:pic>
        <p:nvPicPr>
          <p:cNvPr id="10" name="Picture 9" descr="Logo of Power Apps">
            <a:extLst>
              <a:ext uri="{FF2B5EF4-FFF2-40B4-BE49-F238E27FC236}">
                <a16:creationId xmlns:a16="http://schemas.microsoft.com/office/drawing/2014/main" id="{316D1497-7CEB-4AEE-A13F-A1BA4CECE6F6}"/>
              </a:ext>
            </a:extLst>
          </p:cNvPr>
          <p:cNvPicPr>
            <a:picLocks noChangeAspect="1"/>
          </p:cNvPicPr>
          <p:nvPr/>
        </p:nvPicPr>
        <p:blipFill>
          <a:blip r:embed="rId3"/>
          <a:stretch>
            <a:fillRect/>
          </a:stretch>
        </p:blipFill>
        <p:spPr>
          <a:xfrm>
            <a:off x="8092440" y="246888"/>
            <a:ext cx="609600" cy="609600"/>
          </a:xfrm>
          <a:prstGeom prst="rect">
            <a:avLst/>
          </a:prstGeom>
        </p:spPr>
      </p:pic>
      <p:sp>
        <p:nvSpPr>
          <p:cNvPr id="11" name="Rectangle 10">
            <a:extLst>
              <a:ext uri="{FF2B5EF4-FFF2-40B4-BE49-F238E27FC236}">
                <a16:creationId xmlns:a16="http://schemas.microsoft.com/office/drawing/2014/main" id="{F28D4FC1-8B0E-4E27-9244-E6287697ADCA}"/>
              </a:ext>
              <a:ext uri="{C183D7F6-B498-43B3-948B-1728B52AA6E4}">
                <adec:decorative xmlns:adec="http://schemas.microsoft.com/office/drawing/2017/decorative" val="1"/>
              </a:ext>
            </a:extLst>
          </p:cNvPr>
          <p:cNvSpPr/>
          <p:nvPr/>
        </p:nvSpPr>
        <p:spPr bwMode="auto">
          <a:xfrm>
            <a:off x="442425" y="914400"/>
            <a:ext cx="7289971" cy="3787379"/>
          </a:xfrm>
          <a:prstGeom prst="rect">
            <a:avLst/>
          </a:prstGeom>
          <a:noFill/>
          <a:ln w="1905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IN" sz="1500" err="1">
              <a:gradFill>
                <a:gsLst>
                  <a:gs pos="0">
                    <a:srgbClr val="FFFFFF"/>
                  </a:gs>
                  <a:gs pos="100000">
                    <a:srgbClr val="FFFFFF"/>
                  </a:gs>
                </a:gsLst>
                <a:lin ang="5400000" scaled="0"/>
              </a:gradFill>
              <a:cs typeface="Segoe UI" pitchFamily="34" charset="0"/>
            </a:endParaRPr>
          </a:p>
        </p:txBody>
      </p:sp>
      <p:pic>
        <p:nvPicPr>
          <p:cNvPr id="5" name="Picture 4" descr="A screenshot of a social media post&#10;&#10;Description automatically generated">
            <a:extLst>
              <a:ext uri="{FF2B5EF4-FFF2-40B4-BE49-F238E27FC236}">
                <a16:creationId xmlns:a16="http://schemas.microsoft.com/office/drawing/2014/main" id="{CC2295C7-2631-4D60-A87C-E844E437BE3F}"/>
              </a:ext>
            </a:extLst>
          </p:cNvPr>
          <p:cNvPicPr>
            <a:picLocks noChangeAspect="1"/>
          </p:cNvPicPr>
          <p:nvPr/>
        </p:nvPicPr>
        <p:blipFill>
          <a:blip r:embed="rId4"/>
          <a:srcRect/>
          <a:stretch/>
        </p:blipFill>
        <p:spPr>
          <a:xfrm>
            <a:off x="798385" y="939408"/>
            <a:ext cx="6646154" cy="3736141"/>
          </a:xfrm>
          <a:prstGeom prst="rect">
            <a:avLst/>
          </a:prstGeom>
        </p:spPr>
      </p:pic>
    </p:spTree>
    <p:extLst>
      <p:ext uri="{BB962C8B-B14F-4D97-AF65-F5344CB8AC3E}">
        <p14:creationId xmlns:p14="http://schemas.microsoft.com/office/powerpoint/2010/main" val="334361943"/>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9FFC0E8-97CE-4426-A0C0-75252002ED16}"/>
              </a:ext>
            </a:extLst>
          </p:cNvPr>
          <p:cNvSpPr>
            <a:spLocks noGrp="1"/>
          </p:cNvSpPr>
          <p:nvPr>
            <p:ph type="ctrTitle"/>
          </p:nvPr>
        </p:nvSpPr>
        <p:spPr/>
        <p:txBody>
          <a:bodyPr/>
          <a:lstStyle/>
          <a:p>
            <a:r>
              <a:rPr lang="en-US" dirty="0"/>
              <a:t>Power Virtual Agents</a:t>
            </a:r>
          </a:p>
        </p:txBody>
      </p:sp>
    </p:spTree>
    <p:extLst>
      <p:ext uri="{BB962C8B-B14F-4D97-AF65-F5344CB8AC3E}">
        <p14:creationId xmlns:p14="http://schemas.microsoft.com/office/powerpoint/2010/main" val="97215202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3855DA-8EEB-4550-AF18-2B82911E557C}"/>
              </a:ext>
            </a:extLst>
          </p:cNvPr>
          <p:cNvSpPr>
            <a:spLocks noGrp="1"/>
          </p:cNvSpPr>
          <p:nvPr>
            <p:ph type="title"/>
          </p:nvPr>
        </p:nvSpPr>
        <p:spPr>
          <a:xfrm>
            <a:off x="441197" y="342900"/>
            <a:ext cx="8263890" cy="415499"/>
          </a:xfrm>
        </p:spPr>
        <p:txBody>
          <a:bodyPr/>
          <a:lstStyle/>
          <a:p>
            <a:r>
              <a:rPr lang="en-US" sz="3200" dirty="0"/>
              <a:t>Power Virtual Agents and what can it do for you</a:t>
            </a:r>
          </a:p>
        </p:txBody>
      </p:sp>
      <p:sp>
        <p:nvSpPr>
          <p:cNvPr id="9" name="Rectangle 8">
            <a:extLst>
              <a:ext uri="{FF2B5EF4-FFF2-40B4-BE49-F238E27FC236}">
                <a16:creationId xmlns:a16="http://schemas.microsoft.com/office/drawing/2014/main" id="{DAA05F3D-E12E-4DA7-B8C6-63ED5D2971DB}"/>
              </a:ext>
            </a:extLst>
          </p:cNvPr>
          <p:cNvSpPr/>
          <p:nvPr/>
        </p:nvSpPr>
        <p:spPr bwMode="auto">
          <a:xfrm>
            <a:off x="332099" y="1093500"/>
            <a:ext cx="4158000" cy="281213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68580" rIns="137160" bIns="68580" numCol="1" spcCol="0" rtlCol="0" fromWordArt="0" anchor="t" anchorCtr="0" forceAA="0" compatLnSpc="1">
            <a:prstTxWarp prst="textNoShape">
              <a:avLst/>
            </a:prstTxWarp>
            <a:noAutofit/>
          </a:bodyPr>
          <a:lstStyle/>
          <a:p>
            <a:pPr marL="0" lvl="1">
              <a:spcBef>
                <a:spcPts val="450"/>
              </a:spcBef>
              <a:spcAft>
                <a:spcPts val="450"/>
              </a:spcAft>
            </a:pPr>
            <a:r>
              <a:rPr lang="en-US" dirty="0">
                <a:solidFill>
                  <a:schemeClr val="tx1"/>
                </a:solidFill>
                <a:latin typeface="+mj-lt"/>
              </a:rPr>
              <a:t>Power Virtual Agents can</a:t>
            </a:r>
          </a:p>
          <a:p>
            <a:pPr marL="257175" lvl="1" indent="-257175">
              <a:spcBef>
                <a:spcPts val="450"/>
              </a:spcBef>
              <a:spcAft>
                <a:spcPts val="450"/>
              </a:spcAft>
              <a:buFont typeface="Arial" panose="020B0604020202020204" pitchFamily="34" charset="0"/>
              <a:buChar char="•"/>
            </a:pPr>
            <a:r>
              <a:rPr lang="en-US" sz="1500" dirty="0">
                <a:solidFill>
                  <a:schemeClr val="tx1"/>
                </a:solidFill>
              </a:rPr>
              <a:t>Empower your teams </a:t>
            </a:r>
          </a:p>
          <a:p>
            <a:pPr marL="257175" lvl="1" indent="-257175">
              <a:spcBef>
                <a:spcPts val="450"/>
              </a:spcBef>
              <a:spcAft>
                <a:spcPts val="450"/>
              </a:spcAft>
              <a:buFont typeface="Arial" panose="020B0604020202020204" pitchFamily="34" charset="0"/>
              <a:buChar char="•"/>
            </a:pPr>
            <a:r>
              <a:rPr lang="en-US" sz="1500" dirty="0">
                <a:solidFill>
                  <a:schemeClr val="tx1"/>
                </a:solidFill>
              </a:rPr>
              <a:t>Reduce costs </a:t>
            </a:r>
          </a:p>
          <a:p>
            <a:pPr marL="257175" lvl="1" indent="-257175">
              <a:spcBef>
                <a:spcPts val="450"/>
              </a:spcBef>
              <a:spcAft>
                <a:spcPts val="450"/>
              </a:spcAft>
              <a:buFont typeface="Arial" panose="020B0604020202020204" pitchFamily="34" charset="0"/>
              <a:buChar char="•"/>
            </a:pPr>
            <a:r>
              <a:rPr lang="en-US" sz="1500" dirty="0">
                <a:solidFill>
                  <a:schemeClr val="tx1"/>
                </a:solidFill>
              </a:rPr>
              <a:t>Improve customer satisfaction</a:t>
            </a:r>
          </a:p>
          <a:p>
            <a:pPr marL="0" lvl="1">
              <a:spcBef>
                <a:spcPts val="450"/>
              </a:spcBef>
              <a:spcAft>
                <a:spcPts val="450"/>
              </a:spcAft>
            </a:pPr>
            <a:endParaRPr lang="en-US" sz="1500" dirty="0">
              <a:solidFill>
                <a:srgbClr val="FF0000"/>
              </a:solidFill>
            </a:endParaRPr>
          </a:p>
        </p:txBody>
      </p:sp>
      <p:sp>
        <p:nvSpPr>
          <p:cNvPr id="10" name="Rectangle 9">
            <a:extLst>
              <a:ext uri="{FF2B5EF4-FFF2-40B4-BE49-F238E27FC236}">
                <a16:creationId xmlns:a16="http://schemas.microsoft.com/office/drawing/2014/main" id="{16C75041-A10C-481D-ABD4-F57477FF051C}"/>
              </a:ext>
            </a:extLst>
          </p:cNvPr>
          <p:cNvSpPr/>
          <p:nvPr/>
        </p:nvSpPr>
        <p:spPr bwMode="auto">
          <a:xfrm>
            <a:off x="4670999" y="1093500"/>
            <a:ext cx="4158000" cy="281213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68580" rIns="137160" bIns="68580" numCol="1" spcCol="0" rtlCol="0" fromWordArt="0" anchor="t" anchorCtr="0" forceAA="0" compatLnSpc="1">
            <a:prstTxWarp prst="textNoShape">
              <a:avLst/>
            </a:prstTxWarp>
            <a:noAutofit/>
          </a:bodyPr>
          <a:lstStyle/>
          <a:p>
            <a:r>
              <a:rPr lang="en-US" dirty="0">
                <a:solidFill>
                  <a:schemeClr val="tx1"/>
                </a:solidFill>
                <a:latin typeface="+mj-lt"/>
              </a:rPr>
              <a:t>Highlights of Power Virtual Agents</a:t>
            </a:r>
          </a:p>
          <a:p>
            <a:pPr marL="257175" indent="-257175">
              <a:spcBef>
                <a:spcPts val="450"/>
              </a:spcBef>
              <a:spcAft>
                <a:spcPts val="450"/>
              </a:spcAft>
              <a:buFont typeface="Arial" panose="020B0604020202020204" pitchFamily="34" charset="0"/>
              <a:buChar char="•"/>
            </a:pPr>
            <a:r>
              <a:rPr lang="en-US" sz="1500" dirty="0">
                <a:solidFill>
                  <a:schemeClr val="tx1"/>
                </a:solidFill>
              </a:rPr>
              <a:t>Get started in seconds</a:t>
            </a:r>
          </a:p>
          <a:p>
            <a:pPr marL="257175" indent="-257175">
              <a:spcBef>
                <a:spcPts val="450"/>
              </a:spcBef>
              <a:spcAft>
                <a:spcPts val="450"/>
              </a:spcAft>
              <a:buFont typeface="Arial" panose="020B0604020202020204" pitchFamily="34" charset="0"/>
              <a:buChar char="•"/>
            </a:pPr>
            <a:r>
              <a:rPr lang="en-US" sz="1500" dirty="0">
                <a:solidFill>
                  <a:schemeClr val="tx1"/>
                </a:solidFill>
              </a:rPr>
              <a:t>Empower your subject matter experts.</a:t>
            </a:r>
          </a:p>
          <a:p>
            <a:pPr marL="257175" indent="-257175">
              <a:spcBef>
                <a:spcPts val="450"/>
              </a:spcBef>
              <a:spcAft>
                <a:spcPts val="450"/>
              </a:spcAft>
              <a:buFont typeface="Arial" panose="020B0604020202020204" pitchFamily="34" charset="0"/>
              <a:buChar char="•"/>
            </a:pPr>
            <a:r>
              <a:rPr lang="en-US" sz="1500" dirty="0">
                <a:solidFill>
                  <a:schemeClr val="tx1"/>
                </a:solidFill>
              </a:rPr>
              <a:t>Enable rich, natural conversations.</a:t>
            </a:r>
          </a:p>
          <a:p>
            <a:pPr marL="257175" indent="-257175">
              <a:spcBef>
                <a:spcPts val="450"/>
              </a:spcBef>
              <a:spcAft>
                <a:spcPts val="450"/>
              </a:spcAft>
              <a:buFont typeface="Arial" panose="020B0604020202020204" pitchFamily="34" charset="0"/>
              <a:buChar char="•"/>
            </a:pPr>
            <a:r>
              <a:rPr lang="en-US" sz="1500" dirty="0">
                <a:solidFill>
                  <a:schemeClr val="tx1"/>
                </a:solidFill>
              </a:rPr>
              <a:t>Enable chatbots to take action. </a:t>
            </a:r>
          </a:p>
          <a:p>
            <a:pPr marL="257175" indent="-257175">
              <a:spcBef>
                <a:spcPts val="450"/>
              </a:spcBef>
              <a:spcAft>
                <a:spcPts val="450"/>
              </a:spcAft>
              <a:buFont typeface="Arial" panose="020B0604020202020204" pitchFamily="34" charset="0"/>
              <a:buChar char="•"/>
            </a:pPr>
            <a:r>
              <a:rPr lang="en-US" sz="1500" dirty="0">
                <a:solidFill>
                  <a:schemeClr val="tx1"/>
                </a:solidFill>
              </a:rPr>
              <a:t>Monitor and improve chatbot performance.</a:t>
            </a:r>
          </a:p>
          <a:p>
            <a:pPr marL="257175" indent="-257175">
              <a:spcBef>
                <a:spcPts val="450"/>
              </a:spcBef>
              <a:spcAft>
                <a:spcPts val="450"/>
              </a:spcAft>
              <a:buFont typeface="Arial" panose="020B0604020202020204" pitchFamily="34" charset="0"/>
              <a:buChar char="•"/>
            </a:pPr>
            <a:r>
              <a:rPr lang="en-US" sz="1500" dirty="0">
                <a:solidFill>
                  <a:schemeClr val="tx1"/>
                </a:solidFill>
              </a:rPr>
              <a:t>Better together. </a:t>
            </a:r>
          </a:p>
        </p:txBody>
      </p:sp>
    </p:spTree>
    <p:extLst>
      <p:ext uri="{BB962C8B-B14F-4D97-AF65-F5344CB8AC3E}">
        <p14:creationId xmlns:p14="http://schemas.microsoft.com/office/powerpoint/2010/main" val="3531432487"/>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A Different Kind of Training</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p:txBody>
          <a:bodyPr/>
          <a:lstStyle/>
          <a:p>
            <a:r>
              <a:rPr lang="en-US" dirty="0"/>
              <a:t>Let's avoid slide show fatigue</a:t>
            </a:r>
          </a:p>
          <a:p>
            <a:r>
              <a:rPr lang="en-US" dirty="0"/>
              <a:t>We'll learn by doing – at least 80 percent demo</a:t>
            </a:r>
          </a:p>
          <a:p>
            <a:pPr lvl="1"/>
            <a:r>
              <a:rPr lang="en-US" dirty="0"/>
              <a:t>Case study/scenario approach</a:t>
            </a:r>
          </a:p>
          <a:p>
            <a:r>
              <a:rPr lang="en-US" dirty="0"/>
              <a:t>10-minute break at midpoint</a:t>
            </a:r>
          </a:p>
          <a:p>
            <a:r>
              <a:rPr lang="en-US" dirty="0"/>
              <a:t>I’m here to answer your questions – take advantage of this!</a:t>
            </a:r>
          </a:p>
          <a:p>
            <a:pPr lvl="1"/>
            <a:r>
              <a:rPr lang="en-US" dirty="0"/>
              <a:t>Use the Q&amp;A panel</a:t>
            </a:r>
          </a:p>
        </p:txBody>
      </p:sp>
    </p:spTree>
    <p:extLst>
      <p:ext uri="{BB962C8B-B14F-4D97-AF65-F5344CB8AC3E}">
        <p14:creationId xmlns:p14="http://schemas.microsoft.com/office/powerpoint/2010/main" val="876802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013A40-EB91-4421-8A57-6232D32323C7}"/>
              </a:ext>
            </a:extLst>
          </p:cNvPr>
          <p:cNvSpPr>
            <a:spLocks noGrp="1"/>
          </p:cNvSpPr>
          <p:nvPr>
            <p:ph type="title"/>
          </p:nvPr>
        </p:nvSpPr>
        <p:spPr/>
        <p:txBody>
          <a:bodyPr/>
          <a:lstStyle/>
          <a:p>
            <a:r>
              <a:rPr lang="en-US" dirty="0"/>
              <a:t>Power Virtual Agents components - Topics</a:t>
            </a:r>
          </a:p>
        </p:txBody>
      </p:sp>
      <p:sp>
        <p:nvSpPr>
          <p:cNvPr id="11" name="Rectangle 10">
            <a:extLst>
              <a:ext uri="{FF2B5EF4-FFF2-40B4-BE49-F238E27FC236}">
                <a16:creationId xmlns:a16="http://schemas.microsoft.com/office/drawing/2014/main" id="{41D6219B-7E9E-4AA5-8069-54A71AA44E01}"/>
              </a:ext>
            </a:extLst>
          </p:cNvPr>
          <p:cNvSpPr>
            <a:spLocks/>
          </p:cNvSpPr>
          <p:nvPr/>
        </p:nvSpPr>
        <p:spPr bwMode="auto">
          <a:xfrm>
            <a:off x="438913" y="1093499"/>
            <a:ext cx="4051218" cy="190687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t" anchorCtr="0" forceAA="0" compatLnSpc="1">
            <a:prstTxWarp prst="textNoShape">
              <a:avLst/>
            </a:prstTxWarp>
            <a:noAutofit/>
          </a:bodyPr>
          <a:lstStyle/>
          <a:p>
            <a:pPr defTabSz="699354" fontAlgn="base"/>
            <a:r>
              <a:rPr lang="en-US" b="1" dirty="0">
                <a:solidFill>
                  <a:schemeClr val="tx1"/>
                </a:solidFill>
                <a:latin typeface="+mj-lt"/>
              </a:rPr>
              <a:t>Topics</a:t>
            </a:r>
          </a:p>
          <a:p>
            <a:pPr defTabSz="699354" fontAlgn="base"/>
            <a:r>
              <a:rPr lang="en-US" sz="1500" dirty="0">
                <a:solidFill>
                  <a:schemeClr val="tx1"/>
                </a:solidFill>
              </a:rPr>
              <a:t>A topic defines how a chatbot conversation plays out. You can:</a:t>
            </a:r>
          </a:p>
          <a:p>
            <a:pPr marL="257175" indent="-257175" defTabSz="699354" fontAlgn="base">
              <a:buFont typeface="Arial" panose="020B0604020202020204" pitchFamily="34" charset="0"/>
              <a:buChar char="•"/>
            </a:pPr>
            <a:r>
              <a:rPr lang="en-US" sz="1500" dirty="0">
                <a:solidFill>
                  <a:schemeClr val="tx1"/>
                </a:solidFill>
              </a:rPr>
              <a:t>Author topics by customizing provided templates</a:t>
            </a:r>
          </a:p>
          <a:p>
            <a:pPr marL="257175" indent="-257175" defTabSz="699354" fontAlgn="base">
              <a:buFont typeface="Arial" panose="020B0604020202020204" pitchFamily="34" charset="0"/>
              <a:buChar char="•"/>
            </a:pPr>
            <a:r>
              <a:rPr lang="en-US" sz="1500" dirty="0">
                <a:solidFill>
                  <a:schemeClr val="tx1"/>
                </a:solidFill>
              </a:rPr>
              <a:t>Create new topics from scratch</a:t>
            </a:r>
          </a:p>
          <a:p>
            <a:pPr marL="257175" indent="-257175" defTabSz="699354" fontAlgn="base">
              <a:buFont typeface="Arial" panose="020B0604020202020204" pitchFamily="34" charset="0"/>
              <a:buChar char="•"/>
            </a:pPr>
            <a:r>
              <a:rPr lang="en-US" sz="1500" dirty="0">
                <a:solidFill>
                  <a:schemeClr val="tx1"/>
                </a:solidFill>
              </a:rPr>
              <a:t>Get suggestions from existing help sites</a:t>
            </a:r>
          </a:p>
        </p:txBody>
      </p:sp>
      <p:sp>
        <p:nvSpPr>
          <p:cNvPr id="12" name="Rectangle 11">
            <a:extLst>
              <a:ext uri="{FF2B5EF4-FFF2-40B4-BE49-F238E27FC236}">
                <a16:creationId xmlns:a16="http://schemas.microsoft.com/office/drawing/2014/main" id="{B97CE048-DA09-4F84-8F67-5B5308E67EDE}"/>
              </a:ext>
            </a:extLst>
          </p:cNvPr>
          <p:cNvSpPr>
            <a:spLocks/>
          </p:cNvSpPr>
          <p:nvPr/>
        </p:nvSpPr>
        <p:spPr bwMode="auto">
          <a:xfrm>
            <a:off x="438913" y="3164682"/>
            <a:ext cx="4051218" cy="126688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t" anchorCtr="0" forceAA="0" compatLnSpc="1">
            <a:prstTxWarp prst="textNoShape">
              <a:avLst/>
            </a:prstTxWarp>
            <a:noAutofit/>
          </a:bodyPr>
          <a:lstStyle/>
          <a:p>
            <a:pPr defTabSz="699354" fontAlgn="base">
              <a:spcBef>
                <a:spcPct val="0"/>
              </a:spcBef>
              <a:spcAft>
                <a:spcPct val="0"/>
              </a:spcAft>
            </a:pPr>
            <a:r>
              <a:rPr lang="en-US" altLang="zh-CN" b="1" dirty="0">
                <a:solidFill>
                  <a:schemeClr val="tx1"/>
                </a:solidFill>
                <a:latin typeface="+mj-lt"/>
              </a:rPr>
              <a:t>Topic types</a:t>
            </a:r>
          </a:p>
          <a:p>
            <a:pPr defTabSz="699354" fontAlgn="base">
              <a:spcBef>
                <a:spcPct val="0"/>
              </a:spcBef>
              <a:spcAft>
                <a:spcPct val="0"/>
              </a:spcAft>
            </a:pPr>
            <a:r>
              <a:rPr lang="en-US" sz="1500" dirty="0">
                <a:solidFill>
                  <a:schemeClr val="tx1"/>
                </a:solidFill>
              </a:rPr>
              <a:t>User Topics</a:t>
            </a:r>
          </a:p>
          <a:p>
            <a:pPr defTabSz="699354" fontAlgn="base">
              <a:spcBef>
                <a:spcPct val="0"/>
              </a:spcBef>
              <a:spcAft>
                <a:spcPct val="0"/>
              </a:spcAft>
            </a:pPr>
            <a:r>
              <a:rPr lang="en-US" sz="1500" dirty="0">
                <a:solidFill>
                  <a:schemeClr val="tx1"/>
                </a:solidFill>
              </a:rPr>
              <a:t>System Topics</a:t>
            </a:r>
            <a:endParaRPr lang="en-US" sz="1350" dirty="0">
              <a:solidFill>
                <a:schemeClr val="tx1"/>
              </a:solidFill>
              <a:ea typeface="Segoe UI" pitchFamily="34" charset="0"/>
              <a:cs typeface="Segoe UI" pitchFamily="34" charset="0"/>
            </a:endParaRPr>
          </a:p>
        </p:txBody>
      </p:sp>
      <p:sp>
        <p:nvSpPr>
          <p:cNvPr id="3" name="Rectangle 2" descr="Rectangle around the image">
            <a:extLst>
              <a:ext uri="{FF2B5EF4-FFF2-40B4-BE49-F238E27FC236}">
                <a16:creationId xmlns:a16="http://schemas.microsoft.com/office/drawing/2014/main" id="{38B3FAF9-39F6-4F16-9B10-761D9511C265}"/>
              </a:ext>
            </a:extLst>
          </p:cNvPr>
          <p:cNvSpPr/>
          <p:nvPr/>
        </p:nvSpPr>
        <p:spPr bwMode="auto">
          <a:xfrm>
            <a:off x="4627322" y="1093501"/>
            <a:ext cx="4077766" cy="3338069"/>
          </a:xfrm>
          <a:prstGeom prst="rect">
            <a:avLst/>
          </a:prstGeom>
          <a:noFill/>
          <a:ln w="190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t" anchorCtr="0" forceAA="0" compatLnSpc="1">
            <a:prstTxWarp prst="textNoShape">
              <a:avLst/>
            </a:prstTxWarp>
            <a:noAutofit/>
          </a:bodyPr>
          <a:lstStyle/>
          <a:p>
            <a:pPr defTabSz="685577" fontAlgn="base">
              <a:spcBef>
                <a:spcPct val="0"/>
              </a:spcBef>
              <a:spcAft>
                <a:spcPts val="74"/>
              </a:spcAft>
            </a:pPr>
            <a:endParaRPr lang="en-US" sz="735" dirty="0">
              <a:solidFill>
                <a:schemeClr val="bg1"/>
              </a:solidFill>
              <a:ea typeface="Segoe UI" pitchFamily="34" charset="0"/>
              <a:cs typeface="Segoe UI" pitchFamily="34" charset="0"/>
            </a:endParaRPr>
          </a:p>
        </p:txBody>
      </p:sp>
      <p:pic>
        <p:nvPicPr>
          <p:cNvPr id="5" name="Picture 4" descr="A screenshot of Topics">
            <a:extLst>
              <a:ext uri="{FF2B5EF4-FFF2-40B4-BE49-F238E27FC236}">
                <a16:creationId xmlns:a16="http://schemas.microsoft.com/office/drawing/2014/main" id="{F4DB1DB6-0D73-4035-880B-1AD631197309}"/>
              </a:ext>
            </a:extLst>
          </p:cNvPr>
          <p:cNvPicPr>
            <a:picLocks noChangeAspect="1"/>
          </p:cNvPicPr>
          <p:nvPr/>
        </p:nvPicPr>
        <p:blipFill>
          <a:blip r:embed="rId3"/>
          <a:stretch>
            <a:fillRect/>
          </a:stretch>
        </p:blipFill>
        <p:spPr>
          <a:xfrm>
            <a:off x="4871324" y="1326005"/>
            <a:ext cx="3589760" cy="2968250"/>
          </a:xfrm>
          <a:prstGeom prst="rect">
            <a:avLst/>
          </a:prstGeom>
        </p:spPr>
      </p:pic>
    </p:spTree>
    <p:extLst>
      <p:ext uri="{BB962C8B-B14F-4D97-AF65-F5344CB8AC3E}">
        <p14:creationId xmlns:p14="http://schemas.microsoft.com/office/powerpoint/2010/main" val="3054626739"/>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013A40-EB91-4421-8A57-6232D32323C7}"/>
              </a:ext>
            </a:extLst>
          </p:cNvPr>
          <p:cNvSpPr>
            <a:spLocks noGrp="1"/>
          </p:cNvSpPr>
          <p:nvPr>
            <p:ph type="title"/>
          </p:nvPr>
        </p:nvSpPr>
        <p:spPr>
          <a:xfrm>
            <a:off x="441197" y="342900"/>
            <a:ext cx="8263890" cy="415499"/>
          </a:xfrm>
        </p:spPr>
        <p:txBody>
          <a:bodyPr/>
          <a:lstStyle/>
          <a:p>
            <a:r>
              <a:rPr lang="en-US" sz="3200" dirty="0"/>
              <a:t>Power Virtual Agents components - Entities</a:t>
            </a:r>
          </a:p>
        </p:txBody>
      </p:sp>
      <p:sp>
        <p:nvSpPr>
          <p:cNvPr id="12" name="Rectangle 11">
            <a:extLst>
              <a:ext uri="{FF2B5EF4-FFF2-40B4-BE49-F238E27FC236}">
                <a16:creationId xmlns:a16="http://schemas.microsoft.com/office/drawing/2014/main" id="{B97CE048-DA09-4F84-8F67-5B5308E67EDE}"/>
              </a:ext>
            </a:extLst>
          </p:cNvPr>
          <p:cNvSpPr>
            <a:spLocks/>
          </p:cNvSpPr>
          <p:nvPr/>
        </p:nvSpPr>
        <p:spPr bwMode="auto">
          <a:xfrm>
            <a:off x="438912" y="2818482"/>
            <a:ext cx="4077766" cy="161848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t" anchorCtr="0" forceAA="0" compatLnSpc="1">
            <a:prstTxWarp prst="textNoShape">
              <a:avLst/>
            </a:prstTxWarp>
            <a:noAutofit/>
          </a:bodyPr>
          <a:lstStyle/>
          <a:p>
            <a:pPr defTabSz="699354" fontAlgn="base">
              <a:spcBef>
                <a:spcPct val="0"/>
              </a:spcBef>
              <a:spcAft>
                <a:spcPct val="0"/>
              </a:spcAft>
            </a:pPr>
            <a:r>
              <a:rPr lang="en-US" b="1" dirty="0">
                <a:solidFill>
                  <a:schemeClr val="tx1"/>
                </a:solidFill>
                <a:latin typeface="+mj-lt"/>
              </a:rPr>
              <a:t>Entit</a:t>
            </a:r>
            <a:r>
              <a:rPr lang="en-US" altLang="zh-CN" b="1" dirty="0">
                <a:solidFill>
                  <a:schemeClr val="tx1"/>
                </a:solidFill>
                <a:latin typeface="+mj-lt"/>
              </a:rPr>
              <a:t>y</a:t>
            </a:r>
            <a:r>
              <a:rPr lang="en-US" b="1" dirty="0">
                <a:solidFill>
                  <a:schemeClr val="tx1"/>
                </a:solidFill>
                <a:latin typeface="+mj-lt"/>
              </a:rPr>
              <a:t> types</a:t>
            </a:r>
          </a:p>
          <a:p>
            <a:pPr defTabSz="699354" fontAlgn="base">
              <a:spcBef>
                <a:spcPct val="0"/>
              </a:spcBef>
              <a:spcAft>
                <a:spcPct val="0"/>
              </a:spcAft>
            </a:pPr>
            <a:r>
              <a:rPr lang="en-US" sz="1500" dirty="0">
                <a:solidFill>
                  <a:schemeClr val="tx1"/>
                </a:solidFill>
              </a:rPr>
              <a:t>Prebuilt entities</a:t>
            </a:r>
          </a:p>
          <a:p>
            <a:pPr marL="257175" indent="-257175" defTabSz="699354" fontAlgn="base">
              <a:spcBef>
                <a:spcPct val="0"/>
              </a:spcBef>
              <a:spcAft>
                <a:spcPct val="0"/>
              </a:spcAft>
              <a:buFont typeface="Arial" panose="020B0604020202020204" pitchFamily="34" charset="0"/>
              <a:buChar char="•"/>
            </a:pPr>
            <a:r>
              <a:rPr lang="en-US" sz="1500" dirty="0">
                <a:solidFill>
                  <a:schemeClr val="tx1"/>
                </a:solidFill>
              </a:rPr>
              <a:t>Represents the most commonly used information in real-word dialogs.</a:t>
            </a:r>
          </a:p>
          <a:p>
            <a:pPr defTabSz="699354" fontAlgn="base">
              <a:spcBef>
                <a:spcPct val="0"/>
              </a:spcBef>
              <a:spcAft>
                <a:spcPct val="0"/>
              </a:spcAft>
            </a:pPr>
            <a:r>
              <a:rPr lang="en-US" sz="1500" dirty="0">
                <a:solidFill>
                  <a:schemeClr val="tx1"/>
                </a:solidFill>
              </a:rPr>
              <a:t>Custom entities</a:t>
            </a:r>
            <a:endParaRPr lang="en-US" sz="1350" dirty="0">
              <a:solidFill>
                <a:schemeClr val="tx1"/>
              </a:soli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78ECCC90-96F8-444A-8BE7-9B03DFEF8B54}"/>
              </a:ext>
            </a:extLst>
          </p:cNvPr>
          <p:cNvSpPr>
            <a:spLocks/>
          </p:cNvSpPr>
          <p:nvPr/>
        </p:nvSpPr>
        <p:spPr bwMode="auto">
          <a:xfrm>
            <a:off x="438913" y="1093501"/>
            <a:ext cx="4077766" cy="1621439"/>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t" anchorCtr="0" forceAA="0" compatLnSpc="1">
            <a:prstTxWarp prst="textNoShape">
              <a:avLst/>
            </a:prstTxWarp>
            <a:noAutofit/>
          </a:bodyPr>
          <a:lstStyle/>
          <a:p>
            <a:pPr defTabSz="699354" fontAlgn="base">
              <a:spcBef>
                <a:spcPct val="0"/>
              </a:spcBef>
              <a:spcAft>
                <a:spcPct val="0"/>
              </a:spcAft>
            </a:pPr>
            <a:r>
              <a:rPr lang="en-US" b="1" dirty="0">
                <a:solidFill>
                  <a:schemeClr val="tx1"/>
                </a:solidFill>
                <a:latin typeface="+mj-lt"/>
              </a:rPr>
              <a:t>Entities</a:t>
            </a:r>
          </a:p>
          <a:p>
            <a:pPr defTabSz="699354" fontAlgn="base">
              <a:spcBef>
                <a:spcPct val="0"/>
              </a:spcBef>
              <a:spcAft>
                <a:spcPct val="0"/>
              </a:spcAft>
            </a:pPr>
            <a:r>
              <a:rPr lang="en-US" sz="1500" dirty="0">
                <a:solidFill>
                  <a:schemeClr val="tx1"/>
                </a:solidFill>
                <a:ea typeface="Segoe UI" pitchFamily="34" charset="0"/>
                <a:cs typeface="Segoe UI" pitchFamily="34" charset="0"/>
              </a:rPr>
              <a:t>An entity can be viewed as an information unit that represents a certain type of a real-world subject, like a phone number, zip code, city, or even a person's name.</a:t>
            </a:r>
            <a:endParaRPr lang="en-US" sz="1350" dirty="0">
              <a:solidFill>
                <a:srgbClr val="000000"/>
              </a:solidFill>
              <a:latin typeface="Segoe"/>
            </a:endParaRPr>
          </a:p>
        </p:txBody>
      </p:sp>
      <p:sp>
        <p:nvSpPr>
          <p:cNvPr id="3" name="Rectangle 2" descr="Rectangle around the image">
            <a:extLst>
              <a:ext uri="{FF2B5EF4-FFF2-40B4-BE49-F238E27FC236}">
                <a16:creationId xmlns:a16="http://schemas.microsoft.com/office/drawing/2014/main" id="{38B3FAF9-39F6-4F16-9B10-761D9511C265}"/>
              </a:ext>
            </a:extLst>
          </p:cNvPr>
          <p:cNvSpPr/>
          <p:nvPr/>
        </p:nvSpPr>
        <p:spPr bwMode="auto">
          <a:xfrm>
            <a:off x="4627322" y="1093501"/>
            <a:ext cx="4077766" cy="3338069"/>
          </a:xfrm>
          <a:prstGeom prst="rect">
            <a:avLst/>
          </a:prstGeom>
          <a:noFill/>
          <a:ln w="190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t" anchorCtr="0" forceAA="0" compatLnSpc="1">
            <a:prstTxWarp prst="textNoShape">
              <a:avLst/>
            </a:prstTxWarp>
            <a:noAutofit/>
          </a:bodyPr>
          <a:lstStyle/>
          <a:p>
            <a:pPr defTabSz="685577" fontAlgn="base">
              <a:spcBef>
                <a:spcPct val="0"/>
              </a:spcBef>
              <a:spcAft>
                <a:spcPts val="74"/>
              </a:spcAft>
            </a:pPr>
            <a:endParaRPr lang="en-US" sz="735" dirty="0">
              <a:solidFill>
                <a:schemeClr val="bg1"/>
              </a:solidFill>
              <a:ea typeface="Segoe UI" pitchFamily="34" charset="0"/>
              <a:cs typeface="Segoe UI" pitchFamily="34" charset="0"/>
            </a:endParaRPr>
          </a:p>
        </p:txBody>
      </p:sp>
      <p:pic>
        <p:nvPicPr>
          <p:cNvPr id="5" name="Picture 4" descr="A screenshot of Entities">
            <a:extLst>
              <a:ext uri="{FF2B5EF4-FFF2-40B4-BE49-F238E27FC236}">
                <a16:creationId xmlns:a16="http://schemas.microsoft.com/office/drawing/2014/main" id="{85166CBD-0894-4235-A368-848D663005B2}"/>
              </a:ext>
            </a:extLst>
          </p:cNvPr>
          <p:cNvPicPr>
            <a:picLocks noChangeAspect="1"/>
          </p:cNvPicPr>
          <p:nvPr/>
        </p:nvPicPr>
        <p:blipFill rotWithShape="1">
          <a:blip r:embed="rId3"/>
          <a:srcRect b="40511"/>
          <a:stretch/>
        </p:blipFill>
        <p:spPr>
          <a:xfrm>
            <a:off x="5031693" y="1277896"/>
            <a:ext cx="3414286" cy="2902219"/>
          </a:xfrm>
          <a:prstGeom prst="rect">
            <a:avLst/>
          </a:prstGeom>
        </p:spPr>
      </p:pic>
    </p:spTree>
    <p:extLst>
      <p:ext uri="{BB962C8B-B14F-4D97-AF65-F5344CB8AC3E}">
        <p14:creationId xmlns:p14="http://schemas.microsoft.com/office/powerpoint/2010/main" val="2371153679"/>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013A40-EB91-4421-8A57-6232D32323C7}"/>
              </a:ext>
            </a:extLst>
          </p:cNvPr>
          <p:cNvSpPr>
            <a:spLocks noGrp="1"/>
          </p:cNvSpPr>
          <p:nvPr>
            <p:ph type="title"/>
          </p:nvPr>
        </p:nvSpPr>
        <p:spPr>
          <a:xfrm>
            <a:off x="441197" y="342900"/>
            <a:ext cx="8263890" cy="415499"/>
          </a:xfrm>
        </p:spPr>
        <p:txBody>
          <a:bodyPr/>
          <a:lstStyle/>
          <a:p>
            <a:r>
              <a:rPr lang="en-US" sz="3200" dirty="0"/>
              <a:t>Power Virtual Agents components - </a:t>
            </a:r>
            <a:r>
              <a:rPr lang="en-US" sz="1800" b="1" dirty="0"/>
              <a:t>Actions</a:t>
            </a:r>
            <a:endParaRPr lang="en-US" sz="3200" dirty="0"/>
          </a:p>
        </p:txBody>
      </p:sp>
      <p:sp>
        <p:nvSpPr>
          <p:cNvPr id="12" name="Rectangle 11">
            <a:extLst>
              <a:ext uri="{FF2B5EF4-FFF2-40B4-BE49-F238E27FC236}">
                <a16:creationId xmlns:a16="http://schemas.microsoft.com/office/drawing/2014/main" id="{B97CE048-DA09-4F84-8F67-5B5308E67EDE}"/>
              </a:ext>
            </a:extLst>
          </p:cNvPr>
          <p:cNvSpPr>
            <a:spLocks/>
          </p:cNvSpPr>
          <p:nvPr/>
        </p:nvSpPr>
        <p:spPr bwMode="auto">
          <a:xfrm>
            <a:off x="438913" y="1093500"/>
            <a:ext cx="3986783" cy="283556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t" anchorCtr="0" forceAA="0" compatLnSpc="1">
            <a:prstTxWarp prst="textNoShape">
              <a:avLst/>
            </a:prstTxWarp>
            <a:noAutofit/>
          </a:bodyPr>
          <a:lstStyle/>
          <a:p>
            <a:pPr defTabSz="699354" fontAlgn="base">
              <a:spcBef>
                <a:spcPct val="0"/>
              </a:spcBef>
              <a:spcAft>
                <a:spcPct val="0"/>
              </a:spcAft>
            </a:pPr>
            <a:r>
              <a:rPr lang="en-US" b="1" dirty="0">
                <a:solidFill>
                  <a:schemeClr val="tx1"/>
                </a:solidFill>
                <a:latin typeface="+mj-lt"/>
              </a:rPr>
              <a:t>Actions</a:t>
            </a:r>
          </a:p>
          <a:p>
            <a:pPr defTabSz="699354" fontAlgn="base">
              <a:spcBef>
                <a:spcPct val="0"/>
              </a:spcBef>
              <a:spcAft>
                <a:spcPct val="0"/>
              </a:spcAft>
            </a:pPr>
            <a:r>
              <a:rPr lang="en-US" sz="1500" dirty="0">
                <a:solidFill>
                  <a:schemeClr val="tx1"/>
                </a:solidFill>
              </a:rPr>
              <a:t>Enable your chatbot to perform an action by calling a Microsoft Power Automate flow. You can:</a:t>
            </a:r>
          </a:p>
          <a:p>
            <a:pPr marL="257175" indent="-257175" defTabSz="699354" fontAlgn="base">
              <a:spcBef>
                <a:spcPct val="0"/>
              </a:spcBef>
              <a:spcAft>
                <a:spcPct val="0"/>
              </a:spcAft>
              <a:buFont typeface="Arial" panose="020B0604020202020204" pitchFamily="34" charset="0"/>
              <a:buChar char="•"/>
            </a:pPr>
            <a:r>
              <a:rPr lang="en-US" sz="1500" dirty="0">
                <a:solidFill>
                  <a:schemeClr val="tx1"/>
                </a:solidFill>
              </a:rPr>
              <a:t>Call flows from within topics.</a:t>
            </a:r>
          </a:p>
          <a:p>
            <a:pPr marL="257175" indent="-257175" defTabSz="699354" fontAlgn="base">
              <a:spcBef>
                <a:spcPct val="0"/>
              </a:spcBef>
              <a:spcAft>
                <a:spcPct val="0"/>
              </a:spcAft>
              <a:buFont typeface="Arial" panose="020B0604020202020204" pitchFamily="34" charset="0"/>
              <a:buChar char="•"/>
            </a:pPr>
            <a:r>
              <a:rPr lang="en-US" sz="1500" dirty="0">
                <a:solidFill>
                  <a:schemeClr val="tx1"/>
                </a:solidFill>
              </a:rPr>
              <a:t>Utilize flows that have already been created in your Power Apps environment.</a:t>
            </a:r>
          </a:p>
          <a:p>
            <a:pPr marL="257175" indent="-257175" defTabSz="699354" fontAlgn="base">
              <a:spcBef>
                <a:spcPct val="0"/>
              </a:spcBef>
              <a:spcAft>
                <a:spcPct val="0"/>
              </a:spcAft>
              <a:buFont typeface="Arial" panose="020B0604020202020204" pitchFamily="34" charset="0"/>
              <a:buChar char="•"/>
            </a:pPr>
            <a:r>
              <a:rPr lang="en-US" sz="1500" dirty="0">
                <a:solidFill>
                  <a:schemeClr val="tx1"/>
                </a:solidFill>
              </a:rPr>
              <a:t>Create a flow from within the Power Virtual Agents authoring canvas.</a:t>
            </a:r>
          </a:p>
          <a:p>
            <a:pPr defTabSz="699354" fontAlgn="base">
              <a:spcBef>
                <a:spcPct val="0"/>
              </a:spcBef>
              <a:spcAft>
                <a:spcPct val="0"/>
              </a:spcAft>
            </a:pPr>
            <a:endParaRPr lang="en-US" sz="1350" dirty="0">
              <a:solidFill>
                <a:schemeClr val="tx1"/>
              </a:solidFill>
              <a:ea typeface="Segoe UI" pitchFamily="34" charset="0"/>
              <a:cs typeface="Segoe UI" pitchFamily="34" charset="0"/>
            </a:endParaRPr>
          </a:p>
        </p:txBody>
      </p:sp>
      <p:sp>
        <p:nvSpPr>
          <p:cNvPr id="3" name="Rectangle 2" descr="Rectangle around the image">
            <a:extLst>
              <a:ext uri="{FF2B5EF4-FFF2-40B4-BE49-F238E27FC236}">
                <a16:creationId xmlns:a16="http://schemas.microsoft.com/office/drawing/2014/main" id="{38B3FAF9-39F6-4F16-9B10-761D9511C265}"/>
              </a:ext>
            </a:extLst>
          </p:cNvPr>
          <p:cNvSpPr/>
          <p:nvPr/>
        </p:nvSpPr>
        <p:spPr bwMode="auto">
          <a:xfrm>
            <a:off x="4627322" y="1093501"/>
            <a:ext cx="4077766" cy="3338069"/>
          </a:xfrm>
          <a:prstGeom prst="rect">
            <a:avLst/>
          </a:prstGeom>
          <a:noFill/>
          <a:ln w="190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t" anchorCtr="0" forceAA="0" compatLnSpc="1">
            <a:prstTxWarp prst="textNoShape">
              <a:avLst/>
            </a:prstTxWarp>
            <a:noAutofit/>
          </a:bodyPr>
          <a:lstStyle/>
          <a:p>
            <a:pPr defTabSz="685577" fontAlgn="base">
              <a:spcBef>
                <a:spcPct val="0"/>
              </a:spcBef>
              <a:spcAft>
                <a:spcPts val="74"/>
              </a:spcAft>
            </a:pPr>
            <a:endParaRPr lang="en-US" sz="735" dirty="0">
              <a:solidFill>
                <a:schemeClr val="bg1"/>
              </a:solidFill>
              <a:ea typeface="Segoe UI" pitchFamily="34" charset="0"/>
              <a:cs typeface="Segoe UI" pitchFamily="34" charset="0"/>
            </a:endParaRPr>
          </a:p>
        </p:txBody>
      </p:sp>
      <p:pic>
        <p:nvPicPr>
          <p:cNvPr id="7" name="Picture 6" descr="A screenshot of a actions">
            <a:extLst>
              <a:ext uri="{FF2B5EF4-FFF2-40B4-BE49-F238E27FC236}">
                <a16:creationId xmlns:a16="http://schemas.microsoft.com/office/drawing/2014/main" id="{A1F2C273-018C-4C8E-922C-8F394A47AD8C}"/>
              </a:ext>
            </a:extLst>
          </p:cNvPr>
          <p:cNvPicPr>
            <a:picLocks noChangeAspect="1"/>
          </p:cNvPicPr>
          <p:nvPr/>
        </p:nvPicPr>
        <p:blipFill rotWithShape="1">
          <a:blip r:embed="rId3"/>
          <a:srcRect l="12169" t="6183" r="21314" b="1803"/>
          <a:stretch/>
        </p:blipFill>
        <p:spPr>
          <a:xfrm>
            <a:off x="4736934" y="1222733"/>
            <a:ext cx="3858540" cy="3079603"/>
          </a:xfrm>
          <a:prstGeom prst="rect">
            <a:avLst/>
          </a:prstGeom>
        </p:spPr>
      </p:pic>
    </p:spTree>
    <p:extLst>
      <p:ext uri="{BB962C8B-B14F-4D97-AF65-F5344CB8AC3E}">
        <p14:creationId xmlns:p14="http://schemas.microsoft.com/office/powerpoint/2010/main" val="1680843794"/>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013A40-EB91-4421-8A57-6232D32323C7}"/>
              </a:ext>
            </a:extLst>
          </p:cNvPr>
          <p:cNvSpPr>
            <a:spLocks noGrp="1"/>
          </p:cNvSpPr>
          <p:nvPr>
            <p:ph type="title"/>
          </p:nvPr>
        </p:nvSpPr>
        <p:spPr>
          <a:xfrm>
            <a:off x="441197" y="342900"/>
            <a:ext cx="8263890" cy="415499"/>
          </a:xfrm>
        </p:spPr>
        <p:txBody>
          <a:bodyPr/>
          <a:lstStyle/>
          <a:p>
            <a:r>
              <a:rPr lang="en-US" sz="3200" dirty="0"/>
              <a:t>Power Virtual Agents components - </a:t>
            </a:r>
            <a:r>
              <a:rPr lang="en-US" sz="1800" b="1" dirty="0"/>
              <a:t>Publishing</a:t>
            </a:r>
            <a:endParaRPr lang="en-US" sz="3200" dirty="0"/>
          </a:p>
        </p:txBody>
      </p:sp>
      <p:sp>
        <p:nvSpPr>
          <p:cNvPr id="6" name="Rectangle 5">
            <a:extLst>
              <a:ext uri="{FF2B5EF4-FFF2-40B4-BE49-F238E27FC236}">
                <a16:creationId xmlns:a16="http://schemas.microsoft.com/office/drawing/2014/main" id="{A530B65A-E50A-4B12-A826-05A85A01DC50}"/>
              </a:ext>
            </a:extLst>
          </p:cNvPr>
          <p:cNvSpPr>
            <a:spLocks/>
          </p:cNvSpPr>
          <p:nvPr/>
        </p:nvSpPr>
        <p:spPr bwMode="auto">
          <a:xfrm>
            <a:off x="438913" y="1093500"/>
            <a:ext cx="4077766" cy="326418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t" anchorCtr="0" forceAA="0" compatLnSpc="1">
            <a:prstTxWarp prst="textNoShape">
              <a:avLst/>
            </a:prstTxWarp>
            <a:noAutofit/>
          </a:bodyPr>
          <a:lstStyle/>
          <a:p>
            <a:pPr defTabSz="699354" fontAlgn="base">
              <a:spcBef>
                <a:spcPct val="0"/>
              </a:spcBef>
              <a:spcAft>
                <a:spcPct val="0"/>
              </a:spcAft>
            </a:pPr>
            <a:r>
              <a:rPr lang="en-US" dirty="0">
                <a:solidFill>
                  <a:schemeClr val="tx1"/>
                </a:solidFill>
                <a:latin typeface="+mj-lt"/>
              </a:rPr>
              <a:t>Publishing</a:t>
            </a:r>
          </a:p>
          <a:p>
            <a:pPr defTabSz="699354" fontAlgn="base">
              <a:spcBef>
                <a:spcPct val="0"/>
              </a:spcBef>
              <a:spcAft>
                <a:spcPct val="0"/>
              </a:spcAft>
            </a:pPr>
            <a:r>
              <a:rPr lang="en-US" sz="1500" dirty="0">
                <a:solidFill>
                  <a:schemeClr val="tx1"/>
                </a:solidFill>
              </a:rPr>
              <a:t>Publish chatbots to engage with your customers on multiple platforms or channels</a:t>
            </a:r>
            <a:r>
              <a:rPr lang="en-US" sz="1500" dirty="0">
                <a:solidFill>
                  <a:srgbClr val="000000"/>
                </a:solidFill>
                <a:latin typeface="Segoe"/>
              </a:rPr>
              <a:t>.</a:t>
            </a:r>
          </a:p>
          <a:p>
            <a:pPr defTabSz="699354" fontAlgn="base">
              <a:spcBef>
                <a:spcPct val="0"/>
              </a:spcBef>
              <a:spcAft>
                <a:spcPct val="0"/>
              </a:spcAft>
            </a:pPr>
            <a:endParaRPr lang="en-US" sz="1500" dirty="0">
              <a:solidFill>
                <a:srgbClr val="000000"/>
              </a:solidFill>
              <a:latin typeface="Segoe"/>
            </a:endParaRPr>
          </a:p>
          <a:p>
            <a:pPr defTabSz="699354" fontAlgn="base">
              <a:spcBef>
                <a:spcPct val="0"/>
              </a:spcBef>
              <a:spcAft>
                <a:spcPct val="0"/>
              </a:spcAft>
            </a:pPr>
            <a:r>
              <a:rPr lang="en-US" dirty="0">
                <a:solidFill>
                  <a:srgbClr val="000000"/>
                </a:solidFill>
                <a:latin typeface="+mj-lt"/>
              </a:rPr>
              <a:t>Platforms or channels include:</a:t>
            </a:r>
          </a:p>
          <a:p>
            <a:pPr marL="257175" indent="-257175" defTabSz="699354" fontAlgn="base">
              <a:spcBef>
                <a:spcPct val="0"/>
              </a:spcBef>
              <a:spcAft>
                <a:spcPct val="0"/>
              </a:spcAft>
              <a:buFont typeface="Arial" panose="020B0604020202020204" pitchFamily="34" charset="0"/>
              <a:buChar char="•"/>
            </a:pPr>
            <a:r>
              <a:rPr lang="en-US" sz="1500" dirty="0">
                <a:solidFill>
                  <a:srgbClr val="000000"/>
                </a:solidFill>
              </a:rPr>
              <a:t>Websites</a:t>
            </a:r>
          </a:p>
          <a:p>
            <a:pPr marL="257175" indent="-257175" defTabSz="699354" fontAlgn="base">
              <a:spcBef>
                <a:spcPct val="0"/>
              </a:spcBef>
              <a:spcAft>
                <a:spcPct val="0"/>
              </a:spcAft>
              <a:buFont typeface="Arial" panose="020B0604020202020204" pitchFamily="34" charset="0"/>
              <a:buChar char="•"/>
            </a:pPr>
            <a:r>
              <a:rPr lang="en-US" sz="1500" dirty="0">
                <a:solidFill>
                  <a:srgbClr val="000000"/>
                </a:solidFill>
              </a:rPr>
              <a:t>Mobile app</a:t>
            </a:r>
          </a:p>
          <a:p>
            <a:pPr marL="257175" indent="-257175" defTabSz="699354" fontAlgn="base">
              <a:spcBef>
                <a:spcPct val="0"/>
              </a:spcBef>
              <a:spcAft>
                <a:spcPct val="0"/>
              </a:spcAft>
              <a:buFont typeface="Arial" panose="020B0604020202020204" pitchFamily="34" charset="0"/>
              <a:buChar char="•"/>
            </a:pPr>
            <a:r>
              <a:rPr lang="en-US" sz="1500" dirty="0">
                <a:solidFill>
                  <a:srgbClr val="000000"/>
                </a:solidFill>
              </a:rPr>
              <a:t>Facebook</a:t>
            </a:r>
          </a:p>
          <a:p>
            <a:pPr marL="257175" indent="-257175" defTabSz="699354" fontAlgn="base">
              <a:spcBef>
                <a:spcPct val="0"/>
              </a:spcBef>
              <a:spcAft>
                <a:spcPct val="0"/>
              </a:spcAft>
              <a:buFont typeface="Arial" panose="020B0604020202020204" pitchFamily="34" charset="0"/>
              <a:buChar char="•"/>
            </a:pPr>
            <a:r>
              <a:rPr lang="en-US" sz="1500" dirty="0">
                <a:solidFill>
                  <a:srgbClr val="000000"/>
                </a:solidFill>
              </a:rPr>
              <a:t>Microsoft Teams</a:t>
            </a:r>
          </a:p>
          <a:p>
            <a:pPr marL="257175" indent="-257175" defTabSz="699354" fontAlgn="base">
              <a:spcBef>
                <a:spcPct val="0"/>
              </a:spcBef>
              <a:spcAft>
                <a:spcPct val="0"/>
              </a:spcAft>
              <a:buFont typeface="Arial" panose="020B0604020202020204" pitchFamily="34" charset="0"/>
              <a:buChar char="•"/>
            </a:pPr>
            <a:r>
              <a:rPr lang="en-US" sz="1500" dirty="0">
                <a:solidFill>
                  <a:srgbClr val="000000"/>
                </a:solidFill>
              </a:rPr>
              <a:t>Skype</a:t>
            </a:r>
          </a:p>
          <a:p>
            <a:pPr marL="257175" indent="-257175" defTabSz="699354" fontAlgn="base">
              <a:spcBef>
                <a:spcPct val="0"/>
              </a:spcBef>
              <a:spcAft>
                <a:spcPct val="0"/>
              </a:spcAft>
              <a:buFont typeface="Arial" panose="020B0604020202020204" pitchFamily="34" charset="0"/>
              <a:buChar char="•"/>
            </a:pPr>
            <a:r>
              <a:rPr lang="en-US" sz="1500" dirty="0">
                <a:solidFill>
                  <a:srgbClr val="000000"/>
                </a:solidFill>
              </a:rPr>
              <a:t>Cortana</a:t>
            </a:r>
          </a:p>
          <a:p>
            <a:pPr marL="257175" indent="-257175" defTabSz="699354" fontAlgn="base">
              <a:spcBef>
                <a:spcPct val="0"/>
              </a:spcBef>
              <a:spcAft>
                <a:spcPct val="0"/>
              </a:spcAft>
              <a:buFont typeface="Arial" panose="020B0604020202020204" pitchFamily="34" charset="0"/>
              <a:buChar char="•"/>
            </a:pPr>
            <a:r>
              <a:rPr lang="en-US" sz="1500" dirty="0">
                <a:solidFill>
                  <a:srgbClr val="000000"/>
                </a:solidFill>
              </a:rPr>
              <a:t>Slack</a:t>
            </a:r>
          </a:p>
          <a:p>
            <a:pPr marL="257175" indent="-257175" defTabSz="699354" fontAlgn="base">
              <a:spcBef>
                <a:spcPct val="0"/>
              </a:spcBef>
              <a:spcAft>
                <a:spcPct val="0"/>
              </a:spcAft>
              <a:buFont typeface="Arial" panose="020B0604020202020204" pitchFamily="34" charset="0"/>
              <a:buChar char="•"/>
            </a:pPr>
            <a:r>
              <a:rPr lang="en-US" sz="1500" dirty="0">
                <a:solidFill>
                  <a:srgbClr val="000000"/>
                </a:solidFill>
              </a:rPr>
              <a:t>etc.</a:t>
            </a:r>
          </a:p>
        </p:txBody>
      </p:sp>
      <p:sp>
        <p:nvSpPr>
          <p:cNvPr id="3" name="Rectangle 2" descr="Rectangle around the image">
            <a:extLst>
              <a:ext uri="{FF2B5EF4-FFF2-40B4-BE49-F238E27FC236}">
                <a16:creationId xmlns:a16="http://schemas.microsoft.com/office/drawing/2014/main" id="{38B3FAF9-39F6-4F16-9B10-761D9511C265}"/>
              </a:ext>
            </a:extLst>
          </p:cNvPr>
          <p:cNvSpPr/>
          <p:nvPr/>
        </p:nvSpPr>
        <p:spPr bwMode="auto">
          <a:xfrm>
            <a:off x="4627322" y="1093501"/>
            <a:ext cx="4077766" cy="3338069"/>
          </a:xfrm>
          <a:prstGeom prst="rect">
            <a:avLst/>
          </a:prstGeom>
          <a:noFill/>
          <a:ln w="190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t" anchorCtr="0" forceAA="0" compatLnSpc="1">
            <a:prstTxWarp prst="textNoShape">
              <a:avLst/>
            </a:prstTxWarp>
            <a:noAutofit/>
          </a:bodyPr>
          <a:lstStyle/>
          <a:p>
            <a:pPr defTabSz="685577" fontAlgn="base">
              <a:spcBef>
                <a:spcPct val="0"/>
              </a:spcBef>
              <a:spcAft>
                <a:spcPts val="74"/>
              </a:spcAft>
            </a:pPr>
            <a:endParaRPr lang="en-US" sz="735" dirty="0">
              <a:solidFill>
                <a:schemeClr val="bg1"/>
              </a:solidFill>
              <a:ea typeface="Segoe UI" pitchFamily="34" charset="0"/>
              <a:cs typeface="Segoe UI" pitchFamily="34" charset="0"/>
            </a:endParaRPr>
          </a:p>
        </p:txBody>
      </p:sp>
      <p:pic>
        <p:nvPicPr>
          <p:cNvPr id="5" name="Picture 4" descr="A screenshot of Publish">
            <a:extLst>
              <a:ext uri="{FF2B5EF4-FFF2-40B4-BE49-F238E27FC236}">
                <a16:creationId xmlns:a16="http://schemas.microsoft.com/office/drawing/2014/main" id="{C32E2100-F68F-47F6-A722-54B66EB8C201}"/>
              </a:ext>
            </a:extLst>
          </p:cNvPr>
          <p:cNvPicPr>
            <a:picLocks noChangeAspect="1"/>
          </p:cNvPicPr>
          <p:nvPr/>
        </p:nvPicPr>
        <p:blipFill rotWithShape="1">
          <a:blip r:embed="rId3"/>
          <a:srcRect r="60862" b="49987"/>
          <a:stretch/>
        </p:blipFill>
        <p:spPr>
          <a:xfrm>
            <a:off x="4899396" y="1543147"/>
            <a:ext cx="3533617" cy="2364893"/>
          </a:xfrm>
          <a:prstGeom prst="rect">
            <a:avLst/>
          </a:prstGeom>
        </p:spPr>
      </p:pic>
    </p:spTree>
    <p:extLst>
      <p:ext uri="{BB962C8B-B14F-4D97-AF65-F5344CB8AC3E}">
        <p14:creationId xmlns:p14="http://schemas.microsoft.com/office/powerpoint/2010/main" val="107934044"/>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47CCD1-A320-4F9C-9655-A8CD13486A7B}"/>
              </a:ext>
            </a:extLst>
          </p:cNvPr>
          <p:cNvSpPr>
            <a:spLocks noGrp="1"/>
          </p:cNvSpPr>
          <p:nvPr>
            <p:ph type="title"/>
          </p:nvPr>
        </p:nvSpPr>
        <p:spPr>
          <a:xfrm>
            <a:off x="441197" y="342900"/>
            <a:ext cx="8263890" cy="415499"/>
          </a:xfrm>
        </p:spPr>
        <p:txBody>
          <a:bodyPr/>
          <a:lstStyle/>
          <a:p>
            <a:r>
              <a:rPr lang="en-US" sz="3600" dirty="0"/>
              <a:t>Create a chatbot</a:t>
            </a:r>
          </a:p>
        </p:txBody>
      </p:sp>
      <p:sp>
        <p:nvSpPr>
          <p:cNvPr id="14" name="Rectangle 13">
            <a:extLst>
              <a:ext uri="{FF2B5EF4-FFF2-40B4-BE49-F238E27FC236}">
                <a16:creationId xmlns:a16="http://schemas.microsoft.com/office/drawing/2014/main" id="{EAC0906E-23F6-4116-97C7-13707E5A93C7}"/>
              </a:ext>
            </a:extLst>
          </p:cNvPr>
          <p:cNvSpPr/>
          <p:nvPr/>
        </p:nvSpPr>
        <p:spPr>
          <a:xfrm>
            <a:off x="332099" y="1093500"/>
            <a:ext cx="4185000" cy="2023080"/>
          </a:xfrm>
          <a:prstGeom prst="rect">
            <a:avLst/>
          </a:prstGeom>
          <a:solidFill>
            <a:schemeClr val="bg1">
              <a:lumMod val="95000"/>
            </a:schemeClr>
          </a:solidFill>
          <a:ln w="1905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7160" tIns="102870" rIns="137160" bIns="102870" numCol="1" spcCol="1270" anchor="t" anchorCtr="0">
            <a:noAutofit/>
          </a:bodyPr>
          <a:lstStyle/>
          <a:p>
            <a:pPr defTabSz="433388">
              <a:spcBef>
                <a:spcPct val="0"/>
              </a:spcBef>
              <a:spcAft>
                <a:spcPct val="35000"/>
              </a:spcAft>
            </a:pPr>
            <a:r>
              <a:rPr lang="en-US" dirty="0">
                <a:solidFill>
                  <a:schemeClr val="tx1"/>
                </a:solidFill>
                <a:latin typeface="+mj-lt"/>
              </a:rPr>
              <a:t>Create a new bot</a:t>
            </a:r>
          </a:p>
          <a:p>
            <a:pPr defTabSz="433388">
              <a:spcBef>
                <a:spcPct val="0"/>
              </a:spcBef>
              <a:spcAft>
                <a:spcPct val="35000"/>
              </a:spcAft>
            </a:pPr>
            <a:r>
              <a:rPr lang="en-US" sz="1500" dirty="0">
                <a:solidFill>
                  <a:schemeClr val="tx1"/>
                </a:solidFill>
              </a:rPr>
              <a:t>G</a:t>
            </a:r>
            <a:r>
              <a:rPr lang="pl-PL" sz="1500" dirty="0">
                <a:solidFill>
                  <a:schemeClr val="tx1"/>
                </a:solidFill>
              </a:rPr>
              <a:t>o to </a:t>
            </a:r>
            <a:r>
              <a:rPr lang="pl-PL" sz="1500" dirty="0">
                <a:solidFill>
                  <a:schemeClr val="tx1"/>
                </a:solidFill>
                <a:hlinkClick r:id="rId3"/>
              </a:rPr>
              <a:t>https://aka.ms/TryPVA</a:t>
            </a:r>
            <a:endParaRPr lang="en-US" sz="1500" dirty="0">
              <a:solidFill>
                <a:schemeClr val="tx1"/>
              </a:solidFill>
            </a:endParaRPr>
          </a:p>
          <a:p>
            <a:pPr defTabSz="433388">
              <a:spcBef>
                <a:spcPct val="0"/>
              </a:spcBef>
              <a:spcAft>
                <a:spcPct val="35000"/>
              </a:spcAft>
            </a:pPr>
            <a:r>
              <a:rPr lang="en-US" sz="1500" dirty="0">
                <a:solidFill>
                  <a:schemeClr val="tx1"/>
                </a:solidFill>
              </a:rPr>
              <a:t>Select Start Free, and then sign in with your work email address</a:t>
            </a:r>
          </a:p>
          <a:p>
            <a:pPr marL="257175" indent="-257175" defTabSz="433388">
              <a:spcBef>
                <a:spcPct val="0"/>
              </a:spcBef>
              <a:spcAft>
                <a:spcPct val="35000"/>
              </a:spcAft>
              <a:buFont typeface="Arial" panose="020B0604020202020204" pitchFamily="34" charset="0"/>
              <a:buChar char="•"/>
            </a:pPr>
            <a:r>
              <a:rPr lang="en-US" sz="1500" dirty="0">
                <a:solidFill>
                  <a:schemeClr val="tx1"/>
                </a:solidFill>
              </a:rPr>
              <a:t>Choose a name for your chatbot</a:t>
            </a:r>
          </a:p>
          <a:p>
            <a:pPr marL="257175" indent="-257175" defTabSz="433388">
              <a:spcBef>
                <a:spcPct val="0"/>
              </a:spcBef>
              <a:spcAft>
                <a:spcPct val="35000"/>
              </a:spcAft>
              <a:buFont typeface="Arial" panose="020B0604020202020204" pitchFamily="34" charset="0"/>
              <a:buChar char="•"/>
            </a:pPr>
            <a:r>
              <a:rPr lang="en-US" sz="1500" dirty="0">
                <a:solidFill>
                  <a:schemeClr val="tx1"/>
                </a:solidFill>
              </a:rPr>
              <a:t>Select Create</a:t>
            </a:r>
            <a:endParaRPr lang="en-IN" sz="1500" dirty="0">
              <a:solidFill>
                <a:schemeClr val="tx1"/>
              </a:solidFill>
            </a:endParaRPr>
          </a:p>
        </p:txBody>
      </p:sp>
      <p:sp>
        <p:nvSpPr>
          <p:cNvPr id="15" name="Rectangle 14">
            <a:extLst>
              <a:ext uri="{FF2B5EF4-FFF2-40B4-BE49-F238E27FC236}">
                <a16:creationId xmlns:a16="http://schemas.microsoft.com/office/drawing/2014/main" id="{7F4D6492-7E50-4222-9987-B147F44725A9}"/>
              </a:ext>
            </a:extLst>
          </p:cNvPr>
          <p:cNvSpPr/>
          <p:nvPr/>
        </p:nvSpPr>
        <p:spPr>
          <a:xfrm>
            <a:off x="332100" y="3215462"/>
            <a:ext cx="4184999" cy="1585138"/>
          </a:xfrm>
          <a:prstGeom prst="rect">
            <a:avLst/>
          </a:prstGeom>
          <a:solidFill>
            <a:schemeClr val="bg1">
              <a:lumMod val="95000"/>
            </a:schemeClr>
          </a:solidFill>
          <a:ln w="1905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7160" tIns="102870" rIns="137160" bIns="102870" numCol="1" spcCol="1270" anchor="t" anchorCtr="0">
            <a:noAutofit/>
          </a:bodyPr>
          <a:lstStyle/>
          <a:p>
            <a:pPr defTabSz="433388">
              <a:spcBef>
                <a:spcPct val="0"/>
              </a:spcBef>
              <a:spcAft>
                <a:spcPct val="35000"/>
              </a:spcAft>
            </a:pPr>
            <a:r>
              <a:rPr lang="en-US" dirty="0">
                <a:solidFill>
                  <a:schemeClr val="tx1"/>
                </a:solidFill>
                <a:latin typeface="+mj-lt"/>
              </a:rPr>
              <a:t>Other operations</a:t>
            </a:r>
          </a:p>
          <a:p>
            <a:pPr defTabSz="433388">
              <a:spcBef>
                <a:spcPct val="0"/>
              </a:spcBef>
              <a:spcAft>
                <a:spcPct val="35000"/>
              </a:spcAft>
            </a:pPr>
            <a:r>
              <a:rPr lang="en-US" sz="1500" dirty="0">
                <a:solidFill>
                  <a:schemeClr val="tx1"/>
                </a:solidFill>
              </a:rPr>
              <a:t>Create additional chatbots.</a:t>
            </a:r>
          </a:p>
          <a:p>
            <a:pPr defTabSz="433388">
              <a:spcBef>
                <a:spcPct val="0"/>
              </a:spcBef>
              <a:spcAft>
                <a:spcPct val="35000"/>
              </a:spcAft>
            </a:pPr>
            <a:r>
              <a:rPr lang="en-US" sz="1500" dirty="0">
                <a:solidFill>
                  <a:schemeClr val="tx1"/>
                </a:solidFill>
              </a:rPr>
              <a:t>Delete a chatbot.</a:t>
            </a:r>
          </a:p>
        </p:txBody>
      </p:sp>
      <p:pic>
        <p:nvPicPr>
          <p:cNvPr id="9" name="Picture 2" descr="A screenshot of Create a new bot">
            <a:extLst>
              <a:ext uri="{FF2B5EF4-FFF2-40B4-BE49-F238E27FC236}">
                <a16:creationId xmlns:a16="http://schemas.microsoft.com/office/drawing/2014/main" id="{5A41E779-A2EE-4CFD-B390-77639EAD029B}"/>
              </a:ext>
            </a:extLst>
          </p:cNvPr>
          <p:cNvPicPr>
            <a:picLocks noChangeAspect="1" noChangeArrowheads="1"/>
          </p:cNvPicPr>
          <p:nvPr/>
        </p:nvPicPr>
        <p:blipFill rotWithShape="1">
          <a:blip r:embed="rId4"/>
          <a:srcRect l="24306" t="2108" r="1166" b="2470"/>
          <a:stretch/>
        </p:blipFill>
        <p:spPr bwMode="auto">
          <a:xfrm>
            <a:off x="4998720" y="1432560"/>
            <a:ext cx="3444241" cy="3017521"/>
          </a:xfrm>
          <a:prstGeom prst="rect">
            <a:avLst/>
          </a:prstGeom>
          <a:noFill/>
          <a:ln w="19050">
            <a:noFill/>
            <a:headEnd type="none" w="med" len="med"/>
            <a:tailEnd type="none" w="med" len="med"/>
          </a:ln>
          <a:effectLst/>
          <a:extLst>
            <a:ext uri="{909E8E84-426E-40DD-AFC4-6F175D3DCCD1}">
              <a14:hiddenFill xmlns:a14="http://schemas.microsoft.com/office/drawing/2010/main">
                <a:solidFill>
                  <a:srgbClr val="FFFFFF"/>
                </a:solidFill>
              </a14:hiddenFill>
            </a:ext>
          </a:extLst>
        </p:spPr>
      </p:pic>
      <p:sp>
        <p:nvSpPr>
          <p:cNvPr id="3" name="Rectangle 2" descr="Rectangle around the image">
            <a:extLst>
              <a:ext uri="{FF2B5EF4-FFF2-40B4-BE49-F238E27FC236}">
                <a16:creationId xmlns:a16="http://schemas.microsoft.com/office/drawing/2014/main" id="{49280361-C5F5-452E-A657-667AA88A84A3}"/>
              </a:ext>
            </a:extLst>
          </p:cNvPr>
          <p:cNvSpPr/>
          <p:nvPr/>
        </p:nvSpPr>
        <p:spPr bwMode="auto">
          <a:xfrm>
            <a:off x="4713629" y="1093500"/>
            <a:ext cx="3991458" cy="3707099"/>
          </a:xfrm>
          <a:prstGeom prst="rect">
            <a:avLst/>
          </a:prstGeom>
          <a:noFill/>
          <a:ln w="190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t" anchorCtr="0" forceAA="0" compatLnSpc="1">
            <a:prstTxWarp prst="textNoShape">
              <a:avLst/>
            </a:prstTxWarp>
            <a:noAutofit/>
          </a:bodyPr>
          <a:lstStyle/>
          <a:p>
            <a:pPr defTabSz="685577" fontAlgn="base">
              <a:spcBef>
                <a:spcPct val="0"/>
              </a:spcBef>
              <a:spcAft>
                <a:spcPts val="74"/>
              </a:spcAft>
            </a:pPr>
            <a:endParaRPr lang="en-US" sz="735" dirty="0">
              <a:solidFill>
                <a:schemeClr val="bg1"/>
              </a:solidFill>
              <a:ea typeface="Segoe UI" pitchFamily="34" charset="0"/>
              <a:cs typeface="Segoe UI" pitchFamily="34" charset="0"/>
            </a:endParaRPr>
          </a:p>
        </p:txBody>
      </p:sp>
    </p:spTree>
    <p:extLst>
      <p:ext uri="{BB962C8B-B14F-4D97-AF65-F5344CB8AC3E}">
        <p14:creationId xmlns:p14="http://schemas.microsoft.com/office/powerpoint/2010/main" val="597711759"/>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47CCD1-A320-4F9C-9655-A8CD13486A7B}"/>
              </a:ext>
            </a:extLst>
          </p:cNvPr>
          <p:cNvSpPr>
            <a:spLocks noGrp="1"/>
          </p:cNvSpPr>
          <p:nvPr>
            <p:ph type="title"/>
          </p:nvPr>
        </p:nvSpPr>
        <p:spPr>
          <a:xfrm>
            <a:off x="441197" y="342900"/>
            <a:ext cx="8263890" cy="415499"/>
          </a:xfrm>
        </p:spPr>
        <p:txBody>
          <a:bodyPr/>
          <a:lstStyle/>
          <a:p>
            <a:r>
              <a:rPr lang="en-US" sz="3600" dirty="0"/>
              <a:t>Create a </a:t>
            </a:r>
            <a:r>
              <a:rPr lang="en-US" altLang="zh-CN" sz="3600" dirty="0"/>
              <a:t>topic</a:t>
            </a:r>
            <a:endParaRPr lang="en-US" sz="3600" dirty="0"/>
          </a:p>
        </p:txBody>
      </p:sp>
      <p:sp>
        <p:nvSpPr>
          <p:cNvPr id="14" name="Rectangle 13">
            <a:extLst>
              <a:ext uri="{FF2B5EF4-FFF2-40B4-BE49-F238E27FC236}">
                <a16:creationId xmlns:a16="http://schemas.microsoft.com/office/drawing/2014/main" id="{EAC0906E-23F6-4116-97C7-13707E5A93C7}"/>
              </a:ext>
            </a:extLst>
          </p:cNvPr>
          <p:cNvSpPr/>
          <p:nvPr/>
        </p:nvSpPr>
        <p:spPr>
          <a:xfrm>
            <a:off x="332099" y="1093500"/>
            <a:ext cx="4185000" cy="2023080"/>
          </a:xfrm>
          <a:prstGeom prst="rect">
            <a:avLst/>
          </a:prstGeom>
          <a:solidFill>
            <a:schemeClr val="bg1">
              <a:lumMod val="95000"/>
            </a:schemeClr>
          </a:solidFill>
          <a:ln w="1905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7160" tIns="102870" rIns="137160" bIns="102870" numCol="1" spcCol="1270" anchor="t" anchorCtr="0">
            <a:noAutofit/>
          </a:bodyPr>
          <a:lstStyle/>
          <a:p>
            <a:pPr defTabSz="433388">
              <a:spcBef>
                <a:spcPct val="0"/>
              </a:spcBef>
              <a:spcAft>
                <a:spcPct val="35000"/>
              </a:spcAft>
            </a:pPr>
            <a:r>
              <a:rPr lang="en-US" dirty="0">
                <a:solidFill>
                  <a:schemeClr val="tx1"/>
                </a:solidFill>
                <a:latin typeface="+mj-lt"/>
              </a:rPr>
              <a:t>Create a topic</a:t>
            </a:r>
          </a:p>
          <a:p>
            <a:pPr defTabSz="433388">
              <a:spcBef>
                <a:spcPct val="0"/>
              </a:spcBef>
              <a:spcAft>
                <a:spcPct val="35000"/>
              </a:spcAft>
            </a:pPr>
            <a:r>
              <a:rPr lang="en-US" sz="1500" dirty="0">
                <a:solidFill>
                  <a:schemeClr val="tx1"/>
                </a:solidFill>
              </a:rPr>
              <a:t>G</a:t>
            </a:r>
            <a:r>
              <a:rPr lang="pl-PL" sz="1500" dirty="0">
                <a:solidFill>
                  <a:schemeClr val="tx1"/>
                </a:solidFill>
              </a:rPr>
              <a:t>o to </a:t>
            </a:r>
            <a:r>
              <a:rPr lang="en-US" sz="1500" b="1" dirty="0">
                <a:solidFill>
                  <a:schemeClr val="tx1"/>
                </a:solidFill>
              </a:rPr>
              <a:t>Topics</a:t>
            </a:r>
            <a:r>
              <a:rPr lang="en-US" sz="1500" dirty="0">
                <a:solidFill>
                  <a:schemeClr val="tx1"/>
                </a:solidFill>
              </a:rPr>
              <a:t> tab.</a:t>
            </a:r>
          </a:p>
          <a:p>
            <a:pPr defTabSz="433388">
              <a:spcBef>
                <a:spcPct val="0"/>
              </a:spcBef>
              <a:spcAft>
                <a:spcPct val="35000"/>
              </a:spcAft>
            </a:pPr>
            <a:r>
              <a:rPr lang="en-US" sz="1500" dirty="0">
                <a:solidFill>
                  <a:schemeClr val="tx1"/>
                </a:solidFill>
              </a:rPr>
              <a:t>Select New topic.</a:t>
            </a:r>
          </a:p>
          <a:p>
            <a:pPr defTabSz="433388">
              <a:spcBef>
                <a:spcPct val="0"/>
              </a:spcBef>
              <a:spcAft>
                <a:spcPct val="35000"/>
              </a:spcAft>
            </a:pPr>
            <a:r>
              <a:rPr lang="en-US" sz="1500" dirty="0">
                <a:solidFill>
                  <a:schemeClr val="tx1"/>
                </a:solidFill>
              </a:rPr>
              <a:t>Specify a name, description, and one or more trigger phrases for the topic.</a:t>
            </a:r>
            <a:endParaRPr lang="en-IN" sz="1500" dirty="0">
              <a:solidFill>
                <a:schemeClr val="tx1"/>
              </a:solidFill>
            </a:endParaRPr>
          </a:p>
        </p:txBody>
      </p:sp>
      <p:pic>
        <p:nvPicPr>
          <p:cNvPr id="9" name="Picture 2" descr="supported data locations.">
            <a:extLst>
              <a:ext uri="{FF2B5EF4-FFF2-40B4-BE49-F238E27FC236}">
                <a16:creationId xmlns:a16="http://schemas.microsoft.com/office/drawing/2014/main" id="{5A41E779-A2EE-4CFD-B390-77639EAD029B}"/>
              </a:ext>
            </a:extLst>
          </p:cNvPr>
          <p:cNvPicPr>
            <a:picLocks noChangeAspect="1" noChangeArrowheads="1"/>
          </p:cNvPicPr>
          <p:nvPr/>
        </p:nvPicPr>
        <p:blipFill rotWithShape="1">
          <a:blip r:embed="rId3"/>
          <a:srcRect l="24306" t="2108" r="1166" b="2470"/>
          <a:stretch/>
        </p:blipFill>
        <p:spPr bwMode="auto">
          <a:xfrm>
            <a:off x="4998720" y="1432560"/>
            <a:ext cx="3444241" cy="3017521"/>
          </a:xfrm>
          <a:prstGeom prst="rect">
            <a:avLst/>
          </a:prstGeom>
          <a:noFill/>
          <a:ln w="19050">
            <a:noFill/>
            <a:headEnd type="none" w="med" len="med"/>
            <a:tailEnd type="none" w="med" len="med"/>
          </a:ln>
          <a:effectLst/>
          <a:extLst>
            <a:ext uri="{909E8E84-426E-40DD-AFC4-6F175D3DCCD1}">
              <a14:hiddenFill xmlns:a14="http://schemas.microsoft.com/office/drawing/2010/main">
                <a:solidFill>
                  <a:srgbClr val="FFFFFF"/>
                </a:solidFill>
              </a14:hiddenFill>
            </a:ext>
          </a:extLst>
        </p:spPr>
      </p:pic>
      <p:sp>
        <p:nvSpPr>
          <p:cNvPr id="3" name="Rectangle 2" descr="Rectangle around the image">
            <a:extLst>
              <a:ext uri="{FF2B5EF4-FFF2-40B4-BE49-F238E27FC236}">
                <a16:creationId xmlns:a16="http://schemas.microsoft.com/office/drawing/2014/main" id="{49280361-C5F5-452E-A657-667AA88A84A3}"/>
              </a:ext>
            </a:extLst>
          </p:cNvPr>
          <p:cNvSpPr/>
          <p:nvPr/>
        </p:nvSpPr>
        <p:spPr bwMode="auto">
          <a:xfrm>
            <a:off x="4713629" y="1093500"/>
            <a:ext cx="3991458" cy="3707099"/>
          </a:xfrm>
          <a:prstGeom prst="rect">
            <a:avLst/>
          </a:prstGeom>
          <a:noFill/>
          <a:ln w="190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t" anchorCtr="0" forceAA="0" compatLnSpc="1">
            <a:prstTxWarp prst="textNoShape">
              <a:avLst/>
            </a:prstTxWarp>
            <a:noAutofit/>
          </a:bodyPr>
          <a:lstStyle/>
          <a:p>
            <a:pPr defTabSz="685577" fontAlgn="base">
              <a:spcBef>
                <a:spcPct val="0"/>
              </a:spcBef>
              <a:spcAft>
                <a:spcPts val="74"/>
              </a:spcAft>
            </a:pPr>
            <a:endParaRPr lang="en-US" sz="735" dirty="0">
              <a:solidFill>
                <a:schemeClr val="bg1"/>
              </a:solidFill>
              <a:ea typeface="Segoe UI" pitchFamily="34" charset="0"/>
              <a:cs typeface="Segoe UI" pitchFamily="34" charset="0"/>
            </a:endParaRPr>
          </a:p>
        </p:txBody>
      </p:sp>
      <p:pic>
        <p:nvPicPr>
          <p:cNvPr id="7" name="Picture 6" descr="A screenshot of create a topic">
            <a:extLst>
              <a:ext uri="{FF2B5EF4-FFF2-40B4-BE49-F238E27FC236}">
                <a16:creationId xmlns:a16="http://schemas.microsoft.com/office/drawing/2014/main" id="{CC1B91D2-63B0-4773-813F-F6E69981028D}"/>
              </a:ext>
            </a:extLst>
          </p:cNvPr>
          <p:cNvPicPr>
            <a:picLocks noChangeAspect="1"/>
          </p:cNvPicPr>
          <p:nvPr/>
        </p:nvPicPr>
        <p:blipFill rotWithShape="1">
          <a:blip r:embed="rId4"/>
          <a:srcRect r="32437"/>
          <a:stretch/>
        </p:blipFill>
        <p:spPr>
          <a:xfrm>
            <a:off x="4786042" y="1201816"/>
            <a:ext cx="3851566" cy="3479006"/>
          </a:xfrm>
          <a:prstGeom prst="rect">
            <a:avLst/>
          </a:prstGeom>
        </p:spPr>
      </p:pic>
    </p:spTree>
    <p:extLst>
      <p:ext uri="{BB962C8B-B14F-4D97-AF65-F5344CB8AC3E}">
        <p14:creationId xmlns:p14="http://schemas.microsoft.com/office/powerpoint/2010/main" val="2326112519"/>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42854-46B9-3C46-86ED-051FEA185446}"/>
              </a:ext>
            </a:extLst>
          </p:cNvPr>
          <p:cNvSpPr>
            <a:spLocks noGrp="1"/>
          </p:cNvSpPr>
          <p:nvPr>
            <p:ph type="title"/>
          </p:nvPr>
        </p:nvSpPr>
        <p:spPr>
          <a:xfrm>
            <a:off x="440100" y="342900"/>
            <a:ext cx="6353035" cy="415499"/>
          </a:xfrm>
        </p:spPr>
        <p:txBody>
          <a:bodyPr/>
          <a:lstStyle/>
          <a:p>
            <a:pPr lvl="1"/>
            <a:r>
              <a:rPr lang="en-US" sz="2700" dirty="0">
                <a:latin typeface="+mj-lt"/>
              </a:rPr>
              <a:t>Work with topics</a:t>
            </a:r>
          </a:p>
        </p:txBody>
      </p:sp>
      <p:sp>
        <p:nvSpPr>
          <p:cNvPr id="3" name="Text Placeholder 2">
            <a:extLst>
              <a:ext uri="{FF2B5EF4-FFF2-40B4-BE49-F238E27FC236}">
                <a16:creationId xmlns:a16="http://schemas.microsoft.com/office/drawing/2014/main" id="{7F3950B4-8AA3-E54A-A0FD-E9AF02B259D2}"/>
              </a:ext>
            </a:extLst>
          </p:cNvPr>
          <p:cNvSpPr>
            <a:spLocks noGrp="1"/>
          </p:cNvSpPr>
          <p:nvPr>
            <p:ph type="body" sz="quarter" idx="14"/>
          </p:nvPr>
        </p:nvSpPr>
        <p:spPr>
          <a:xfrm>
            <a:off x="332100" y="1092673"/>
            <a:ext cx="4184483" cy="276999"/>
          </a:xfrm>
        </p:spPr>
        <p:txBody>
          <a:bodyPr/>
          <a:lstStyle/>
          <a:p>
            <a:pPr marL="0" lvl="1"/>
            <a:r>
              <a:rPr lang="en-US" sz="1800" dirty="0">
                <a:latin typeface="+mj-lt"/>
              </a:rPr>
              <a:t>Design the topic’s conversation path</a:t>
            </a:r>
          </a:p>
        </p:txBody>
      </p:sp>
      <p:sp>
        <p:nvSpPr>
          <p:cNvPr id="18" name="Rectangle 17" descr="Rectangle around the image">
            <a:extLst>
              <a:ext uri="{FF2B5EF4-FFF2-40B4-BE49-F238E27FC236}">
                <a16:creationId xmlns:a16="http://schemas.microsoft.com/office/drawing/2014/main" id="{DF380A28-C1A1-4377-B0B6-25296760648F}"/>
              </a:ext>
            </a:extLst>
          </p:cNvPr>
          <p:cNvSpPr/>
          <p:nvPr/>
        </p:nvSpPr>
        <p:spPr bwMode="auto">
          <a:xfrm>
            <a:off x="4714200" y="1092673"/>
            <a:ext cx="3990600" cy="3167402"/>
          </a:xfrm>
          <a:prstGeom prst="rect">
            <a:avLst/>
          </a:prstGeom>
          <a:noFill/>
          <a:ln w="190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t" anchorCtr="0" forceAA="0" compatLnSpc="1">
            <a:prstTxWarp prst="textNoShape">
              <a:avLst/>
            </a:prstTxWarp>
            <a:noAutofit/>
          </a:bodyPr>
          <a:lstStyle/>
          <a:p>
            <a:pPr defTabSz="685577" fontAlgn="base">
              <a:spcBef>
                <a:spcPct val="0"/>
              </a:spcBef>
              <a:spcAft>
                <a:spcPts val="74"/>
              </a:spcAft>
            </a:pPr>
            <a:endParaRPr lang="en-US" sz="735" dirty="0">
              <a:solidFill>
                <a:schemeClr val="bg1"/>
              </a:solidFill>
              <a:ea typeface="Segoe UI" pitchFamily="34" charset="0"/>
              <a:cs typeface="Segoe UI" pitchFamily="34" charset="0"/>
            </a:endParaRPr>
          </a:p>
        </p:txBody>
      </p:sp>
      <p:pic>
        <p:nvPicPr>
          <p:cNvPr id="30" name="Picture 29" descr="A screenshot of inserting nodes into conversation path">
            <a:extLst>
              <a:ext uri="{FF2B5EF4-FFF2-40B4-BE49-F238E27FC236}">
                <a16:creationId xmlns:a16="http://schemas.microsoft.com/office/drawing/2014/main" id="{6FD69E40-476B-4415-869B-7C3045BFA93F}"/>
              </a:ext>
            </a:extLst>
          </p:cNvPr>
          <p:cNvPicPr>
            <a:picLocks noChangeAspect="1"/>
          </p:cNvPicPr>
          <p:nvPr/>
        </p:nvPicPr>
        <p:blipFill rotWithShape="1">
          <a:blip r:embed="rId3"/>
          <a:srcRect t="25289"/>
          <a:stretch/>
        </p:blipFill>
        <p:spPr>
          <a:xfrm>
            <a:off x="5486401" y="1355418"/>
            <a:ext cx="2650331" cy="2641909"/>
          </a:xfrm>
          <a:prstGeom prst="rect">
            <a:avLst/>
          </a:prstGeom>
        </p:spPr>
      </p:pic>
      <p:sp>
        <p:nvSpPr>
          <p:cNvPr id="23" name="Text Placeholder 2">
            <a:extLst>
              <a:ext uri="{FF2B5EF4-FFF2-40B4-BE49-F238E27FC236}">
                <a16:creationId xmlns:a16="http://schemas.microsoft.com/office/drawing/2014/main" id="{D51330C8-4882-41F9-B73D-05A3B35C99E1}"/>
              </a:ext>
            </a:extLst>
          </p:cNvPr>
          <p:cNvSpPr txBox="1">
            <a:spLocks/>
          </p:cNvSpPr>
          <p:nvPr/>
        </p:nvSpPr>
        <p:spPr>
          <a:xfrm>
            <a:off x="332101" y="1621256"/>
            <a:ext cx="4184483" cy="253916"/>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500" dirty="0">
                <a:latin typeface="+mj-lt"/>
              </a:rPr>
              <a:t>Insert nodes into the conversation path</a:t>
            </a:r>
          </a:p>
        </p:txBody>
      </p:sp>
      <p:sp>
        <p:nvSpPr>
          <p:cNvPr id="16" name="Text Placeholder 2">
            <a:extLst>
              <a:ext uri="{FF2B5EF4-FFF2-40B4-BE49-F238E27FC236}">
                <a16:creationId xmlns:a16="http://schemas.microsoft.com/office/drawing/2014/main" id="{D9817E4D-CDF6-4C64-99B1-FBD1943DC2E8}"/>
              </a:ext>
            </a:extLst>
          </p:cNvPr>
          <p:cNvSpPr txBox="1">
            <a:spLocks/>
          </p:cNvSpPr>
          <p:nvPr/>
        </p:nvSpPr>
        <p:spPr>
          <a:xfrm>
            <a:off x="332101" y="3592747"/>
            <a:ext cx="4184483" cy="253916"/>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500" dirty="0">
                <a:latin typeface="+mj-lt"/>
              </a:rPr>
              <a:t>Delete nodes</a:t>
            </a:r>
          </a:p>
        </p:txBody>
      </p:sp>
      <p:sp>
        <p:nvSpPr>
          <p:cNvPr id="26" name="Text Placeholder 5">
            <a:extLst>
              <a:ext uri="{FF2B5EF4-FFF2-40B4-BE49-F238E27FC236}">
                <a16:creationId xmlns:a16="http://schemas.microsoft.com/office/drawing/2014/main" id="{4703D408-0F46-4912-ABB7-EBEE408E4CB8}"/>
              </a:ext>
            </a:extLst>
          </p:cNvPr>
          <p:cNvSpPr>
            <a:spLocks noGrp="1"/>
          </p:cNvSpPr>
          <p:nvPr>
            <p:ph type="body" sz="quarter" idx="42"/>
          </p:nvPr>
        </p:nvSpPr>
        <p:spPr>
          <a:xfrm>
            <a:off x="401959" y="1931818"/>
            <a:ext cx="4184483" cy="1604285"/>
          </a:xfrm>
        </p:spPr>
        <p:txBody>
          <a:bodyPr/>
          <a:lstStyle/>
          <a:p>
            <a:pPr marL="214313" indent="-214313">
              <a:buFont typeface="Arial" panose="020B0604020202020204" pitchFamily="34" charset="0"/>
              <a:buChar char="•"/>
            </a:pPr>
            <a:r>
              <a:rPr lang="en-US" sz="1350" dirty="0"/>
              <a:t>Ask a question</a:t>
            </a:r>
          </a:p>
          <a:p>
            <a:pPr marL="214313" indent="-214313">
              <a:buFont typeface="Arial" panose="020B0604020202020204" pitchFamily="34" charset="0"/>
              <a:buChar char="•"/>
            </a:pPr>
            <a:r>
              <a:rPr lang="en-US" sz="1350" dirty="0"/>
              <a:t>Call an action</a:t>
            </a:r>
          </a:p>
          <a:p>
            <a:pPr marL="214313" indent="-214313">
              <a:buFont typeface="Arial" panose="020B0604020202020204" pitchFamily="34" charset="0"/>
              <a:buChar char="•"/>
            </a:pPr>
            <a:r>
              <a:rPr lang="en-US" sz="1350" dirty="0"/>
              <a:t>Show a message</a:t>
            </a:r>
          </a:p>
          <a:p>
            <a:pPr marL="214313" indent="-214313">
              <a:buFont typeface="Arial" panose="020B0604020202020204" pitchFamily="34" charset="0"/>
              <a:buChar char="•"/>
            </a:pPr>
            <a:r>
              <a:rPr lang="en-US" sz="1350" dirty="0"/>
              <a:t>Go to another topic</a:t>
            </a:r>
          </a:p>
          <a:p>
            <a:pPr marL="214313" indent="-214313">
              <a:buFont typeface="Arial" panose="020B0604020202020204" pitchFamily="34" charset="0"/>
              <a:buChar char="•"/>
            </a:pPr>
            <a:r>
              <a:rPr lang="en-US" sz="1350" dirty="0"/>
              <a:t>End the conversation</a:t>
            </a:r>
          </a:p>
          <a:p>
            <a:pPr marL="214313" indent="-214313">
              <a:buFont typeface="Arial" panose="020B0604020202020204" pitchFamily="34" charset="0"/>
              <a:buChar char="•"/>
            </a:pPr>
            <a:r>
              <a:rPr lang="en-US" sz="1350" dirty="0"/>
              <a:t>Branch based on a condition</a:t>
            </a:r>
          </a:p>
        </p:txBody>
      </p:sp>
    </p:spTree>
    <p:extLst>
      <p:ext uri="{BB962C8B-B14F-4D97-AF65-F5344CB8AC3E}">
        <p14:creationId xmlns:p14="http://schemas.microsoft.com/office/powerpoint/2010/main" val="2609046903"/>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47CCD1-A320-4F9C-9655-A8CD13486A7B}"/>
              </a:ext>
            </a:extLst>
          </p:cNvPr>
          <p:cNvSpPr>
            <a:spLocks noGrp="1"/>
          </p:cNvSpPr>
          <p:nvPr>
            <p:ph type="title"/>
          </p:nvPr>
        </p:nvSpPr>
        <p:spPr>
          <a:xfrm>
            <a:off x="441197" y="342900"/>
            <a:ext cx="8263890" cy="415499"/>
          </a:xfrm>
        </p:spPr>
        <p:txBody>
          <a:bodyPr/>
          <a:lstStyle/>
          <a:p>
            <a:r>
              <a:rPr lang="en-US" dirty="0"/>
              <a:t>Test a chatbot</a:t>
            </a:r>
          </a:p>
        </p:txBody>
      </p:sp>
      <p:sp>
        <p:nvSpPr>
          <p:cNvPr id="14" name="Rectangle 13">
            <a:extLst>
              <a:ext uri="{FF2B5EF4-FFF2-40B4-BE49-F238E27FC236}">
                <a16:creationId xmlns:a16="http://schemas.microsoft.com/office/drawing/2014/main" id="{EAC0906E-23F6-4116-97C7-13707E5A93C7}"/>
              </a:ext>
            </a:extLst>
          </p:cNvPr>
          <p:cNvSpPr/>
          <p:nvPr/>
        </p:nvSpPr>
        <p:spPr>
          <a:xfrm>
            <a:off x="332099" y="1093500"/>
            <a:ext cx="4185000" cy="2257371"/>
          </a:xfrm>
          <a:prstGeom prst="rect">
            <a:avLst/>
          </a:prstGeom>
          <a:solidFill>
            <a:schemeClr val="bg1">
              <a:lumMod val="95000"/>
            </a:schemeClr>
          </a:solidFill>
          <a:ln w="1905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7160" tIns="102870" rIns="137160" bIns="102870" numCol="1" spcCol="1270" anchor="t" anchorCtr="0">
            <a:noAutofit/>
          </a:bodyPr>
          <a:lstStyle/>
          <a:p>
            <a:pPr defTabSz="433388">
              <a:spcBef>
                <a:spcPct val="0"/>
              </a:spcBef>
              <a:spcAft>
                <a:spcPct val="35000"/>
              </a:spcAft>
            </a:pPr>
            <a:r>
              <a:rPr lang="en-US" dirty="0">
                <a:solidFill>
                  <a:schemeClr val="tx1"/>
                </a:solidFill>
                <a:latin typeface="+mj-lt"/>
              </a:rPr>
              <a:t>Test a topic in the Test bot pane</a:t>
            </a:r>
          </a:p>
          <a:p>
            <a:pPr defTabSz="433388">
              <a:spcBef>
                <a:spcPct val="0"/>
              </a:spcBef>
              <a:spcAft>
                <a:spcPct val="35000"/>
              </a:spcAft>
            </a:pPr>
            <a:r>
              <a:rPr lang="en-US" sz="1500" dirty="0">
                <a:solidFill>
                  <a:schemeClr val="tx1"/>
                </a:solidFill>
              </a:rPr>
              <a:t>Select Test your bot</a:t>
            </a:r>
          </a:p>
          <a:p>
            <a:pPr defTabSz="433388">
              <a:spcBef>
                <a:spcPct val="0"/>
              </a:spcBef>
              <a:spcAft>
                <a:spcPct val="35000"/>
              </a:spcAft>
            </a:pPr>
            <a:r>
              <a:rPr lang="en-US" sz="1500" dirty="0">
                <a:solidFill>
                  <a:schemeClr val="tx1"/>
                </a:solidFill>
              </a:rPr>
              <a:t>Click Reset at top of Test bot pane</a:t>
            </a:r>
          </a:p>
          <a:p>
            <a:pPr defTabSz="433388">
              <a:spcBef>
                <a:spcPct val="0"/>
              </a:spcBef>
              <a:spcAft>
                <a:spcPct val="35000"/>
              </a:spcAft>
            </a:pPr>
            <a:r>
              <a:rPr lang="en-US" sz="1500" dirty="0">
                <a:solidFill>
                  <a:schemeClr val="tx1"/>
                </a:solidFill>
              </a:rPr>
              <a:t>Enter a trigger phrase for the topic</a:t>
            </a:r>
          </a:p>
          <a:p>
            <a:pPr defTabSz="433388">
              <a:spcBef>
                <a:spcPct val="0"/>
              </a:spcBef>
              <a:spcAft>
                <a:spcPct val="35000"/>
              </a:spcAft>
            </a:pPr>
            <a:r>
              <a:rPr lang="en-US" sz="1500" dirty="0">
                <a:solidFill>
                  <a:schemeClr val="tx1"/>
                </a:solidFill>
              </a:rPr>
              <a:t>Test it flows as designed in the topic</a:t>
            </a:r>
          </a:p>
          <a:p>
            <a:pPr defTabSz="433388">
              <a:spcBef>
                <a:spcPct val="0"/>
              </a:spcBef>
              <a:spcAft>
                <a:spcPct val="35000"/>
              </a:spcAft>
            </a:pPr>
            <a:r>
              <a:rPr lang="en-US" sz="1500" dirty="0">
                <a:solidFill>
                  <a:schemeClr val="tx1"/>
                </a:solidFill>
              </a:rPr>
              <a:t>Revise conversation path in Authoring canvas</a:t>
            </a:r>
          </a:p>
        </p:txBody>
      </p:sp>
      <p:sp>
        <p:nvSpPr>
          <p:cNvPr id="15" name="Rectangle 14">
            <a:extLst>
              <a:ext uri="{FF2B5EF4-FFF2-40B4-BE49-F238E27FC236}">
                <a16:creationId xmlns:a16="http://schemas.microsoft.com/office/drawing/2014/main" id="{7F4D6492-7E50-4222-9987-B147F44725A9}"/>
              </a:ext>
            </a:extLst>
          </p:cNvPr>
          <p:cNvSpPr/>
          <p:nvPr/>
        </p:nvSpPr>
        <p:spPr>
          <a:xfrm>
            <a:off x="332100" y="3451682"/>
            <a:ext cx="4184999" cy="1348918"/>
          </a:xfrm>
          <a:prstGeom prst="rect">
            <a:avLst/>
          </a:prstGeom>
          <a:solidFill>
            <a:schemeClr val="bg1">
              <a:lumMod val="95000"/>
            </a:schemeClr>
          </a:solidFill>
          <a:ln w="1905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7160" tIns="102870" rIns="137160" bIns="102870" numCol="1" spcCol="1270" anchor="t" anchorCtr="0">
            <a:noAutofit/>
          </a:bodyPr>
          <a:lstStyle/>
          <a:p>
            <a:pPr defTabSz="433388">
              <a:spcBef>
                <a:spcPct val="0"/>
              </a:spcBef>
              <a:spcAft>
                <a:spcPct val="35000"/>
              </a:spcAft>
            </a:pPr>
            <a:r>
              <a:rPr lang="en-US" dirty="0">
                <a:solidFill>
                  <a:schemeClr val="tx1"/>
                </a:solidFill>
                <a:latin typeface="+mj-lt"/>
              </a:rPr>
              <a:t>Track through the topic’s conversation path</a:t>
            </a:r>
          </a:p>
          <a:p>
            <a:pPr defTabSz="433388">
              <a:spcBef>
                <a:spcPct val="0"/>
              </a:spcBef>
              <a:spcAft>
                <a:spcPct val="35000"/>
              </a:spcAft>
            </a:pPr>
            <a:r>
              <a:rPr lang="en-US" sz="1500" dirty="0">
                <a:solidFill>
                  <a:schemeClr val="tx1"/>
                </a:solidFill>
              </a:rPr>
              <a:t>Set Track between topics to On</a:t>
            </a:r>
          </a:p>
        </p:txBody>
      </p:sp>
      <p:sp>
        <p:nvSpPr>
          <p:cNvPr id="3" name="Rectangle 2" descr="Rectangle around the image">
            <a:extLst>
              <a:ext uri="{FF2B5EF4-FFF2-40B4-BE49-F238E27FC236}">
                <a16:creationId xmlns:a16="http://schemas.microsoft.com/office/drawing/2014/main" id="{49280361-C5F5-452E-A657-667AA88A84A3}"/>
              </a:ext>
            </a:extLst>
          </p:cNvPr>
          <p:cNvSpPr/>
          <p:nvPr/>
        </p:nvSpPr>
        <p:spPr bwMode="auto">
          <a:xfrm>
            <a:off x="4713629" y="1093500"/>
            <a:ext cx="3991458" cy="3707099"/>
          </a:xfrm>
          <a:prstGeom prst="rect">
            <a:avLst/>
          </a:prstGeom>
          <a:noFill/>
          <a:ln w="190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t" anchorCtr="0" forceAA="0" compatLnSpc="1">
            <a:prstTxWarp prst="textNoShape">
              <a:avLst/>
            </a:prstTxWarp>
            <a:noAutofit/>
          </a:bodyPr>
          <a:lstStyle/>
          <a:p>
            <a:pPr defTabSz="685577" fontAlgn="base">
              <a:spcBef>
                <a:spcPct val="0"/>
              </a:spcBef>
              <a:spcAft>
                <a:spcPts val="74"/>
              </a:spcAft>
            </a:pPr>
            <a:endParaRPr lang="en-US" sz="735" dirty="0">
              <a:solidFill>
                <a:schemeClr val="bg1"/>
              </a:solidFill>
              <a:ea typeface="Segoe UI" pitchFamily="34" charset="0"/>
              <a:cs typeface="Segoe UI" pitchFamily="34" charset="0"/>
            </a:endParaRPr>
          </a:p>
        </p:txBody>
      </p:sp>
      <p:pic>
        <p:nvPicPr>
          <p:cNvPr id="5" name="Picture 4" descr="A screenshot of natural conversation">
            <a:extLst>
              <a:ext uri="{FF2B5EF4-FFF2-40B4-BE49-F238E27FC236}">
                <a16:creationId xmlns:a16="http://schemas.microsoft.com/office/drawing/2014/main" id="{7767D666-EBDF-4155-808B-1F9ECF2E0E75}"/>
              </a:ext>
            </a:extLst>
          </p:cNvPr>
          <p:cNvPicPr>
            <a:picLocks noChangeAspect="1"/>
          </p:cNvPicPr>
          <p:nvPr/>
        </p:nvPicPr>
        <p:blipFill>
          <a:blip r:embed="rId3"/>
          <a:stretch>
            <a:fillRect/>
          </a:stretch>
        </p:blipFill>
        <p:spPr>
          <a:xfrm>
            <a:off x="4776988" y="1164704"/>
            <a:ext cx="3869302" cy="3587504"/>
          </a:xfrm>
          <a:prstGeom prst="rect">
            <a:avLst/>
          </a:prstGeom>
        </p:spPr>
      </p:pic>
    </p:spTree>
    <p:extLst>
      <p:ext uri="{BB962C8B-B14F-4D97-AF65-F5344CB8AC3E}">
        <p14:creationId xmlns:p14="http://schemas.microsoft.com/office/powerpoint/2010/main" val="301628899"/>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AEFF08-D445-4A87-9FA9-56A2C29875C4}"/>
              </a:ext>
            </a:extLst>
          </p:cNvPr>
          <p:cNvSpPr>
            <a:spLocks noGrp="1"/>
          </p:cNvSpPr>
          <p:nvPr>
            <p:ph type="title"/>
          </p:nvPr>
        </p:nvSpPr>
        <p:spPr/>
        <p:txBody>
          <a:bodyPr/>
          <a:lstStyle/>
          <a:p>
            <a:r>
              <a:rPr lang="en-US" dirty="0"/>
              <a:t>Publish a chatbot</a:t>
            </a:r>
          </a:p>
        </p:txBody>
      </p:sp>
      <p:sp>
        <p:nvSpPr>
          <p:cNvPr id="14" name="Rectangle 13">
            <a:extLst>
              <a:ext uri="{FF2B5EF4-FFF2-40B4-BE49-F238E27FC236}">
                <a16:creationId xmlns:a16="http://schemas.microsoft.com/office/drawing/2014/main" id="{C73729A3-1623-4DBA-81D0-80E3C8346293}"/>
              </a:ext>
            </a:extLst>
          </p:cNvPr>
          <p:cNvSpPr>
            <a:spLocks/>
          </p:cNvSpPr>
          <p:nvPr/>
        </p:nvSpPr>
        <p:spPr bwMode="auto">
          <a:xfrm>
            <a:off x="332100" y="1093500"/>
            <a:ext cx="4050000" cy="141803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2870" rIns="137160" bIns="102870" numCol="1" spcCol="0" rtlCol="0" fromWordArt="0" anchor="t" anchorCtr="0" forceAA="0" compatLnSpc="1">
            <a:prstTxWarp prst="textNoShape">
              <a:avLst/>
            </a:prstTxWarp>
            <a:noAutofit/>
          </a:bodyPr>
          <a:lstStyle/>
          <a:p>
            <a:r>
              <a:rPr lang="en-US" dirty="0">
                <a:solidFill>
                  <a:schemeClr val="tx1"/>
                </a:solidFill>
                <a:latin typeface="+mj-lt"/>
              </a:rPr>
              <a:t>Publish the latest chatbot content: </a:t>
            </a:r>
          </a:p>
          <a:p>
            <a:pPr>
              <a:spcBef>
                <a:spcPts val="450"/>
              </a:spcBef>
            </a:pPr>
            <a:r>
              <a:rPr lang="en-US" sz="1500" dirty="0">
                <a:solidFill>
                  <a:schemeClr val="tx1"/>
                </a:solidFill>
              </a:rPr>
              <a:t>Go to the Publish tab on the side navigation pane.</a:t>
            </a:r>
          </a:p>
          <a:p>
            <a:pPr>
              <a:spcBef>
                <a:spcPts val="450"/>
              </a:spcBef>
            </a:pPr>
            <a:r>
              <a:rPr lang="en-US" sz="1500" dirty="0">
                <a:solidFill>
                  <a:schemeClr val="tx1"/>
                </a:solidFill>
              </a:rPr>
              <a:t>Select Publish.</a:t>
            </a:r>
          </a:p>
        </p:txBody>
      </p:sp>
      <p:sp>
        <p:nvSpPr>
          <p:cNvPr id="15" name="Rectangle 14">
            <a:extLst>
              <a:ext uri="{FF2B5EF4-FFF2-40B4-BE49-F238E27FC236}">
                <a16:creationId xmlns:a16="http://schemas.microsoft.com/office/drawing/2014/main" id="{9703F434-2865-4621-BF51-6B6D9683EBE1}"/>
              </a:ext>
            </a:extLst>
          </p:cNvPr>
          <p:cNvSpPr>
            <a:spLocks/>
          </p:cNvSpPr>
          <p:nvPr/>
        </p:nvSpPr>
        <p:spPr bwMode="auto">
          <a:xfrm>
            <a:off x="4713791" y="1093500"/>
            <a:ext cx="4050000" cy="141803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2870" rIns="137160" bIns="102870" numCol="1" spcCol="0" rtlCol="0" fromWordArt="0" anchor="t" anchorCtr="0" forceAA="0" compatLnSpc="1">
            <a:prstTxWarp prst="textNoShape">
              <a:avLst/>
            </a:prstTxWarp>
            <a:noAutofit/>
          </a:bodyPr>
          <a:lstStyle/>
          <a:p>
            <a:pPr fontAlgn="base">
              <a:spcBef>
                <a:spcPts val="450"/>
              </a:spcBef>
              <a:spcAft>
                <a:spcPct val="0"/>
              </a:spcAft>
            </a:pPr>
            <a:r>
              <a:rPr lang="en-US" dirty="0">
                <a:solidFill>
                  <a:schemeClr val="tx1"/>
                </a:solidFill>
                <a:latin typeface="+mj-lt"/>
              </a:rPr>
              <a:t>Configure channels:</a:t>
            </a:r>
          </a:p>
          <a:p>
            <a:pPr fontAlgn="base">
              <a:spcBef>
                <a:spcPts val="450"/>
              </a:spcBef>
              <a:spcAft>
                <a:spcPct val="0"/>
              </a:spcAft>
            </a:pPr>
            <a:r>
              <a:rPr lang="en-US" sz="1500" dirty="0">
                <a:solidFill>
                  <a:schemeClr val="tx1"/>
                </a:solidFill>
              </a:rPr>
              <a:t>After publishing your bot at least once, you can add channels to make the bot reachable by your customers. </a:t>
            </a:r>
          </a:p>
        </p:txBody>
      </p:sp>
      <p:pic>
        <p:nvPicPr>
          <p:cNvPr id="5" name="Picture 4" descr="Validate latest bot content for publish.">
            <a:extLst>
              <a:ext uri="{FF2B5EF4-FFF2-40B4-BE49-F238E27FC236}">
                <a16:creationId xmlns:a16="http://schemas.microsoft.com/office/drawing/2014/main" id="{3E3BA34A-E26A-4830-9C46-8F0B027BCDA9}"/>
              </a:ext>
            </a:extLst>
          </p:cNvPr>
          <p:cNvPicPr>
            <a:picLocks noChangeAspect="1"/>
          </p:cNvPicPr>
          <p:nvPr/>
        </p:nvPicPr>
        <p:blipFill>
          <a:blip r:embed="rId3"/>
          <a:stretch>
            <a:fillRect/>
          </a:stretch>
        </p:blipFill>
        <p:spPr>
          <a:xfrm>
            <a:off x="438913" y="2707772"/>
            <a:ext cx="3874770" cy="2029349"/>
          </a:xfrm>
          <a:prstGeom prst="rect">
            <a:avLst/>
          </a:prstGeom>
        </p:spPr>
      </p:pic>
      <p:pic>
        <p:nvPicPr>
          <p:cNvPr id="7" name="Picture 6" descr="Channel settings.">
            <a:extLst>
              <a:ext uri="{FF2B5EF4-FFF2-40B4-BE49-F238E27FC236}">
                <a16:creationId xmlns:a16="http://schemas.microsoft.com/office/drawing/2014/main" id="{44FECCB5-FB48-43ED-B55F-2A9EE3ED21A3}"/>
              </a:ext>
            </a:extLst>
          </p:cNvPr>
          <p:cNvPicPr>
            <a:picLocks noChangeAspect="1"/>
          </p:cNvPicPr>
          <p:nvPr/>
        </p:nvPicPr>
        <p:blipFill rotWithShape="1">
          <a:blip r:embed="rId4"/>
          <a:srcRect l="15476" b="-1323"/>
          <a:stretch/>
        </p:blipFill>
        <p:spPr>
          <a:xfrm>
            <a:off x="4802249" y="2707771"/>
            <a:ext cx="3873082" cy="2004497"/>
          </a:xfrm>
          <a:prstGeom prst="rect">
            <a:avLst/>
          </a:prstGeom>
          <a:ln>
            <a:noFill/>
          </a:ln>
        </p:spPr>
      </p:pic>
      <p:sp>
        <p:nvSpPr>
          <p:cNvPr id="8" name="Rectangle 7" descr="Rectangle around image">
            <a:extLst>
              <a:ext uri="{FF2B5EF4-FFF2-40B4-BE49-F238E27FC236}">
                <a16:creationId xmlns:a16="http://schemas.microsoft.com/office/drawing/2014/main" id="{E7EA061F-4013-4791-8EE6-EA98811F92BE}"/>
              </a:ext>
            </a:extLst>
          </p:cNvPr>
          <p:cNvSpPr/>
          <p:nvPr/>
        </p:nvSpPr>
        <p:spPr bwMode="auto">
          <a:xfrm>
            <a:off x="343987" y="2631966"/>
            <a:ext cx="4049999" cy="2180962"/>
          </a:xfrm>
          <a:prstGeom prst="rect">
            <a:avLst/>
          </a:prstGeom>
          <a:noFill/>
          <a:ln w="19050">
            <a:solidFill>
              <a:srgbClr val="0B556A"/>
            </a:solidFill>
            <a:headEnd type="none" w="med" len="med"/>
            <a:tailEnd type="none" w="med" len="med"/>
          </a:ln>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2870" tIns="68580" rIns="102870" bIns="68580" numCol="1" spcCol="0" rtlCol="0" fromWordArt="0" anchor="t" anchorCtr="0" forceAA="0" compatLnSpc="1">
            <a:prstTxWarp prst="textNoShape">
              <a:avLst/>
            </a:prstTxWarp>
            <a:noAutofit/>
          </a:bodyPr>
          <a:lstStyle/>
          <a:p>
            <a:pPr algn="ctr"/>
            <a:endParaRPr lang="en-US" sz="1050" dirty="0">
              <a:latin typeface="+mj-lt"/>
              <a:ea typeface="Segoe UI" pitchFamily="34" charset="0"/>
              <a:cs typeface="Segoe UI" pitchFamily="34" charset="0"/>
            </a:endParaRPr>
          </a:p>
        </p:txBody>
      </p:sp>
      <p:sp>
        <p:nvSpPr>
          <p:cNvPr id="9" name="Rectangle 8" descr="Rectangle around image">
            <a:extLst>
              <a:ext uri="{FF2B5EF4-FFF2-40B4-BE49-F238E27FC236}">
                <a16:creationId xmlns:a16="http://schemas.microsoft.com/office/drawing/2014/main" id="{E4A56327-CF64-4B48-82E0-882EAA1925E5}"/>
              </a:ext>
            </a:extLst>
          </p:cNvPr>
          <p:cNvSpPr/>
          <p:nvPr/>
        </p:nvSpPr>
        <p:spPr bwMode="auto">
          <a:xfrm>
            <a:off x="4713791" y="2631967"/>
            <a:ext cx="4049999" cy="2169755"/>
          </a:xfrm>
          <a:prstGeom prst="rect">
            <a:avLst/>
          </a:prstGeom>
          <a:noFill/>
          <a:ln w="19050">
            <a:solidFill>
              <a:srgbClr val="0B556A"/>
            </a:solidFill>
            <a:headEnd type="none" w="med" len="med"/>
            <a:tailEnd type="none" w="med" len="med"/>
          </a:ln>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2870" tIns="68580" rIns="102870" bIns="68580" numCol="1" spcCol="0" rtlCol="0" fromWordArt="0" anchor="t" anchorCtr="0" forceAA="0" compatLnSpc="1">
            <a:prstTxWarp prst="textNoShape">
              <a:avLst/>
            </a:prstTxWarp>
            <a:noAutofit/>
          </a:bodyPr>
          <a:lstStyle/>
          <a:p>
            <a:pPr algn="ctr"/>
            <a:endParaRPr lang="en-US" sz="1050" dirty="0">
              <a:latin typeface="+mj-lt"/>
              <a:ea typeface="Segoe UI" pitchFamily="34" charset="0"/>
              <a:cs typeface="Segoe UI" pitchFamily="34" charset="0"/>
            </a:endParaRPr>
          </a:p>
        </p:txBody>
      </p:sp>
    </p:spTree>
    <p:extLst>
      <p:ext uri="{BB962C8B-B14F-4D97-AF65-F5344CB8AC3E}">
        <p14:creationId xmlns:p14="http://schemas.microsoft.com/office/powerpoint/2010/main" val="3509533827"/>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47CCD1-A320-4F9C-9655-A8CD13486A7B}"/>
              </a:ext>
            </a:extLst>
          </p:cNvPr>
          <p:cNvSpPr>
            <a:spLocks noGrp="1"/>
          </p:cNvSpPr>
          <p:nvPr>
            <p:ph type="title"/>
          </p:nvPr>
        </p:nvSpPr>
        <p:spPr>
          <a:xfrm>
            <a:off x="441197" y="342900"/>
            <a:ext cx="8263890" cy="415499"/>
          </a:xfrm>
        </p:spPr>
        <p:txBody>
          <a:bodyPr/>
          <a:lstStyle/>
          <a:p>
            <a:r>
              <a:rPr lang="en-US" sz="3600" dirty="0"/>
              <a:t>Analyzing a chatbot</a:t>
            </a:r>
          </a:p>
        </p:txBody>
      </p:sp>
      <p:sp>
        <p:nvSpPr>
          <p:cNvPr id="14" name="Rectangle 13">
            <a:extLst>
              <a:ext uri="{FF2B5EF4-FFF2-40B4-BE49-F238E27FC236}">
                <a16:creationId xmlns:a16="http://schemas.microsoft.com/office/drawing/2014/main" id="{EAC0906E-23F6-4116-97C7-13707E5A93C7}"/>
              </a:ext>
            </a:extLst>
          </p:cNvPr>
          <p:cNvSpPr/>
          <p:nvPr/>
        </p:nvSpPr>
        <p:spPr>
          <a:xfrm>
            <a:off x="332099" y="1093500"/>
            <a:ext cx="4185000" cy="2044035"/>
          </a:xfrm>
          <a:prstGeom prst="rect">
            <a:avLst/>
          </a:prstGeom>
          <a:solidFill>
            <a:schemeClr val="bg1">
              <a:lumMod val="95000"/>
            </a:schemeClr>
          </a:solidFill>
          <a:ln w="1905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7160" tIns="102870" rIns="137160" bIns="102870" numCol="1" spcCol="1270" anchor="t" anchorCtr="0">
            <a:noAutofit/>
          </a:bodyPr>
          <a:lstStyle/>
          <a:p>
            <a:pPr defTabSz="433388">
              <a:spcBef>
                <a:spcPct val="0"/>
              </a:spcBef>
              <a:spcAft>
                <a:spcPct val="35000"/>
              </a:spcAft>
            </a:pPr>
            <a:r>
              <a:rPr lang="en-US" altLang="zh-CN" dirty="0">
                <a:solidFill>
                  <a:schemeClr val="tx1"/>
                </a:solidFill>
                <a:latin typeface="+mj-lt"/>
              </a:rPr>
              <a:t>View analytics</a:t>
            </a:r>
          </a:p>
          <a:p>
            <a:pPr defTabSz="433388">
              <a:spcBef>
                <a:spcPct val="0"/>
              </a:spcBef>
              <a:spcAft>
                <a:spcPct val="35000"/>
              </a:spcAft>
            </a:pPr>
            <a:r>
              <a:rPr lang="en-US" altLang="zh-CN" sz="1500" dirty="0">
                <a:solidFill>
                  <a:schemeClr val="tx1"/>
                </a:solidFill>
              </a:rPr>
              <a:t>Engagement over time chart</a:t>
            </a:r>
          </a:p>
          <a:p>
            <a:pPr defTabSz="433388">
              <a:spcBef>
                <a:spcPct val="0"/>
              </a:spcBef>
              <a:spcAft>
                <a:spcPct val="35000"/>
              </a:spcAft>
            </a:pPr>
            <a:r>
              <a:rPr lang="en-US" altLang="zh-CN" sz="1500" dirty="0">
                <a:solidFill>
                  <a:schemeClr val="tx1"/>
                </a:solidFill>
              </a:rPr>
              <a:t>Session outcomes over time chart</a:t>
            </a:r>
          </a:p>
          <a:p>
            <a:pPr defTabSz="433388">
              <a:spcBef>
                <a:spcPct val="0"/>
              </a:spcBef>
              <a:spcAft>
                <a:spcPct val="35000"/>
              </a:spcAft>
            </a:pPr>
            <a:r>
              <a:rPr lang="en-US" altLang="zh-CN" sz="1500" dirty="0">
                <a:solidFill>
                  <a:schemeClr val="tx1"/>
                </a:solidFill>
              </a:rPr>
              <a:t>Resolution rate drivers chart</a:t>
            </a:r>
          </a:p>
          <a:p>
            <a:pPr defTabSz="433388">
              <a:spcBef>
                <a:spcPct val="0"/>
              </a:spcBef>
              <a:spcAft>
                <a:spcPct val="35000"/>
              </a:spcAft>
            </a:pPr>
            <a:r>
              <a:rPr lang="en-US" altLang="zh-CN" sz="1500" dirty="0">
                <a:solidFill>
                  <a:schemeClr val="tx1"/>
                </a:solidFill>
              </a:rPr>
              <a:t>Escalation rate drivers chart</a:t>
            </a:r>
          </a:p>
          <a:p>
            <a:pPr defTabSz="433388">
              <a:spcBef>
                <a:spcPct val="0"/>
              </a:spcBef>
              <a:spcAft>
                <a:spcPct val="35000"/>
              </a:spcAft>
            </a:pPr>
            <a:r>
              <a:rPr lang="en-US" altLang="zh-CN" sz="1500" dirty="0">
                <a:solidFill>
                  <a:schemeClr val="tx1"/>
                </a:solidFill>
              </a:rPr>
              <a:t>Abandon rate drivers chart</a:t>
            </a:r>
          </a:p>
          <a:p>
            <a:pPr defTabSz="433388">
              <a:spcBef>
                <a:spcPct val="0"/>
              </a:spcBef>
              <a:spcAft>
                <a:spcPct val="35000"/>
              </a:spcAft>
            </a:pPr>
            <a:endParaRPr lang="en-US" altLang="zh-CN" sz="1500" dirty="0">
              <a:solidFill>
                <a:schemeClr val="tx1"/>
              </a:solidFill>
            </a:endParaRPr>
          </a:p>
          <a:p>
            <a:pPr defTabSz="433388">
              <a:spcBef>
                <a:spcPct val="0"/>
              </a:spcBef>
              <a:spcAft>
                <a:spcPct val="35000"/>
              </a:spcAft>
            </a:pPr>
            <a:endParaRPr lang="en-US" altLang="zh-CN" dirty="0">
              <a:solidFill>
                <a:schemeClr val="tx1"/>
              </a:solidFill>
              <a:latin typeface="+mj-lt"/>
            </a:endParaRPr>
          </a:p>
        </p:txBody>
      </p:sp>
      <p:sp>
        <p:nvSpPr>
          <p:cNvPr id="15" name="Rectangle 14">
            <a:extLst>
              <a:ext uri="{FF2B5EF4-FFF2-40B4-BE49-F238E27FC236}">
                <a16:creationId xmlns:a16="http://schemas.microsoft.com/office/drawing/2014/main" id="{7F4D6492-7E50-4222-9987-B147F44725A9}"/>
              </a:ext>
            </a:extLst>
          </p:cNvPr>
          <p:cNvSpPr/>
          <p:nvPr/>
        </p:nvSpPr>
        <p:spPr>
          <a:xfrm>
            <a:off x="332100" y="3223261"/>
            <a:ext cx="4184999" cy="1577339"/>
          </a:xfrm>
          <a:prstGeom prst="rect">
            <a:avLst/>
          </a:prstGeom>
          <a:solidFill>
            <a:schemeClr val="bg1">
              <a:lumMod val="95000"/>
            </a:schemeClr>
          </a:solidFill>
          <a:ln w="1905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7160" tIns="102870" rIns="137160" bIns="102870" numCol="1" spcCol="1270" anchor="t" anchorCtr="0">
            <a:noAutofit/>
          </a:bodyPr>
          <a:lstStyle/>
          <a:p>
            <a:pPr defTabSz="433388">
              <a:spcBef>
                <a:spcPct val="0"/>
              </a:spcBef>
              <a:spcAft>
                <a:spcPct val="35000"/>
              </a:spcAft>
            </a:pPr>
            <a:r>
              <a:rPr lang="en-US" dirty="0">
                <a:solidFill>
                  <a:schemeClr val="tx1"/>
                </a:solidFill>
                <a:latin typeface="+mj-lt"/>
              </a:rPr>
              <a:t>View billed sessions for chatbots</a:t>
            </a:r>
          </a:p>
          <a:p>
            <a:pPr defTabSz="433388">
              <a:spcBef>
                <a:spcPct val="0"/>
              </a:spcBef>
              <a:spcAft>
                <a:spcPct val="35000"/>
              </a:spcAft>
            </a:pPr>
            <a:r>
              <a:rPr lang="en-US" sz="1500" dirty="0">
                <a:solidFill>
                  <a:schemeClr val="tx1"/>
                </a:solidFill>
              </a:rPr>
              <a:t>The billed session begins when a user topic is triggered. </a:t>
            </a:r>
          </a:p>
          <a:p>
            <a:pPr defTabSz="433388">
              <a:spcBef>
                <a:spcPct val="0"/>
              </a:spcBef>
              <a:spcAft>
                <a:spcPct val="35000"/>
              </a:spcAft>
            </a:pPr>
            <a:r>
              <a:rPr lang="en-US" sz="1500" dirty="0">
                <a:solidFill>
                  <a:schemeClr val="tx1"/>
                </a:solidFill>
              </a:rPr>
              <a:t>Find the number of billed sessions for your bot</a:t>
            </a:r>
          </a:p>
        </p:txBody>
      </p:sp>
      <p:sp>
        <p:nvSpPr>
          <p:cNvPr id="3" name="Rectangle 2" descr="Rectangle around image">
            <a:extLst>
              <a:ext uri="{FF2B5EF4-FFF2-40B4-BE49-F238E27FC236}">
                <a16:creationId xmlns:a16="http://schemas.microsoft.com/office/drawing/2014/main" id="{49280361-C5F5-452E-A657-667AA88A84A3}"/>
              </a:ext>
            </a:extLst>
          </p:cNvPr>
          <p:cNvSpPr/>
          <p:nvPr/>
        </p:nvSpPr>
        <p:spPr bwMode="auto">
          <a:xfrm>
            <a:off x="4713629" y="1093500"/>
            <a:ext cx="3991458" cy="3707099"/>
          </a:xfrm>
          <a:prstGeom prst="rect">
            <a:avLst/>
          </a:prstGeom>
          <a:noFill/>
          <a:ln w="190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t" anchorCtr="0" forceAA="0" compatLnSpc="1">
            <a:prstTxWarp prst="textNoShape">
              <a:avLst/>
            </a:prstTxWarp>
            <a:noAutofit/>
          </a:bodyPr>
          <a:lstStyle/>
          <a:p>
            <a:pPr defTabSz="685577" fontAlgn="base">
              <a:spcBef>
                <a:spcPct val="0"/>
              </a:spcBef>
              <a:spcAft>
                <a:spcPts val="74"/>
              </a:spcAft>
            </a:pPr>
            <a:endParaRPr lang="en-US" sz="735" dirty="0">
              <a:solidFill>
                <a:schemeClr val="bg1"/>
              </a:solidFill>
              <a:ea typeface="Segoe UI" pitchFamily="34" charset="0"/>
              <a:cs typeface="Segoe UI" pitchFamily="34" charset="0"/>
            </a:endParaRPr>
          </a:p>
        </p:txBody>
      </p:sp>
      <p:pic>
        <p:nvPicPr>
          <p:cNvPr id="5" name="Picture 4" descr="A screenshot of Power Virtual Agents Analytics">
            <a:extLst>
              <a:ext uri="{FF2B5EF4-FFF2-40B4-BE49-F238E27FC236}">
                <a16:creationId xmlns:a16="http://schemas.microsoft.com/office/drawing/2014/main" id="{4B7C2EAC-B888-4535-8BE9-A6733094BEAF}"/>
              </a:ext>
            </a:extLst>
          </p:cNvPr>
          <p:cNvPicPr>
            <a:picLocks noChangeAspect="1"/>
          </p:cNvPicPr>
          <p:nvPr/>
        </p:nvPicPr>
        <p:blipFill rotWithShape="1">
          <a:blip r:embed="rId3"/>
          <a:srcRect r="14129"/>
          <a:stretch/>
        </p:blipFill>
        <p:spPr>
          <a:xfrm>
            <a:off x="4794000" y="1656436"/>
            <a:ext cx="3830717" cy="2581226"/>
          </a:xfrm>
          <a:prstGeom prst="rect">
            <a:avLst/>
          </a:prstGeom>
        </p:spPr>
      </p:pic>
    </p:spTree>
    <p:extLst>
      <p:ext uri="{BB962C8B-B14F-4D97-AF65-F5344CB8AC3E}">
        <p14:creationId xmlns:p14="http://schemas.microsoft.com/office/powerpoint/2010/main" val="1022001296"/>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Session Recordings</a:t>
            </a:r>
          </a:p>
        </p:txBody>
      </p:sp>
      <p:pic>
        <p:nvPicPr>
          <p:cNvPr id="6" name="Picture 5">
            <a:extLst>
              <a:ext uri="{FF2B5EF4-FFF2-40B4-BE49-F238E27FC236}">
                <a16:creationId xmlns:a16="http://schemas.microsoft.com/office/drawing/2014/main" id="{EF3176E8-185D-43F3-94A1-F48369DE9CDF}"/>
              </a:ext>
            </a:extLst>
          </p:cNvPr>
          <p:cNvPicPr>
            <a:picLocks noChangeAspect="1"/>
          </p:cNvPicPr>
          <p:nvPr/>
        </p:nvPicPr>
        <p:blipFill>
          <a:blip r:embed="rId2"/>
          <a:stretch>
            <a:fillRect/>
          </a:stretch>
        </p:blipFill>
        <p:spPr>
          <a:xfrm>
            <a:off x="1926167" y="647700"/>
            <a:ext cx="5291666" cy="3968750"/>
          </a:xfrm>
          <a:prstGeom prst="rect">
            <a:avLst/>
          </a:prstGeom>
        </p:spPr>
      </p:pic>
    </p:spTree>
    <p:extLst>
      <p:ext uri="{BB962C8B-B14F-4D97-AF65-F5344CB8AC3E}">
        <p14:creationId xmlns:p14="http://schemas.microsoft.com/office/powerpoint/2010/main" val="161536430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9FFC0E8-97CE-4426-A0C0-75252002ED16}"/>
              </a:ext>
            </a:extLst>
          </p:cNvPr>
          <p:cNvSpPr>
            <a:spLocks noGrp="1"/>
          </p:cNvSpPr>
          <p:nvPr>
            <p:ph type="ctrTitle"/>
          </p:nvPr>
        </p:nvSpPr>
        <p:spPr/>
        <p:txBody>
          <a:bodyPr/>
          <a:lstStyle/>
          <a:p>
            <a:r>
              <a:rPr lang="en-US" dirty="0"/>
              <a:t>Power Automate</a:t>
            </a:r>
          </a:p>
        </p:txBody>
      </p:sp>
    </p:spTree>
    <p:extLst>
      <p:ext uri="{BB962C8B-B14F-4D97-AF65-F5344CB8AC3E}">
        <p14:creationId xmlns:p14="http://schemas.microsoft.com/office/powerpoint/2010/main" val="284680925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07B9FE-B8A0-4B84-BE22-66207E81D279}"/>
              </a:ext>
            </a:extLst>
          </p:cNvPr>
          <p:cNvSpPr>
            <a:spLocks noGrp="1"/>
          </p:cNvSpPr>
          <p:nvPr>
            <p:ph type="title"/>
          </p:nvPr>
        </p:nvSpPr>
        <p:spPr/>
        <p:txBody>
          <a:bodyPr/>
          <a:lstStyle/>
          <a:p>
            <a:r>
              <a:rPr lang="en-US"/>
              <a:t>The value Power Automate brings</a:t>
            </a:r>
          </a:p>
        </p:txBody>
      </p:sp>
      <p:sp>
        <p:nvSpPr>
          <p:cNvPr id="9" name="Rectangle 8">
            <a:extLst>
              <a:ext uri="{FF2B5EF4-FFF2-40B4-BE49-F238E27FC236}">
                <a16:creationId xmlns:a16="http://schemas.microsoft.com/office/drawing/2014/main" id="{B4B55561-1370-4529-BD67-9AE822C917BB}"/>
              </a:ext>
            </a:extLst>
          </p:cNvPr>
          <p:cNvSpPr/>
          <p:nvPr/>
        </p:nvSpPr>
        <p:spPr bwMode="auto">
          <a:xfrm>
            <a:off x="438151" y="962026"/>
            <a:ext cx="4352924" cy="3739753"/>
          </a:xfrm>
          <a:prstGeom prst="rect">
            <a:avLst/>
          </a:prstGeom>
          <a:solidFill>
            <a:schemeClr val="bg1">
              <a:lumMod val="95000"/>
            </a:schemeClr>
          </a:solidFill>
          <a:ln w="19050">
            <a:noFill/>
          </a:ln>
        </p:spPr>
        <p:style>
          <a:lnRef idx="0">
            <a:scrgbClr r="0" g="0" b="0"/>
          </a:lnRef>
          <a:fillRef idx="0">
            <a:scrgbClr r="0" g="0" b="0"/>
          </a:fillRef>
          <a:effectRef idx="0">
            <a:scrgbClr r="0" g="0" b="0"/>
          </a:effectRef>
          <a:fontRef idx="minor">
            <a:schemeClr val="lt1"/>
          </a:fontRef>
        </p:style>
        <p:txBody>
          <a:bodyPr spcFirstLastPara="0" vert="horz" wrap="square" lIns="102870" tIns="68580" rIns="102870" bIns="68580" numCol="1" spcCol="1270" anchor="t" anchorCtr="0">
            <a:noAutofit/>
          </a:bodyPr>
          <a:lstStyle/>
          <a:p>
            <a:pPr marL="0" lvl="1"/>
            <a:r>
              <a:rPr lang="en-US" dirty="0">
                <a:solidFill>
                  <a:schemeClr val="tx1"/>
                </a:solidFill>
                <a:latin typeface="+mj-lt"/>
                <a:cs typeface="Segoe UI Semilight"/>
              </a:rPr>
              <a:t>Common scenarios and capabilities:</a:t>
            </a:r>
          </a:p>
          <a:p>
            <a:pPr marL="0" lvl="1">
              <a:spcBef>
                <a:spcPts val="450"/>
              </a:spcBef>
            </a:pPr>
            <a:r>
              <a:rPr lang="en-US" sz="1500" dirty="0">
                <a:solidFill>
                  <a:schemeClr val="tx1"/>
                </a:solidFill>
                <a:cs typeface="Segoe UI Semilight"/>
              </a:rPr>
              <a:t>Automating repetitive tasks</a:t>
            </a:r>
          </a:p>
          <a:p>
            <a:pPr marL="0" lvl="1">
              <a:spcBef>
                <a:spcPts val="450"/>
              </a:spcBef>
            </a:pPr>
            <a:r>
              <a:rPr lang="en-US" sz="1500" dirty="0">
                <a:solidFill>
                  <a:schemeClr val="tx1"/>
                </a:solidFill>
                <a:cs typeface="Segoe UI Semilight"/>
              </a:rPr>
              <a:t>Guiding a user through a process </a:t>
            </a:r>
          </a:p>
          <a:p>
            <a:pPr marL="0" lvl="1">
              <a:spcBef>
                <a:spcPts val="450"/>
              </a:spcBef>
            </a:pPr>
            <a:r>
              <a:rPr lang="en-US" sz="1500" dirty="0">
                <a:solidFill>
                  <a:schemeClr val="tx1"/>
                </a:solidFill>
                <a:cs typeface="Segoe UI Semilight"/>
              </a:rPr>
              <a:t>Connecting to external data sources</a:t>
            </a:r>
          </a:p>
          <a:p>
            <a:pPr marL="0" lvl="1">
              <a:spcBef>
                <a:spcPts val="450"/>
              </a:spcBef>
            </a:pPr>
            <a:r>
              <a:rPr lang="en-US" sz="1500" dirty="0">
                <a:solidFill>
                  <a:schemeClr val="tx1"/>
                </a:solidFill>
                <a:cs typeface="Segoe UI Semilight"/>
              </a:rPr>
              <a:t>Automating desktop-based processes </a:t>
            </a:r>
          </a:p>
        </p:txBody>
      </p:sp>
      <p:pic>
        <p:nvPicPr>
          <p:cNvPr id="11" name="Picture 10" descr="Example of an approval flow">
            <a:extLst>
              <a:ext uri="{FF2B5EF4-FFF2-40B4-BE49-F238E27FC236}">
                <a16:creationId xmlns:a16="http://schemas.microsoft.com/office/drawing/2014/main" id="{90ABF5AD-51A4-42BE-ADF1-DE155F264AAF}"/>
              </a:ext>
            </a:extLst>
          </p:cNvPr>
          <p:cNvPicPr/>
          <p:nvPr/>
        </p:nvPicPr>
        <p:blipFill rotWithShape="1">
          <a:blip r:embed="rId3"/>
          <a:srcRect l="-2264" t="-1892" r="-2264" b="-1892"/>
          <a:stretch/>
        </p:blipFill>
        <p:spPr>
          <a:xfrm>
            <a:off x="4917138" y="962026"/>
            <a:ext cx="3788712" cy="3739753"/>
          </a:xfrm>
          <a:prstGeom prst="rect">
            <a:avLst/>
          </a:prstGeom>
          <a:noFill/>
          <a:ln w="19050">
            <a:solidFill>
              <a:srgbClr val="0066FF"/>
            </a:solidFill>
            <a:headEnd type="none" w="med" len="med"/>
            <a:tailEnd type="none" w="med" len="med"/>
          </a:ln>
          <a:effectLst/>
        </p:spPr>
      </p:pic>
      <p:pic>
        <p:nvPicPr>
          <p:cNvPr id="3" name="Picture 2" descr="Logo of Power Automate">
            <a:extLst>
              <a:ext uri="{FF2B5EF4-FFF2-40B4-BE49-F238E27FC236}">
                <a16:creationId xmlns:a16="http://schemas.microsoft.com/office/drawing/2014/main" id="{CD767AE6-125B-4ACE-A60D-E15970B06F39}"/>
              </a:ext>
            </a:extLst>
          </p:cNvPr>
          <p:cNvPicPr>
            <a:picLocks noChangeAspect="1"/>
          </p:cNvPicPr>
          <p:nvPr/>
        </p:nvPicPr>
        <p:blipFill>
          <a:blip r:embed="rId4"/>
          <a:stretch>
            <a:fillRect/>
          </a:stretch>
        </p:blipFill>
        <p:spPr>
          <a:xfrm>
            <a:off x="8127769" y="447675"/>
            <a:ext cx="602279" cy="457802"/>
          </a:xfrm>
          <a:prstGeom prst="rect">
            <a:avLst/>
          </a:prstGeom>
        </p:spPr>
      </p:pic>
    </p:spTree>
    <p:extLst>
      <p:ext uri="{BB962C8B-B14F-4D97-AF65-F5344CB8AC3E}">
        <p14:creationId xmlns:p14="http://schemas.microsoft.com/office/powerpoint/2010/main" val="3257260598"/>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424490-C118-4BF5-83F4-A3CAEE6BBA21}"/>
              </a:ext>
            </a:extLst>
          </p:cNvPr>
          <p:cNvSpPr>
            <a:spLocks noGrp="1"/>
          </p:cNvSpPr>
          <p:nvPr>
            <p:ph type="title"/>
          </p:nvPr>
        </p:nvSpPr>
        <p:spPr/>
        <p:txBody>
          <a:bodyPr/>
          <a:lstStyle/>
          <a:p>
            <a:r>
              <a:rPr lang="en-US" dirty="0"/>
              <a:t>Example: A purchase order approval</a:t>
            </a:r>
          </a:p>
        </p:txBody>
      </p:sp>
      <p:pic>
        <p:nvPicPr>
          <p:cNvPr id="8" name="Picture 7" descr="Logo of Power Automate">
            <a:extLst>
              <a:ext uri="{FF2B5EF4-FFF2-40B4-BE49-F238E27FC236}">
                <a16:creationId xmlns:a16="http://schemas.microsoft.com/office/drawing/2014/main" id="{DD5AD60B-F8B9-4874-A676-B76EC8F7E558}"/>
              </a:ext>
            </a:extLst>
          </p:cNvPr>
          <p:cNvPicPr>
            <a:picLocks noChangeAspect="1"/>
          </p:cNvPicPr>
          <p:nvPr/>
        </p:nvPicPr>
        <p:blipFill>
          <a:blip r:embed="rId2"/>
          <a:stretch>
            <a:fillRect/>
          </a:stretch>
        </p:blipFill>
        <p:spPr>
          <a:xfrm>
            <a:off x="8127769" y="447675"/>
            <a:ext cx="602279" cy="457802"/>
          </a:xfrm>
          <a:prstGeom prst="rect">
            <a:avLst/>
          </a:prstGeom>
        </p:spPr>
      </p:pic>
      <p:sp>
        <p:nvSpPr>
          <p:cNvPr id="14" name="Rectangle 13">
            <a:extLst>
              <a:ext uri="{FF2B5EF4-FFF2-40B4-BE49-F238E27FC236}">
                <a16:creationId xmlns:a16="http://schemas.microsoft.com/office/drawing/2014/main" id="{13943219-0E68-42D8-8DDE-B1669653927F}"/>
              </a:ext>
            </a:extLst>
          </p:cNvPr>
          <p:cNvSpPr/>
          <p:nvPr/>
        </p:nvSpPr>
        <p:spPr>
          <a:xfrm>
            <a:off x="441198" y="1077516"/>
            <a:ext cx="4511803" cy="3624327"/>
          </a:xfrm>
          <a:prstGeom prst="rect">
            <a:avLst/>
          </a:prstGeom>
          <a:solidFill>
            <a:schemeClr val="bg1">
              <a:lumMod val="95000"/>
            </a:schemeClr>
          </a:solidFill>
          <a:ln w="1905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t" anchorCtr="0">
            <a:noAutofit/>
          </a:bodyPr>
          <a:lstStyle/>
          <a:p>
            <a:pPr marL="0" lvl="1">
              <a:spcBef>
                <a:spcPct val="0"/>
              </a:spcBef>
            </a:pPr>
            <a:r>
              <a:rPr lang="en-US" sz="1500" dirty="0">
                <a:solidFill>
                  <a:srgbClr val="0066FF"/>
                </a:solidFill>
                <a:latin typeface="+mj-lt"/>
                <a:cs typeface="Segoe UI Semilight"/>
              </a:rPr>
              <a:t>Approvals are a great process to build in Power Automate. They are often – defined yet manual. Check out the following scenario for an example:</a:t>
            </a:r>
          </a:p>
          <a:p>
            <a:pPr marL="0" lvl="1">
              <a:spcBef>
                <a:spcPts val="450"/>
              </a:spcBef>
              <a:spcAft>
                <a:spcPts val="900"/>
              </a:spcAft>
            </a:pPr>
            <a:r>
              <a:rPr lang="en-US" sz="1350" dirty="0">
                <a:solidFill>
                  <a:schemeClr val="tx1"/>
                </a:solidFill>
                <a:cs typeface="Segoe UI Semilight"/>
              </a:rPr>
              <a:t>A user starts the process by going into a Power Apps app and creating a purchase order request. Once they submit the request the information is sent to a Power Automate flow</a:t>
            </a:r>
          </a:p>
          <a:p>
            <a:pPr marL="0" lvl="1">
              <a:spcBef>
                <a:spcPts val="450"/>
              </a:spcBef>
              <a:spcAft>
                <a:spcPts val="900"/>
              </a:spcAft>
            </a:pPr>
            <a:r>
              <a:rPr lang="en-US" sz="1350" dirty="0">
                <a:solidFill>
                  <a:schemeClr val="tx1"/>
                </a:solidFill>
                <a:cs typeface="Segoe UI Semilight"/>
              </a:rPr>
              <a:t>The flow can be built to evaluate the request and then route the request based on criteria such as submitting user and request amount. The first action could be to send the request to the user’s manager. The manager could be automatically retrieved from Azure AD avoiding prompting for duplicate information</a:t>
            </a:r>
          </a:p>
        </p:txBody>
      </p:sp>
      <p:pic>
        <p:nvPicPr>
          <p:cNvPr id="10" name="Picture 9" descr="Example of an approval flow">
            <a:extLst>
              <a:ext uri="{FF2B5EF4-FFF2-40B4-BE49-F238E27FC236}">
                <a16:creationId xmlns:a16="http://schemas.microsoft.com/office/drawing/2014/main" id="{90816205-6F1A-43E0-8592-A80BD6BA3B06}"/>
              </a:ext>
            </a:extLst>
          </p:cNvPr>
          <p:cNvPicPr>
            <a:picLocks noChangeAspect="1"/>
          </p:cNvPicPr>
          <p:nvPr/>
        </p:nvPicPr>
        <p:blipFill rotWithShape="1">
          <a:blip r:embed="rId3"/>
          <a:srcRect l="-1215" t="-1838" r="-1215" b="-1573"/>
          <a:stretch/>
        </p:blipFill>
        <p:spPr>
          <a:xfrm>
            <a:off x="5071110" y="1064422"/>
            <a:ext cx="3624157" cy="3637421"/>
          </a:xfrm>
          <a:prstGeom prst="rect">
            <a:avLst/>
          </a:prstGeom>
          <a:noFill/>
          <a:ln w="19050">
            <a:solidFill>
              <a:srgbClr val="0066FF"/>
            </a:solidFill>
            <a:headEnd type="none" w="med" len="med"/>
            <a:tailEnd type="none" w="med" len="med"/>
          </a:ln>
          <a:effectLst/>
        </p:spPr>
      </p:pic>
    </p:spTree>
    <p:extLst>
      <p:ext uri="{BB962C8B-B14F-4D97-AF65-F5344CB8AC3E}">
        <p14:creationId xmlns:p14="http://schemas.microsoft.com/office/powerpoint/2010/main" val="959224849"/>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424490-C118-4BF5-83F4-A3CAEE6BBA21}"/>
              </a:ext>
            </a:extLst>
          </p:cNvPr>
          <p:cNvSpPr>
            <a:spLocks noGrp="1"/>
          </p:cNvSpPr>
          <p:nvPr>
            <p:ph type="title"/>
          </p:nvPr>
        </p:nvSpPr>
        <p:spPr/>
        <p:txBody>
          <a:bodyPr/>
          <a:lstStyle/>
          <a:p>
            <a:r>
              <a:rPr lang="en-US" dirty="0"/>
              <a:t>Example: A purchase order approval – continued</a:t>
            </a:r>
          </a:p>
        </p:txBody>
      </p:sp>
      <p:pic>
        <p:nvPicPr>
          <p:cNvPr id="6" name="Picture 5" descr="Logo of Power Automate">
            <a:extLst>
              <a:ext uri="{FF2B5EF4-FFF2-40B4-BE49-F238E27FC236}">
                <a16:creationId xmlns:a16="http://schemas.microsoft.com/office/drawing/2014/main" id="{DB56C557-321F-4016-89E0-20A6F6C51CDD}"/>
              </a:ext>
            </a:extLst>
          </p:cNvPr>
          <p:cNvPicPr>
            <a:picLocks noChangeAspect="1"/>
          </p:cNvPicPr>
          <p:nvPr/>
        </p:nvPicPr>
        <p:blipFill>
          <a:blip r:embed="rId3"/>
          <a:stretch>
            <a:fillRect/>
          </a:stretch>
        </p:blipFill>
        <p:spPr>
          <a:xfrm>
            <a:off x="8127769" y="447675"/>
            <a:ext cx="602279" cy="457802"/>
          </a:xfrm>
          <a:prstGeom prst="rect">
            <a:avLst/>
          </a:prstGeom>
        </p:spPr>
      </p:pic>
      <p:sp>
        <p:nvSpPr>
          <p:cNvPr id="12" name="Rectangle 11">
            <a:extLst>
              <a:ext uri="{FF2B5EF4-FFF2-40B4-BE49-F238E27FC236}">
                <a16:creationId xmlns:a16="http://schemas.microsoft.com/office/drawing/2014/main" id="{C3527EE5-6EFD-4BE0-A504-D478F83C1B4B}"/>
              </a:ext>
            </a:extLst>
          </p:cNvPr>
          <p:cNvSpPr/>
          <p:nvPr/>
        </p:nvSpPr>
        <p:spPr>
          <a:xfrm>
            <a:off x="441198" y="1323594"/>
            <a:ext cx="2676075" cy="2624302"/>
          </a:xfrm>
          <a:prstGeom prst="rect">
            <a:avLst/>
          </a:prstGeom>
          <a:solidFill>
            <a:schemeClr val="bg1">
              <a:lumMod val="95000"/>
            </a:schemeClr>
          </a:solidFill>
          <a:ln w="1905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t" anchorCtr="0">
            <a:noAutofit/>
          </a:bodyPr>
          <a:lstStyle/>
          <a:p>
            <a:pPr defTabSz="366713">
              <a:spcBef>
                <a:spcPct val="0"/>
              </a:spcBef>
              <a:spcAft>
                <a:spcPts val="900"/>
              </a:spcAft>
            </a:pPr>
            <a:r>
              <a:rPr lang="en-US" sz="1350" dirty="0">
                <a:solidFill>
                  <a:schemeClr val="tx1"/>
                </a:solidFill>
              </a:rPr>
              <a:t>After the manager receives the approval and approves, the flow can then provide conditional logic. Typically this might be something like if the purchase order request is greater than $10,000 send it to VP if not then automatically approve the purchase order</a:t>
            </a:r>
          </a:p>
          <a:p>
            <a:pPr defTabSz="366713">
              <a:spcBef>
                <a:spcPct val="0"/>
              </a:spcBef>
              <a:spcAft>
                <a:spcPts val="900"/>
              </a:spcAft>
            </a:pPr>
            <a:r>
              <a:rPr lang="en-US" sz="1350" dirty="0">
                <a:solidFill>
                  <a:schemeClr val="tx1"/>
                </a:solidFill>
              </a:rPr>
              <a:t>Here is an example of what this flow may look like</a:t>
            </a:r>
          </a:p>
        </p:txBody>
      </p:sp>
      <p:pic>
        <p:nvPicPr>
          <p:cNvPr id="10" name="Picture 9" descr="Example of an approval flow">
            <a:extLst>
              <a:ext uri="{FF2B5EF4-FFF2-40B4-BE49-F238E27FC236}">
                <a16:creationId xmlns:a16="http://schemas.microsoft.com/office/drawing/2014/main" id="{C31B08E9-40F4-413C-B7D6-A4B20467BA3D}"/>
              </a:ext>
            </a:extLst>
          </p:cNvPr>
          <p:cNvPicPr>
            <a:picLocks noChangeAspect="1"/>
          </p:cNvPicPr>
          <p:nvPr/>
        </p:nvPicPr>
        <p:blipFill rotWithShape="1">
          <a:blip r:embed="rId4"/>
          <a:srcRect l="-1618" t="-4478" r="-1618" b="-4478"/>
          <a:stretch/>
        </p:blipFill>
        <p:spPr>
          <a:xfrm>
            <a:off x="3241101" y="1323594"/>
            <a:ext cx="5461701" cy="2624303"/>
          </a:xfrm>
          <a:prstGeom prst="rect">
            <a:avLst/>
          </a:prstGeom>
          <a:noFill/>
          <a:ln w="19050">
            <a:solidFill>
              <a:srgbClr val="0066FF"/>
            </a:solidFill>
            <a:headEnd type="none" w="med" len="med"/>
            <a:tailEnd type="none" w="med" len="med"/>
          </a:ln>
          <a:effectLst/>
        </p:spPr>
      </p:pic>
    </p:spTree>
    <p:extLst>
      <p:ext uri="{BB962C8B-B14F-4D97-AF65-F5344CB8AC3E}">
        <p14:creationId xmlns:p14="http://schemas.microsoft.com/office/powerpoint/2010/main" val="1627804331"/>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32A345-C16C-42CC-898F-D26A4770664D}"/>
              </a:ext>
            </a:extLst>
          </p:cNvPr>
          <p:cNvSpPr>
            <a:spLocks noGrp="1"/>
          </p:cNvSpPr>
          <p:nvPr>
            <p:ph type="title"/>
          </p:nvPr>
        </p:nvSpPr>
        <p:spPr>
          <a:xfrm>
            <a:off x="441198" y="342900"/>
            <a:ext cx="6521578" cy="415499"/>
          </a:xfrm>
        </p:spPr>
        <p:txBody>
          <a:bodyPr/>
          <a:lstStyle/>
          <a:p>
            <a:r>
              <a:rPr lang="en-US" sz="2800" dirty="0"/>
              <a:t>The three types of flows you can create with Power Automate</a:t>
            </a:r>
          </a:p>
        </p:txBody>
      </p:sp>
      <p:pic>
        <p:nvPicPr>
          <p:cNvPr id="8" name="Picture 7" descr="Logo of Power Automate">
            <a:extLst>
              <a:ext uri="{FF2B5EF4-FFF2-40B4-BE49-F238E27FC236}">
                <a16:creationId xmlns:a16="http://schemas.microsoft.com/office/drawing/2014/main" id="{DEDD5BC8-07B1-47CE-9822-A105A349FB48}"/>
              </a:ext>
            </a:extLst>
          </p:cNvPr>
          <p:cNvPicPr>
            <a:picLocks noChangeAspect="1"/>
          </p:cNvPicPr>
          <p:nvPr/>
        </p:nvPicPr>
        <p:blipFill>
          <a:blip r:embed="rId3"/>
          <a:stretch>
            <a:fillRect/>
          </a:stretch>
        </p:blipFill>
        <p:spPr>
          <a:xfrm>
            <a:off x="8127769" y="447675"/>
            <a:ext cx="602279" cy="457802"/>
          </a:xfrm>
          <a:prstGeom prst="rect">
            <a:avLst/>
          </a:prstGeom>
        </p:spPr>
      </p:pic>
      <p:sp>
        <p:nvSpPr>
          <p:cNvPr id="10" name="Rectangle 9">
            <a:extLst>
              <a:ext uri="{FF2B5EF4-FFF2-40B4-BE49-F238E27FC236}">
                <a16:creationId xmlns:a16="http://schemas.microsoft.com/office/drawing/2014/main" id="{EF81DF51-F097-45CE-9DA4-1AB35F5F0430}"/>
              </a:ext>
            </a:extLst>
          </p:cNvPr>
          <p:cNvSpPr/>
          <p:nvPr/>
        </p:nvSpPr>
        <p:spPr>
          <a:xfrm>
            <a:off x="441198" y="1371600"/>
            <a:ext cx="4509422" cy="3330243"/>
          </a:xfrm>
          <a:prstGeom prst="rect">
            <a:avLst/>
          </a:prstGeom>
          <a:solidFill>
            <a:schemeClr val="bg1">
              <a:lumMod val="95000"/>
            </a:schemeClr>
          </a:solidFill>
          <a:ln w="1905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t" anchorCtr="0">
            <a:noAutofit/>
          </a:bodyPr>
          <a:lstStyle/>
          <a:p>
            <a:pPr marL="0" lvl="1">
              <a:spcBef>
                <a:spcPct val="0"/>
              </a:spcBef>
            </a:pPr>
            <a:r>
              <a:rPr lang="en-US" sz="1200" dirty="0">
                <a:solidFill>
                  <a:srgbClr val="0066FF"/>
                </a:solidFill>
                <a:latin typeface="+mj-lt"/>
                <a:cs typeface="Segoe UI Semilight"/>
              </a:rPr>
              <a:t>Power Automate works by creating flows, of which there are three types:</a:t>
            </a:r>
          </a:p>
          <a:p>
            <a:pPr marL="257175" lvl="1" indent="-257175">
              <a:spcBef>
                <a:spcPts val="450"/>
              </a:spcBef>
              <a:spcAft>
                <a:spcPts val="450"/>
              </a:spcAft>
              <a:buFont typeface="Arial" panose="020B0604020202020204" pitchFamily="34" charset="0"/>
              <a:buChar char="•"/>
            </a:pPr>
            <a:r>
              <a:rPr lang="en-US" sz="1500" dirty="0">
                <a:solidFill>
                  <a:schemeClr val="tx1"/>
                </a:solidFill>
                <a:cs typeface="Segoe UI Semilight"/>
              </a:rPr>
              <a:t>Event driven flows </a:t>
            </a:r>
          </a:p>
          <a:p>
            <a:pPr marL="257175" lvl="1" indent="-257175">
              <a:spcBef>
                <a:spcPts val="450"/>
              </a:spcBef>
              <a:spcAft>
                <a:spcPts val="450"/>
              </a:spcAft>
              <a:buFont typeface="Arial" panose="020B0604020202020204" pitchFamily="34" charset="0"/>
              <a:buChar char="•"/>
            </a:pPr>
            <a:r>
              <a:rPr lang="en-US" sz="1500" dirty="0">
                <a:solidFill>
                  <a:schemeClr val="tx1"/>
                </a:solidFill>
                <a:cs typeface="Segoe UI Semilight"/>
              </a:rPr>
              <a:t>Business process flows </a:t>
            </a:r>
          </a:p>
          <a:p>
            <a:pPr marL="257175" lvl="1" indent="-257175">
              <a:spcBef>
                <a:spcPts val="450"/>
              </a:spcBef>
              <a:spcAft>
                <a:spcPts val="450"/>
              </a:spcAft>
              <a:buFont typeface="Arial" panose="020B0604020202020204" pitchFamily="34" charset="0"/>
              <a:buChar char="•"/>
            </a:pPr>
            <a:r>
              <a:rPr lang="en-US" sz="1500" dirty="0">
                <a:solidFill>
                  <a:schemeClr val="tx1"/>
                </a:solidFill>
                <a:cs typeface="Segoe UI Semilight"/>
              </a:rPr>
              <a:t>Desktop flows</a:t>
            </a:r>
          </a:p>
        </p:txBody>
      </p:sp>
      <p:pic>
        <p:nvPicPr>
          <p:cNvPr id="14" name="Picture 13" descr="A laptop with a screen page depicting UI flows">
            <a:extLst>
              <a:ext uri="{FF2B5EF4-FFF2-40B4-BE49-F238E27FC236}">
                <a16:creationId xmlns:a16="http://schemas.microsoft.com/office/drawing/2014/main" id="{38988C35-2374-4886-9B43-D62A742546C0}"/>
              </a:ext>
            </a:extLst>
          </p:cNvPr>
          <p:cNvPicPr>
            <a:picLocks noChangeAspect="1"/>
          </p:cNvPicPr>
          <p:nvPr/>
        </p:nvPicPr>
        <p:blipFill rotWithShape="1">
          <a:blip r:embed="rId4"/>
          <a:srcRect l="-1115" t="-36359" r="-1969" b="-40201"/>
          <a:stretch/>
        </p:blipFill>
        <p:spPr>
          <a:xfrm>
            <a:off x="5058735" y="1371600"/>
            <a:ext cx="3644068" cy="3330243"/>
          </a:xfrm>
          <a:prstGeom prst="rect">
            <a:avLst/>
          </a:prstGeom>
          <a:solidFill>
            <a:srgbClr val="F2F2F2"/>
          </a:solidFill>
          <a:ln w="19050">
            <a:solidFill>
              <a:srgbClr val="0066FF"/>
            </a:solidFill>
            <a:headEnd type="none" w="med" len="med"/>
            <a:tailEnd type="none" w="med" len="med"/>
          </a:ln>
          <a:effectLst/>
        </p:spPr>
      </p:pic>
    </p:spTree>
    <p:extLst>
      <p:ext uri="{BB962C8B-B14F-4D97-AF65-F5344CB8AC3E}">
        <p14:creationId xmlns:p14="http://schemas.microsoft.com/office/powerpoint/2010/main" val="1878505317"/>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29429D-BEEC-486A-BA36-5E6062848581}"/>
              </a:ext>
            </a:extLst>
          </p:cNvPr>
          <p:cNvSpPr>
            <a:spLocks noGrp="1"/>
          </p:cNvSpPr>
          <p:nvPr>
            <p:ph type="title"/>
          </p:nvPr>
        </p:nvSpPr>
        <p:spPr>
          <a:xfrm>
            <a:off x="441198" y="342900"/>
            <a:ext cx="6473953" cy="415499"/>
          </a:xfrm>
        </p:spPr>
        <p:txBody>
          <a:bodyPr/>
          <a:lstStyle/>
          <a:p>
            <a:r>
              <a:rPr lang="en-US" sz="3200" dirty="0"/>
              <a:t>Add artificial intelligence to your flow without writing code</a:t>
            </a:r>
          </a:p>
        </p:txBody>
      </p:sp>
      <p:pic>
        <p:nvPicPr>
          <p:cNvPr id="7" name="Picture 6" descr="Logo of Power Automate">
            <a:extLst>
              <a:ext uri="{FF2B5EF4-FFF2-40B4-BE49-F238E27FC236}">
                <a16:creationId xmlns:a16="http://schemas.microsoft.com/office/drawing/2014/main" id="{2042B324-6F85-45AD-B0B1-7B43D39EE5B2}"/>
              </a:ext>
            </a:extLst>
          </p:cNvPr>
          <p:cNvPicPr>
            <a:picLocks noChangeAspect="1"/>
          </p:cNvPicPr>
          <p:nvPr/>
        </p:nvPicPr>
        <p:blipFill>
          <a:blip r:embed="rId2"/>
          <a:stretch>
            <a:fillRect/>
          </a:stretch>
        </p:blipFill>
        <p:spPr>
          <a:xfrm>
            <a:off x="8127769" y="447675"/>
            <a:ext cx="602279" cy="457802"/>
          </a:xfrm>
          <a:prstGeom prst="rect">
            <a:avLst/>
          </a:prstGeom>
        </p:spPr>
      </p:pic>
      <p:sp>
        <p:nvSpPr>
          <p:cNvPr id="16" name="Rectangle 15">
            <a:extLst>
              <a:ext uri="{FF2B5EF4-FFF2-40B4-BE49-F238E27FC236}">
                <a16:creationId xmlns:a16="http://schemas.microsoft.com/office/drawing/2014/main" id="{4B823272-E336-4E12-901A-AE3D9A5CF7AF}"/>
              </a:ext>
            </a:extLst>
          </p:cNvPr>
          <p:cNvSpPr/>
          <p:nvPr/>
        </p:nvSpPr>
        <p:spPr>
          <a:xfrm>
            <a:off x="436959" y="1453365"/>
            <a:ext cx="8293089" cy="877163"/>
          </a:xfrm>
          <a:prstGeom prst="rect">
            <a:avLst/>
          </a:prstGeom>
        </p:spPr>
        <p:txBody>
          <a:bodyPr wrap="square" lIns="0" tIns="0" rIns="0">
            <a:spAutoFit/>
          </a:bodyPr>
          <a:lstStyle/>
          <a:p>
            <a:r>
              <a:rPr lang="en-US" dirty="0">
                <a:latin typeface="+mj-lt"/>
              </a:rPr>
              <a:t>To take advantage of these AI capabilities you must first build a model. </a:t>
            </a:r>
            <a:br>
              <a:rPr lang="en-US" dirty="0">
                <a:latin typeface="+mj-lt"/>
              </a:rPr>
            </a:br>
            <a:r>
              <a:rPr lang="en-US" dirty="0">
                <a:latin typeface="+mj-lt"/>
              </a:rPr>
              <a:t>From </a:t>
            </a:r>
            <a:r>
              <a:rPr lang="en-US" dirty="0">
                <a:solidFill>
                  <a:srgbClr val="0066FF"/>
                </a:solidFill>
                <a:latin typeface="+mj-lt"/>
                <a:hlinkClick r:id="rId3">
                  <a:extLst>
                    <a:ext uri="{A12FA001-AC4F-418D-AE19-62706E023703}">
                      <ahyp:hlinkClr xmlns:ahyp="http://schemas.microsoft.com/office/drawing/2018/hyperlinkcolor" val="tx"/>
                    </a:ext>
                  </a:extLst>
                </a:hlinkClick>
              </a:rPr>
              <a:t>make.PowerApps.com</a:t>
            </a:r>
            <a:r>
              <a:rPr lang="en-US" dirty="0">
                <a:solidFill>
                  <a:srgbClr val="0066FF"/>
                </a:solidFill>
                <a:latin typeface="+mj-lt"/>
              </a:rPr>
              <a:t> </a:t>
            </a:r>
            <a:r>
              <a:rPr lang="en-US" dirty="0">
                <a:latin typeface="+mj-lt"/>
              </a:rPr>
              <a:t>a wizard guides you through building </a:t>
            </a:r>
            <a:br>
              <a:rPr lang="en-US" dirty="0">
                <a:latin typeface="+mj-lt"/>
              </a:rPr>
            </a:br>
            <a:r>
              <a:rPr lang="en-US" dirty="0">
                <a:latin typeface="+mj-lt"/>
              </a:rPr>
              <a:t>and training the model. Currently, there are four available AI models available to build:</a:t>
            </a:r>
          </a:p>
        </p:txBody>
      </p:sp>
      <p:sp>
        <p:nvSpPr>
          <p:cNvPr id="9" name="Rectangle 8">
            <a:extLst>
              <a:ext uri="{FF2B5EF4-FFF2-40B4-BE49-F238E27FC236}">
                <a16:creationId xmlns:a16="http://schemas.microsoft.com/office/drawing/2014/main" id="{87D42B80-9EB8-435E-97D6-2A68FF86DCB4}"/>
              </a:ext>
            </a:extLst>
          </p:cNvPr>
          <p:cNvSpPr>
            <a:spLocks/>
          </p:cNvSpPr>
          <p:nvPr/>
        </p:nvSpPr>
        <p:spPr bwMode="auto">
          <a:xfrm>
            <a:off x="438149" y="2697849"/>
            <a:ext cx="1988494" cy="197806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t" anchorCtr="0" forceAA="0" compatLnSpc="1">
            <a:prstTxWarp prst="textNoShape">
              <a:avLst/>
            </a:prstTxWarp>
            <a:noAutofit/>
          </a:bodyPr>
          <a:lstStyle/>
          <a:p>
            <a:pPr>
              <a:spcBef>
                <a:spcPts val="450"/>
              </a:spcBef>
            </a:pPr>
            <a:r>
              <a:rPr lang="en-US" sz="1500" dirty="0">
                <a:solidFill>
                  <a:schemeClr val="tx1"/>
                </a:solidFill>
                <a:latin typeface="+mj-lt"/>
              </a:rPr>
              <a:t>Form processor:</a:t>
            </a:r>
          </a:p>
          <a:p>
            <a:pPr marL="0" lvl="1" fontAlgn="base">
              <a:spcBef>
                <a:spcPts val="450"/>
              </a:spcBef>
            </a:pPr>
            <a:r>
              <a:rPr lang="en-US" sz="1350" dirty="0">
                <a:solidFill>
                  <a:schemeClr val="tx1"/>
                </a:solidFill>
              </a:rPr>
              <a:t>This model extracts text from an uploaded image or taken photo</a:t>
            </a:r>
          </a:p>
        </p:txBody>
      </p:sp>
      <p:sp>
        <p:nvSpPr>
          <p:cNvPr id="11" name="Rectangle 10">
            <a:extLst>
              <a:ext uri="{FF2B5EF4-FFF2-40B4-BE49-F238E27FC236}">
                <a16:creationId xmlns:a16="http://schemas.microsoft.com/office/drawing/2014/main" id="{32288B59-0081-4417-BE0D-1FAA1428F35F}"/>
              </a:ext>
            </a:extLst>
          </p:cNvPr>
          <p:cNvSpPr>
            <a:spLocks/>
          </p:cNvSpPr>
          <p:nvPr/>
        </p:nvSpPr>
        <p:spPr bwMode="auto">
          <a:xfrm>
            <a:off x="2531615" y="2697849"/>
            <a:ext cx="1988494" cy="197806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t" anchorCtr="0" forceAA="0" compatLnSpc="1">
            <a:prstTxWarp prst="textNoShape">
              <a:avLst/>
            </a:prstTxWarp>
            <a:noAutofit/>
          </a:bodyPr>
          <a:lstStyle/>
          <a:p>
            <a:pPr fontAlgn="base">
              <a:spcBef>
                <a:spcPts val="450"/>
              </a:spcBef>
            </a:pPr>
            <a:r>
              <a:rPr lang="en-US" sz="1500" dirty="0">
                <a:solidFill>
                  <a:schemeClr val="tx1"/>
                </a:solidFill>
                <a:latin typeface="+mj-lt"/>
              </a:rPr>
              <a:t>Object detector:</a:t>
            </a:r>
          </a:p>
          <a:p>
            <a:pPr fontAlgn="base">
              <a:spcBef>
                <a:spcPts val="450"/>
              </a:spcBef>
            </a:pPr>
            <a:r>
              <a:rPr lang="en-US" sz="1350" dirty="0">
                <a:solidFill>
                  <a:schemeClr val="tx1"/>
                </a:solidFill>
              </a:rPr>
              <a:t>This model identifies objects from an uploaded image or taken photo and then provides a count of the number objects present</a:t>
            </a:r>
          </a:p>
        </p:txBody>
      </p:sp>
      <p:sp>
        <p:nvSpPr>
          <p:cNvPr id="13" name="Rectangle 12">
            <a:extLst>
              <a:ext uri="{FF2B5EF4-FFF2-40B4-BE49-F238E27FC236}">
                <a16:creationId xmlns:a16="http://schemas.microsoft.com/office/drawing/2014/main" id="{5A62B99F-25F8-4E2F-A0DC-13B9E2B37597}"/>
              </a:ext>
            </a:extLst>
          </p:cNvPr>
          <p:cNvSpPr>
            <a:spLocks/>
          </p:cNvSpPr>
          <p:nvPr/>
        </p:nvSpPr>
        <p:spPr bwMode="auto">
          <a:xfrm>
            <a:off x="4625081" y="2697849"/>
            <a:ext cx="1988494" cy="197806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t" anchorCtr="0" forceAA="0" compatLnSpc="1">
            <a:prstTxWarp prst="textNoShape">
              <a:avLst/>
            </a:prstTxWarp>
            <a:noAutofit/>
          </a:bodyPr>
          <a:lstStyle/>
          <a:p>
            <a:pPr>
              <a:spcBef>
                <a:spcPts val="450"/>
              </a:spcBef>
            </a:pPr>
            <a:r>
              <a:rPr lang="en-US" sz="1500" dirty="0">
                <a:solidFill>
                  <a:schemeClr val="tx1"/>
                </a:solidFill>
                <a:latin typeface="+mj-lt"/>
              </a:rPr>
              <a:t>Prediction:</a:t>
            </a:r>
          </a:p>
          <a:p>
            <a:pPr>
              <a:spcBef>
                <a:spcPts val="450"/>
              </a:spcBef>
            </a:pPr>
            <a:r>
              <a:rPr lang="en-US" sz="1350" dirty="0">
                <a:solidFill>
                  <a:schemeClr val="tx1"/>
                </a:solidFill>
              </a:rPr>
              <a:t>This model predicts whether something will happen or not based on previous data history. More details in the following section</a:t>
            </a:r>
          </a:p>
        </p:txBody>
      </p:sp>
      <p:sp>
        <p:nvSpPr>
          <p:cNvPr id="15" name="Rectangle 14">
            <a:extLst>
              <a:ext uri="{FF2B5EF4-FFF2-40B4-BE49-F238E27FC236}">
                <a16:creationId xmlns:a16="http://schemas.microsoft.com/office/drawing/2014/main" id="{50A7FEA1-A773-4E36-BCDF-A38B47A47F35}"/>
              </a:ext>
            </a:extLst>
          </p:cNvPr>
          <p:cNvSpPr>
            <a:spLocks/>
          </p:cNvSpPr>
          <p:nvPr/>
        </p:nvSpPr>
        <p:spPr bwMode="auto">
          <a:xfrm>
            <a:off x="6718548" y="2697849"/>
            <a:ext cx="1988494" cy="197806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t" anchorCtr="0" forceAA="0" compatLnSpc="1">
            <a:prstTxWarp prst="textNoShape">
              <a:avLst/>
            </a:prstTxWarp>
            <a:noAutofit/>
          </a:bodyPr>
          <a:lstStyle/>
          <a:p>
            <a:pPr>
              <a:spcBef>
                <a:spcPts val="450"/>
              </a:spcBef>
            </a:pPr>
            <a:r>
              <a:rPr lang="en-US" sz="1500" dirty="0">
                <a:solidFill>
                  <a:schemeClr val="tx1"/>
                </a:solidFill>
                <a:latin typeface="+mj-lt"/>
              </a:rPr>
              <a:t>Text classification:</a:t>
            </a:r>
          </a:p>
          <a:p>
            <a:pPr>
              <a:spcBef>
                <a:spcPts val="450"/>
              </a:spcBef>
            </a:pPr>
            <a:r>
              <a:rPr lang="en-US" sz="1350" dirty="0">
                <a:solidFill>
                  <a:schemeClr val="tx1"/>
                </a:solidFill>
              </a:rPr>
              <a:t>This model categorizes text by its meaning, making it is easier to analyze</a:t>
            </a:r>
          </a:p>
        </p:txBody>
      </p:sp>
    </p:spTree>
    <p:extLst>
      <p:ext uri="{BB962C8B-B14F-4D97-AF65-F5344CB8AC3E}">
        <p14:creationId xmlns:p14="http://schemas.microsoft.com/office/powerpoint/2010/main" val="968927260"/>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B32273-7CD7-44D4-B60D-BFFCD631A0D8}"/>
              </a:ext>
            </a:extLst>
          </p:cNvPr>
          <p:cNvSpPr>
            <a:spLocks noGrp="1"/>
          </p:cNvSpPr>
          <p:nvPr>
            <p:ph type="title"/>
          </p:nvPr>
        </p:nvSpPr>
        <p:spPr/>
        <p:txBody>
          <a:bodyPr/>
          <a:lstStyle/>
          <a:p>
            <a:r>
              <a:rPr lang="en-US" sz="2800" dirty="0"/>
              <a:t>Introduction to Automation</a:t>
            </a:r>
            <a:endParaRPr lang="en-IN" sz="2800" dirty="0"/>
          </a:p>
        </p:txBody>
      </p:sp>
      <p:sp>
        <p:nvSpPr>
          <p:cNvPr id="3" name="Rectangle 2">
            <a:extLst>
              <a:ext uri="{FF2B5EF4-FFF2-40B4-BE49-F238E27FC236}">
                <a16:creationId xmlns:a16="http://schemas.microsoft.com/office/drawing/2014/main" id="{0A2C14C5-1BCC-4D8D-8DF0-71A58637E3C1}"/>
              </a:ext>
            </a:extLst>
          </p:cNvPr>
          <p:cNvSpPr/>
          <p:nvPr/>
        </p:nvSpPr>
        <p:spPr>
          <a:xfrm>
            <a:off x="441198" y="892221"/>
            <a:ext cx="2113271" cy="276999"/>
          </a:xfrm>
          <a:prstGeom prst="rect">
            <a:avLst/>
          </a:prstGeom>
        </p:spPr>
        <p:txBody>
          <a:bodyPr wrap="none" lIns="0" tIns="0" rIns="0" bIns="0">
            <a:spAutoFit/>
          </a:bodyPr>
          <a:lstStyle/>
          <a:p>
            <a:r>
              <a:rPr lang="en-US">
                <a:latin typeface="+mj-lt"/>
              </a:rPr>
              <a:t>In this lesson, you will:</a:t>
            </a:r>
          </a:p>
        </p:txBody>
      </p:sp>
      <p:pic>
        <p:nvPicPr>
          <p:cNvPr id="4" name="Picture 3" descr="Icon of a rectangle with bars within">
            <a:extLst>
              <a:ext uri="{FF2B5EF4-FFF2-40B4-BE49-F238E27FC236}">
                <a16:creationId xmlns:a16="http://schemas.microsoft.com/office/drawing/2014/main" id="{43F77958-EA57-48FF-B35F-B4F3880D44AE}"/>
              </a:ext>
            </a:extLst>
          </p:cNvPr>
          <p:cNvPicPr>
            <a:picLocks noChangeAspect="1"/>
          </p:cNvPicPr>
          <p:nvPr/>
        </p:nvPicPr>
        <p:blipFill>
          <a:blip r:embed="rId3"/>
          <a:stretch>
            <a:fillRect/>
          </a:stretch>
        </p:blipFill>
        <p:spPr>
          <a:xfrm>
            <a:off x="441197" y="1356675"/>
            <a:ext cx="534924" cy="534924"/>
          </a:xfrm>
          <a:prstGeom prst="rect">
            <a:avLst/>
          </a:prstGeom>
        </p:spPr>
      </p:pic>
      <p:sp>
        <p:nvSpPr>
          <p:cNvPr id="5" name="TextBox 4">
            <a:extLst>
              <a:ext uri="{FF2B5EF4-FFF2-40B4-BE49-F238E27FC236}">
                <a16:creationId xmlns:a16="http://schemas.microsoft.com/office/drawing/2014/main" id="{605275BB-48E8-490F-AD80-13861560CC64}"/>
              </a:ext>
            </a:extLst>
          </p:cNvPr>
          <p:cNvSpPr txBox="1"/>
          <p:nvPr/>
        </p:nvSpPr>
        <p:spPr>
          <a:xfrm>
            <a:off x="1332943" y="1495141"/>
            <a:ext cx="3348717" cy="230832"/>
          </a:xfrm>
          <a:prstGeom prst="rect">
            <a:avLst/>
          </a:prstGeom>
          <a:noFill/>
        </p:spPr>
        <p:txBody>
          <a:bodyPr wrap="square" lIns="0" tIns="0" rIns="0" bIns="0" rtlCol="0" anchor="ctr">
            <a:spAutoFit/>
          </a:bodyPr>
          <a:lstStyle/>
          <a:p>
            <a:r>
              <a:rPr lang="en-US" sz="1500"/>
              <a:t>Create a flow from a template</a:t>
            </a:r>
            <a:endParaRPr lang="en-US" sz="1500" dirty="0"/>
          </a:p>
        </p:txBody>
      </p:sp>
      <p:cxnSp>
        <p:nvCxnSpPr>
          <p:cNvPr id="6" name="Straight Connector 5">
            <a:extLst>
              <a:ext uri="{FF2B5EF4-FFF2-40B4-BE49-F238E27FC236}">
                <a16:creationId xmlns:a16="http://schemas.microsoft.com/office/drawing/2014/main" id="{174801B5-DC49-4ABD-98DB-A7DA59D01EC5}"/>
              </a:ext>
              <a:ext uri="{C183D7F6-B498-43B3-948B-1728B52AA6E4}">
                <adec:decorative xmlns:adec="http://schemas.microsoft.com/office/drawing/2017/decorative" val="1"/>
              </a:ext>
            </a:extLst>
          </p:cNvPr>
          <p:cNvCxnSpPr>
            <a:cxnSpLocks/>
          </p:cNvCxnSpPr>
          <p:nvPr/>
        </p:nvCxnSpPr>
        <p:spPr>
          <a:xfrm>
            <a:off x="1317814" y="1923281"/>
            <a:ext cx="3348717"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7" name="Picture 6" descr="Icon of five circles that are inter-connected to each circle with a line">
            <a:extLst>
              <a:ext uri="{FF2B5EF4-FFF2-40B4-BE49-F238E27FC236}">
                <a16:creationId xmlns:a16="http://schemas.microsoft.com/office/drawing/2014/main" id="{4E694960-06AA-41CE-997D-2279C7904E49}"/>
              </a:ext>
            </a:extLst>
          </p:cNvPr>
          <p:cNvPicPr>
            <a:picLocks noChangeAspect="1"/>
          </p:cNvPicPr>
          <p:nvPr/>
        </p:nvPicPr>
        <p:blipFill>
          <a:blip r:embed="rId4"/>
          <a:stretch>
            <a:fillRect/>
          </a:stretch>
        </p:blipFill>
        <p:spPr>
          <a:xfrm>
            <a:off x="441197" y="2065632"/>
            <a:ext cx="534924" cy="534924"/>
          </a:xfrm>
          <a:prstGeom prst="rect">
            <a:avLst/>
          </a:prstGeom>
        </p:spPr>
      </p:pic>
      <p:sp>
        <p:nvSpPr>
          <p:cNvPr id="8" name="TextBox 7">
            <a:extLst>
              <a:ext uri="{FF2B5EF4-FFF2-40B4-BE49-F238E27FC236}">
                <a16:creationId xmlns:a16="http://schemas.microsoft.com/office/drawing/2014/main" id="{C5C61BD7-60FE-4CD2-944B-FBA76DC46FE8}"/>
              </a:ext>
            </a:extLst>
          </p:cNvPr>
          <p:cNvSpPr txBox="1"/>
          <p:nvPr/>
        </p:nvSpPr>
        <p:spPr>
          <a:xfrm>
            <a:off x="1337986" y="2165408"/>
            <a:ext cx="3348717" cy="230832"/>
          </a:xfrm>
          <a:prstGeom prst="rect">
            <a:avLst/>
          </a:prstGeom>
          <a:noFill/>
        </p:spPr>
        <p:txBody>
          <a:bodyPr wrap="square" lIns="0" tIns="0" rIns="0" bIns="0" rtlCol="0" anchor="ctr">
            <a:spAutoFit/>
          </a:bodyPr>
          <a:lstStyle/>
          <a:p>
            <a:r>
              <a:rPr lang="en-US" sz="1500" dirty="0"/>
              <a:t>Create a recurring flow on a schedule</a:t>
            </a:r>
          </a:p>
        </p:txBody>
      </p:sp>
      <p:cxnSp>
        <p:nvCxnSpPr>
          <p:cNvPr id="9" name="Straight Connector 8">
            <a:extLst>
              <a:ext uri="{FF2B5EF4-FFF2-40B4-BE49-F238E27FC236}">
                <a16:creationId xmlns:a16="http://schemas.microsoft.com/office/drawing/2014/main" id="{4D937A64-5341-41CE-9050-B81F1F0A7A68}"/>
              </a:ext>
              <a:ext uri="{C183D7F6-B498-43B3-948B-1728B52AA6E4}">
                <adec:decorative xmlns:adec="http://schemas.microsoft.com/office/drawing/2017/decorative" val="1"/>
              </a:ext>
            </a:extLst>
          </p:cNvPr>
          <p:cNvCxnSpPr>
            <a:cxnSpLocks/>
          </p:cNvCxnSpPr>
          <p:nvPr/>
        </p:nvCxnSpPr>
        <p:spPr>
          <a:xfrm>
            <a:off x="1322857" y="2547601"/>
            <a:ext cx="3348717"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10" name="Picture 9" descr="Icon of a gear and a wrench going across it">
            <a:extLst>
              <a:ext uri="{FF2B5EF4-FFF2-40B4-BE49-F238E27FC236}">
                <a16:creationId xmlns:a16="http://schemas.microsoft.com/office/drawing/2014/main" id="{718D5FFD-4922-4759-9FFF-2C048730F674}"/>
              </a:ext>
            </a:extLst>
          </p:cNvPr>
          <p:cNvPicPr>
            <a:picLocks noChangeAspect="1"/>
          </p:cNvPicPr>
          <p:nvPr/>
        </p:nvPicPr>
        <p:blipFill>
          <a:blip r:embed="rId5"/>
          <a:stretch>
            <a:fillRect/>
          </a:stretch>
        </p:blipFill>
        <p:spPr>
          <a:xfrm>
            <a:off x="441197" y="2793549"/>
            <a:ext cx="534924" cy="534924"/>
          </a:xfrm>
          <a:prstGeom prst="rect">
            <a:avLst/>
          </a:prstGeom>
        </p:spPr>
      </p:pic>
      <p:sp>
        <p:nvSpPr>
          <p:cNvPr id="11" name="TextBox 10">
            <a:extLst>
              <a:ext uri="{FF2B5EF4-FFF2-40B4-BE49-F238E27FC236}">
                <a16:creationId xmlns:a16="http://schemas.microsoft.com/office/drawing/2014/main" id="{9295A6A1-E5A8-4208-ABCF-ED35B9DF70EB}"/>
              </a:ext>
            </a:extLst>
          </p:cNvPr>
          <p:cNvSpPr txBox="1"/>
          <p:nvPr/>
        </p:nvSpPr>
        <p:spPr>
          <a:xfrm>
            <a:off x="1343027" y="2865932"/>
            <a:ext cx="3348717" cy="230832"/>
          </a:xfrm>
          <a:prstGeom prst="rect">
            <a:avLst/>
          </a:prstGeom>
          <a:noFill/>
        </p:spPr>
        <p:txBody>
          <a:bodyPr wrap="square" lIns="0" tIns="0" rIns="0" bIns="0" rtlCol="0" anchor="ctr">
            <a:spAutoFit/>
          </a:bodyPr>
          <a:lstStyle/>
          <a:p>
            <a:r>
              <a:rPr lang="en-US" sz="1500" dirty="0"/>
              <a:t>Create a flow triggered by a button</a:t>
            </a:r>
          </a:p>
        </p:txBody>
      </p:sp>
      <p:cxnSp>
        <p:nvCxnSpPr>
          <p:cNvPr id="12" name="Straight Connector 11">
            <a:extLst>
              <a:ext uri="{FF2B5EF4-FFF2-40B4-BE49-F238E27FC236}">
                <a16:creationId xmlns:a16="http://schemas.microsoft.com/office/drawing/2014/main" id="{8EE6C35E-4D9F-482A-AA2B-293CA7220B9B}"/>
              </a:ext>
              <a:ext uri="{C183D7F6-B498-43B3-948B-1728B52AA6E4}">
                <adec:decorative xmlns:adec="http://schemas.microsoft.com/office/drawing/2017/decorative" val="1"/>
              </a:ext>
            </a:extLst>
          </p:cNvPr>
          <p:cNvCxnSpPr>
            <a:cxnSpLocks/>
          </p:cNvCxnSpPr>
          <p:nvPr/>
        </p:nvCxnSpPr>
        <p:spPr>
          <a:xfrm>
            <a:off x="1327900" y="3294072"/>
            <a:ext cx="3348717"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13" name="Picture 12" descr="Icon of a magnifying glass">
            <a:extLst>
              <a:ext uri="{FF2B5EF4-FFF2-40B4-BE49-F238E27FC236}">
                <a16:creationId xmlns:a16="http://schemas.microsoft.com/office/drawing/2014/main" id="{22D5EA59-DCB9-4037-92E4-29BEE9B77A6E}"/>
              </a:ext>
            </a:extLst>
          </p:cNvPr>
          <p:cNvPicPr>
            <a:picLocks noChangeAspect="1"/>
          </p:cNvPicPr>
          <p:nvPr/>
        </p:nvPicPr>
        <p:blipFill>
          <a:blip r:embed="rId6"/>
          <a:stretch>
            <a:fillRect/>
          </a:stretch>
        </p:blipFill>
        <p:spPr>
          <a:xfrm>
            <a:off x="441197" y="3456077"/>
            <a:ext cx="534924" cy="534924"/>
          </a:xfrm>
          <a:prstGeom prst="rect">
            <a:avLst/>
          </a:prstGeom>
        </p:spPr>
      </p:pic>
      <p:sp>
        <p:nvSpPr>
          <p:cNvPr id="14" name="TextBox 13">
            <a:extLst>
              <a:ext uri="{FF2B5EF4-FFF2-40B4-BE49-F238E27FC236}">
                <a16:creationId xmlns:a16="http://schemas.microsoft.com/office/drawing/2014/main" id="{DB3DB840-19C7-4312-9C5F-C2D09313FF34}"/>
              </a:ext>
            </a:extLst>
          </p:cNvPr>
          <p:cNvSpPr txBox="1"/>
          <p:nvPr/>
        </p:nvSpPr>
        <p:spPr>
          <a:xfrm>
            <a:off x="1332943" y="4219757"/>
            <a:ext cx="3348717" cy="230832"/>
          </a:xfrm>
          <a:prstGeom prst="rect">
            <a:avLst/>
          </a:prstGeom>
          <a:noFill/>
        </p:spPr>
        <p:txBody>
          <a:bodyPr wrap="square" lIns="0" tIns="0" rIns="0" bIns="0" rtlCol="0" anchor="ctr">
            <a:spAutoFit/>
          </a:bodyPr>
          <a:lstStyle/>
          <a:p>
            <a:r>
              <a:rPr lang="en-US" sz="1500" dirty="0"/>
              <a:t>Create a business process flow</a:t>
            </a:r>
          </a:p>
        </p:txBody>
      </p:sp>
      <p:grpSp>
        <p:nvGrpSpPr>
          <p:cNvPr id="26" name="Group 25">
            <a:extLst>
              <a:ext uri="{FF2B5EF4-FFF2-40B4-BE49-F238E27FC236}">
                <a16:creationId xmlns:a16="http://schemas.microsoft.com/office/drawing/2014/main" id="{BEABBD6B-3A2B-4741-96FC-825C4FFBCFBF}"/>
              </a:ext>
            </a:extLst>
          </p:cNvPr>
          <p:cNvGrpSpPr/>
          <p:nvPr/>
        </p:nvGrpSpPr>
        <p:grpSpPr>
          <a:xfrm>
            <a:off x="441197" y="4100201"/>
            <a:ext cx="537855" cy="537855"/>
            <a:chOff x="649890" y="5466935"/>
            <a:chExt cx="717140" cy="717140"/>
          </a:xfrm>
        </p:grpSpPr>
        <p:grpSp>
          <p:nvGrpSpPr>
            <p:cNvPr id="20" name="Group 19">
              <a:extLst>
                <a:ext uri="{FF2B5EF4-FFF2-40B4-BE49-F238E27FC236}">
                  <a16:creationId xmlns:a16="http://schemas.microsoft.com/office/drawing/2014/main" id="{0D57BCDF-47B0-4082-AA3D-BA4570CFE79E}"/>
                </a:ext>
                <a:ext uri="{C183D7F6-B498-43B3-948B-1728B52AA6E4}">
                  <adec:decorative xmlns:adec="http://schemas.microsoft.com/office/drawing/2017/decorative" val="1"/>
                </a:ext>
              </a:extLst>
            </p:cNvPr>
            <p:cNvGrpSpPr/>
            <p:nvPr/>
          </p:nvGrpSpPr>
          <p:grpSpPr>
            <a:xfrm>
              <a:off x="649890" y="5466935"/>
              <a:ext cx="717140" cy="717140"/>
              <a:chOff x="7962901" y="3032919"/>
              <a:chExt cx="981074" cy="981076"/>
            </a:xfrm>
          </p:grpSpPr>
          <p:sp>
            <p:nvSpPr>
              <p:cNvPr id="21" name="Freeform 5">
                <a:extLst>
                  <a:ext uri="{FF2B5EF4-FFF2-40B4-BE49-F238E27FC236}">
                    <a16:creationId xmlns:a16="http://schemas.microsoft.com/office/drawing/2014/main" id="{F4AAFCFB-4F0C-4186-A865-12176D59B4C3}"/>
                  </a:ext>
                </a:extLst>
              </p:cNvPr>
              <p:cNvSpPr>
                <a:spLocks/>
              </p:cNvSpPr>
              <p:nvPr/>
            </p:nvSpPr>
            <p:spPr bwMode="auto">
              <a:xfrm>
                <a:off x="7962901" y="3032919"/>
                <a:ext cx="981074" cy="981076"/>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endParaRPr lang="en-US" sz="1298"/>
              </a:p>
            </p:txBody>
          </p:sp>
          <p:sp>
            <p:nvSpPr>
              <p:cNvPr id="22" name="Freeform 6">
                <a:extLst>
                  <a:ext uri="{FF2B5EF4-FFF2-40B4-BE49-F238E27FC236}">
                    <a16:creationId xmlns:a16="http://schemas.microsoft.com/office/drawing/2014/main" id="{626C5659-E026-42FA-956A-50AF8B108427}"/>
                  </a:ext>
                </a:extLst>
              </p:cNvPr>
              <p:cNvSpPr>
                <a:spLocks noEditPoints="1"/>
              </p:cNvSpPr>
              <p:nvPr/>
            </p:nvSpPr>
            <p:spPr bwMode="auto">
              <a:xfrm>
                <a:off x="8031163" y="3102770"/>
                <a:ext cx="846137" cy="844550"/>
              </a:xfrm>
              <a:prstGeom prst="ellipse">
                <a:avLst/>
              </a:prstGeom>
              <a:noFill/>
              <a:ln w="19050">
                <a:solidFill>
                  <a:schemeClr val="accent2"/>
                </a:solidFill>
                <a:prstDash val="sysDot"/>
                <a:round/>
                <a:headEnd/>
                <a:tailEnd/>
              </a:ln>
            </p:spPr>
            <p:txBody>
              <a:bodyPr vert="horz" wrap="square" lIns="67232" tIns="33616" rIns="67232" bIns="33616" numCol="1" anchor="t" anchorCtr="0" compatLnSpc="1">
                <a:prstTxWarp prst="textNoShape">
                  <a:avLst/>
                </a:prstTxWarp>
              </a:bodyPr>
              <a:lstStyle/>
              <a:p>
                <a:endParaRPr lang="en-US" sz="1298"/>
              </a:p>
            </p:txBody>
          </p:sp>
        </p:grpSp>
        <p:pic>
          <p:nvPicPr>
            <p:cNvPr id="19" name="Picture 18" descr="Icon of a document with tick marks">
              <a:extLst>
                <a:ext uri="{FF2B5EF4-FFF2-40B4-BE49-F238E27FC236}">
                  <a16:creationId xmlns:a16="http://schemas.microsoft.com/office/drawing/2014/main" id="{313F94A1-B3BB-4945-AABC-D61422A192C4}"/>
                </a:ext>
              </a:extLst>
            </p:cNvPr>
            <p:cNvPicPr>
              <a:picLocks noChangeAspect="1"/>
            </p:cNvPicPr>
            <p:nvPr/>
          </p:nvPicPr>
          <p:blipFill>
            <a:blip r:embed="rId7"/>
            <a:stretch>
              <a:fillRect/>
            </a:stretch>
          </p:blipFill>
          <p:spPr>
            <a:xfrm>
              <a:off x="871025" y="5610618"/>
              <a:ext cx="321391" cy="427112"/>
            </a:xfrm>
            <a:prstGeom prst="rect">
              <a:avLst/>
            </a:prstGeom>
          </p:spPr>
        </p:pic>
      </p:grpSp>
      <p:cxnSp>
        <p:nvCxnSpPr>
          <p:cNvPr id="23" name="Straight Connector 22">
            <a:extLst>
              <a:ext uri="{FF2B5EF4-FFF2-40B4-BE49-F238E27FC236}">
                <a16:creationId xmlns:a16="http://schemas.microsoft.com/office/drawing/2014/main" id="{F0CE0C51-5E0F-4CCD-B9F9-1EB94F14E3A1}"/>
              </a:ext>
              <a:ext uri="{C183D7F6-B498-43B3-948B-1728B52AA6E4}">
                <adec:decorative xmlns:adec="http://schemas.microsoft.com/office/drawing/2017/decorative" val="1"/>
              </a:ext>
            </a:extLst>
          </p:cNvPr>
          <p:cNvCxnSpPr>
            <a:cxnSpLocks/>
          </p:cNvCxnSpPr>
          <p:nvPr/>
        </p:nvCxnSpPr>
        <p:spPr>
          <a:xfrm>
            <a:off x="1302685" y="4030458"/>
            <a:ext cx="3348717"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A21EE030-DC8D-4B83-A0C5-9C03B7AC82AD}"/>
              </a:ext>
            </a:extLst>
          </p:cNvPr>
          <p:cNvSpPr txBox="1"/>
          <p:nvPr/>
        </p:nvSpPr>
        <p:spPr>
          <a:xfrm>
            <a:off x="1317814" y="3439923"/>
            <a:ext cx="3348717" cy="461665"/>
          </a:xfrm>
          <a:prstGeom prst="rect">
            <a:avLst/>
          </a:prstGeom>
          <a:noFill/>
        </p:spPr>
        <p:txBody>
          <a:bodyPr wrap="square" lIns="0" tIns="0" rIns="0" bIns="0" rtlCol="0" anchor="ctr">
            <a:spAutoFit/>
          </a:bodyPr>
          <a:lstStyle/>
          <a:p>
            <a:r>
              <a:rPr lang="en-US" sz="1500" dirty="0"/>
              <a:t>Automate an approval request and discover the approval center</a:t>
            </a:r>
          </a:p>
        </p:txBody>
      </p:sp>
    </p:spTree>
    <p:extLst>
      <p:ext uri="{BB962C8B-B14F-4D97-AF65-F5344CB8AC3E}">
        <p14:creationId xmlns:p14="http://schemas.microsoft.com/office/powerpoint/2010/main" val="4135775638"/>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47CCD1-A320-4F9C-9655-A8CD13486A7B}"/>
              </a:ext>
            </a:extLst>
          </p:cNvPr>
          <p:cNvSpPr>
            <a:spLocks noGrp="1"/>
          </p:cNvSpPr>
          <p:nvPr>
            <p:ph type="title"/>
          </p:nvPr>
        </p:nvSpPr>
        <p:spPr/>
        <p:txBody>
          <a:bodyPr/>
          <a:lstStyle/>
          <a:p>
            <a:r>
              <a:rPr lang="en-US"/>
              <a:t>Create a flow from a template</a:t>
            </a:r>
          </a:p>
        </p:txBody>
      </p:sp>
      <p:sp>
        <p:nvSpPr>
          <p:cNvPr id="14" name="Rectangle 13">
            <a:extLst>
              <a:ext uri="{FF2B5EF4-FFF2-40B4-BE49-F238E27FC236}">
                <a16:creationId xmlns:a16="http://schemas.microsoft.com/office/drawing/2014/main" id="{EAC0906E-23F6-4116-97C7-13707E5A93C7}"/>
              </a:ext>
            </a:extLst>
          </p:cNvPr>
          <p:cNvSpPr/>
          <p:nvPr/>
        </p:nvSpPr>
        <p:spPr>
          <a:xfrm>
            <a:off x="438913" y="1077516"/>
            <a:ext cx="1836202" cy="1187295"/>
          </a:xfrm>
          <a:prstGeom prst="rect">
            <a:avLst/>
          </a:prstGeom>
          <a:solidFill>
            <a:schemeClr val="bg1">
              <a:lumMod val="95000"/>
            </a:schemeClr>
          </a:solidFill>
          <a:ln w="1905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7160" tIns="102870" rIns="137160" bIns="102870" numCol="1" spcCol="1270" anchor="t" anchorCtr="0">
            <a:noAutofit/>
          </a:bodyPr>
          <a:lstStyle/>
          <a:p>
            <a:pPr defTabSz="433388">
              <a:spcBef>
                <a:spcPct val="0"/>
              </a:spcBef>
              <a:spcAft>
                <a:spcPct val="35000"/>
              </a:spcAft>
            </a:pPr>
            <a:r>
              <a:rPr lang="en-US" sz="1500">
                <a:solidFill>
                  <a:schemeClr val="tx1"/>
                </a:solidFill>
              </a:rPr>
              <a:t>Search using keywords for relevant templates</a:t>
            </a:r>
            <a:endParaRPr lang="en-IN" sz="1500">
              <a:solidFill>
                <a:schemeClr val="tx1"/>
              </a:solidFill>
            </a:endParaRPr>
          </a:p>
        </p:txBody>
      </p:sp>
      <p:sp>
        <p:nvSpPr>
          <p:cNvPr id="15" name="Rectangle 14">
            <a:extLst>
              <a:ext uri="{FF2B5EF4-FFF2-40B4-BE49-F238E27FC236}">
                <a16:creationId xmlns:a16="http://schemas.microsoft.com/office/drawing/2014/main" id="{7F4D6492-7E50-4222-9987-B147F44725A9}"/>
              </a:ext>
            </a:extLst>
          </p:cNvPr>
          <p:cNvSpPr/>
          <p:nvPr/>
        </p:nvSpPr>
        <p:spPr>
          <a:xfrm>
            <a:off x="438913" y="2386530"/>
            <a:ext cx="1836202" cy="1853285"/>
          </a:xfrm>
          <a:prstGeom prst="rect">
            <a:avLst/>
          </a:prstGeom>
          <a:solidFill>
            <a:schemeClr val="bg1">
              <a:lumMod val="95000"/>
            </a:schemeClr>
          </a:solidFill>
          <a:ln w="1905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7160" tIns="102870" rIns="137160" bIns="102870" numCol="1" spcCol="1270" anchor="t" anchorCtr="0">
            <a:noAutofit/>
          </a:bodyPr>
          <a:lstStyle/>
          <a:p>
            <a:pPr defTabSz="433388">
              <a:spcBef>
                <a:spcPct val="0"/>
              </a:spcBef>
              <a:spcAft>
                <a:spcPct val="35000"/>
              </a:spcAft>
            </a:pPr>
            <a:r>
              <a:rPr lang="en-US" sz="1500" dirty="0">
                <a:solidFill>
                  <a:schemeClr val="tx1"/>
                </a:solidFill>
              </a:rPr>
              <a:t>Example template: Create a flow to save email attachments to OneDrive for Business</a:t>
            </a:r>
            <a:endParaRPr lang="en-IN" sz="1500" dirty="0">
              <a:solidFill>
                <a:schemeClr val="tx1"/>
              </a:solidFill>
            </a:endParaRPr>
          </a:p>
        </p:txBody>
      </p:sp>
      <p:pic>
        <p:nvPicPr>
          <p:cNvPr id="9" name="Picture 2" descr="Screenshot of Power Automate  page showing the different templates">
            <a:extLst>
              <a:ext uri="{FF2B5EF4-FFF2-40B4-BE49-F238E27FC236}">
                <a16:creationId xmlns:a16="http://schemas.microsoft.com/office/drawing/2014/main" id="{5A41E779-A2EE-4CFD-B390-77639EAD029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02" t="-3103" r="-1602" b="-3103"/>
          <a:stretch/>
        </p:blipFill>
        <p:spPr bwMode="auto">
          <a:xfrm>
            <a:off x="2394859" y="1077516"/>
            <a:ext cx="6310229" cy="3162299"/>
          </a:xfrm>
          <a:prstGeom prst="rect">
            <a:avLst/>
          </a:prstGeom>
          <a:noFill/>
          <a:ln w="19050">
            <a:solidFill>
              <a:srgbClr val="0066FF"/>
            </a:solidFill>
            <a:headEnd type="none" w="med" len="med"/>
            <a:tailEnd type="none" w="med" len="med"/>
          </a:ln>
          <a:effectLst/>
          <a:extLst>
            <a:ext uri="{909E8E84-426E-40DD-AFC4-6F175D3DCCD1}">
              <a14:hiddenFill xmlns:a14="http://schemas.microsoft.com/office/drawing/2010/main">
                <a:solidFill>
                  <a:srgbClr val="FFFFFF"/>
                </a:solidFill>
              </a14:hiddenFill>
            </a:ext>
          </a:extLst>
        </p:spPr>
      </p:pic>
      <p:pic>
        <p:nvPicPr>
          <p:cNvPr id="3" name="Picture 2" descr="Logo of Power Automate">
            <a:extLst>
              <a:ext uri="{FF2B5EF4-FFF2-40B4-BE49-F238E27FC236}">
                <a16:creationId xmlns:a16="http://schemas.microsoft.com/office/drawing/2014/main" id="{3954D24E-CF6B-4DB6-86B5-C376A08D258F}"/>
              </a:ext>
            </a:extLst>
          </p:cNvPr>
          <p:cNvPicPr>
            <a:picLocks noChangeAspect="1"/>
          </p:cNvPicPr>
          <p:nvPr/>
        </p:nvPicPr>
        <p:blipFill>
          <a:blip r:embed="rId4"/>
          <a:stretch>
            <a:fillRect/>
          </a:stretch>
        </p:blipFill>
        <p:spPr>
          <a:xfrm>
            <a:off x="8127769" y="447675"/>
            <a:ext cx="602279" cy="457802"/>
          </a:xfrm>
          <a:prstGeom prst="rect">
            <a:avLst/>
          </a:prstGeom>
        </p:spPr>
      </p:pic>
    </p:spTree>
    <p:extLst>
      <p:ext uri="{BB962C8B-B14F-4D97-AF65-F5344CB8AC3E}">
        <p14:creationId xmlns:p14="http://schemas.microsoft.com/office/powerpoint/2010/main" val="4130363744"/>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5">
            <a:extLst>
              <a:ext uri="{FF2B5EF4-FFF2-40B4-BE49-F238E27FC236}">
                <a16:creationId xmlns:a16="http://schemas.microsoft.com/office/drawing/2014/main" id="{469C4238-4207-4BE5-8AC8-D1BBB0DD7F4B}"/>
              </a:ext>
            </a:extLst>
          </p:cNvPr>
          <p:cNvSpPr>
            <a:spLocks noGrp="1"/>
          </p:cNvSpPr>
          <p:nvPr>
            <p:ph type="title"/>
          </p:nvPr>
        </p:nvSpPr>
        <p:spPr/>
        <p:txBody>
          <a:bodyPr/>
          <a:lstStyle/>
          <a:p>
            <a:r>
              <a:rPr lang="en-US" dirty="0"/>
              <a:t>Important concepts in Microsoft Power Automate</a:t>
            </a:r>
          </a:p>
        </p:txBody>
      </p:sp>
      <p:pic>
        <p:nvPicPr>
          <p:cNvPr id="17" name="Picture 16" descr="Logo of Power Automate">
            <a:extLst>
              <a:ext uri="{FF2B5EF4-FFF2-40B4-BE49-F238E27FC236}">
                <a16:creationId xmlns:a16="http://schemas.microsoft.com/office/drawing/2014/main" id="{CC6A91BD-76A1-4F65-A5B2-2914E44DA7DC}"/>
              </a:ext>
            </a:extLst>
          </p:cNvPr>
          <p:cNvPicPr>
            <a:picLocks noChangeAspect="1"/>
          </p:cNvPicPr>
          <p:nvPr/>
        </p:nvPicPr>
        <p:blipFill>
          <a:blip r:embed="rId3"/>
          <a:stretch>
            <a:fillRect/>
          </a:stretch>
        </p:blipFill>
        <p:spPr>
          <a:xfrm>
            <a:off x="8127769" y="447675"/>
            <a:ext cx="602279" cy="457802"/>
          </a:xfrm>
          <a:prstGeom prst="rect">
            <a:avLst/>
          </a:prstGeom>
        </p:spPr>
      </p:pic>
      <p:sp>
        <p:nvSpPr>
          <p:cNvPr id="7" name="Rectangle 6">
            <a:extLst>
              <a:ext uri="{FF2B5EF4-FFF2-40B4-BE49-F238E27FC236}">
                <a16:creationId xmlns:a16="http://schemas.microsoft.com/office/drawing/2014/main" id="{7EAA65D6-FA53-41C2-B66C-1A17D2DEDCC9}"/>
              </a:ext>
            </a:extLst>
          </p:cNvPr>
          <p:cNvSpPr>
            <a:spLocks/>
          </p:cNvSpPr>
          <p:nvPr/>
        </p:nvSpPr>
        <p:spPr bwMode="auto">
          <a:xfrm>
            <a:off x="438149" y="1349828"/>
            <a:ext cx="4014109" cy="242751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t" anchorCtr="0" forceAA="0" compatLnSpc="1">
            <a:prstTxWarp prst="textNoShape">
              <a:avLst/>
            </a:prstTxWarp>
            <a:noAutofit/>
          </a:bodyPr>
          <a:lstStyle/>
          <a:p>
            <a:r>
              <a:rPr lang="en-US" sz="1500" dirty="0">
                <a:solidFill>
                  <a:schemeClr val="tx1"/>
                </a:solidFill>
                <a:latin typeface="+mj-lt"/>
              </a:rPr>
              <a:t>Keep these concepts in mind when building flows:</a:t>
            </a:r>
          </a:p>
          <a:p>
            <a:pPr marL="0" lvl="1">
              <a:spcBef>
                <a:spcPts val="225"/>
              </a:spcBef>
              <a:spcAft>
                <a:spcPts val="225"/>
              </a:spcAft>
            </a:pPr>
            <a:r>
              <a:rPr lang="en-US" sz="1350" dirty="0">
                <a:solidFill>
                  <a:schemeClr val="tx1"/>
                </a:solidFill>
              </a:rPr>
              <a:t>Every flow has two main parts:</a:t>
            </a:r>
          </a:p>
          <a:p>
            <a:pPr marL="214313" lvl="1" indent="-214313">
              <a:spcBef>
                <a:spcPts val="225"/>
              </a:spcBef>
              <a:spcAft>
                <a:spcPts val="225"/>
              </a:spcAft>
              <a:buFontTx/>
              <a:buChar char="-"/>
            </a:pPr>
            <a:r>
              <a:rPr lang="en-US" sz="1350" dirty="0">
                <a:solidFill>
                  <a:schemeClr val="tx1"/>
                </a:solidFill>
              </a:rPr>
              <a:t>a trigger</a:t>
            </a:r>
          </a:p>
          <a:p>
            <a:pPr marL="214313" lvl="1" indent="-214313">
              <a:spcBef>
                <a:spcPts val="225"/>
              </a:spcBef>
              <a:spcAft>
                <a:spcPts val="225"/>
              </a:spcAft>
              <a:buFontTx/>
              <a:buChar char="-"/>
            </a:pPr>
            <a:r>
              <a:rPr lang="en-US" sz="1350" dirty="0">
                <a:solidFill>
                  <a:schemeClr val="tx1"/>
                </a:solidFill>
              </a:rPr>
              <a:t>one or more actions</a:t>
            </a:r>
          </a:p>
          <a:p>
            <a:pPr marL="0" lvl="1">
              <a:spcBef>
                <a:spcPts val="225"/>
              </a:spcBef>
              <a:spcAft>
                <a:spcPts val="225"/>
              </a:spcAft>
            </a:pPr>
            <a:r>
              <a:rPr lang="en-US" sz="1350" dirty="0">
                <a:solidFill>
                  <a:schemeClr val="tx1"/>
                </a:solidFill>
              </a:rPr>
              <a:t>Think of the trigger as the starting action for the flow</a:t>
            </a:r>
          </a:p>
          <a:p>
            <a:pPr marL="0" lvl="1">
              <a:spcBef>
                <a:spcPts val="225"/>
              </a:spcBef>
              <a:spcAft>
                <a:spcPts val="225"/>
              </a:spcAft>
            </a:pPr>
            <a:r>
              <a:rPr lang="en-US" sz="1350" dirty="0">
                <a:solidFill>
                  <a:schemeClr val="tx1"/>
                </a:solidFill>
              </a:rPr>
              <a:t>Actions are what you want to happen when a trigger is invoked.</a:t>
            </a:r>
          </a:p>
          <a:p>
            <a:pPr marL="0" lvl="1">
              <a:spcBef>
                <a:spcPts val="225"/>
              </a:spcBef>
              <a:spcAft>
                <a:spcPts val="225"/>
              </a:spcAft>
            </a:pPr>
            <a:endParaRPr lang="en-US" sz="1350" dirty="0">
              <a:solidFill>
                <a:schemeClr val="tx1"/>
              </a:solidFill>
            </a:endParaRPr>
          </a:p>
          <a:p>
            <a:pPr marL="0" lvl="1">
              <a:spcBef>
                <a:spcPts val="225"/>
              </a:spcBef>
              <a:spcAft>
                <a:spcPts val="225"/>
              </a:spcAft>
            </a:pPr>
            <a:endParaRPr lang="en-US" sz="1350" dirty="0">
              <a:solidFill>
                <a:schemeClr val="tx1"/>
              </a:solidFill>
            </a:endParaRPr>
          </a:p>
          <a:p>
            <a:pPr marL="214313" lvl="1" indent="-214313">
              <a:spcBef>
                <a:spcPts val="225"/>
              </a:spcBef>
              <a:spcAft>
                <a:spcPts val="225"/>
              </a:spcAft>
              <a:buFontTx/>
              <a:buChar char="-"/>
            </a:pPr>
            <a:endParaRPr lang="en-US" sz="1350" dirty="0">
              <a:solidFill>
                <a:schemeClr val="tx1"/>
              </a:solidFill>
            </a:endParaRPr>
          </a:p>
          <a:p>
            <a:pPr marL="214313" lvl="1" indent="-214313">
              <a:spcBef>
                <a:spcPts val="225"/>
              </a:spcBef>
              <a:spcAft>
                <a:spcPts val="225"/>
              </a:spcAft>
              <a:buFontTx/>
              <a:buChar char="-"/>
            </a:pPr>
            <a:endParaRPr lang="en-US" sz="1350" dirty="0">
              <a:solidFill>
                <a:schemeClr val="tx1"/>
              </a:solidFill>
            </a:endParaRPr>
          </a:p>
        </p:txBody>
      </p:sp>
      <p:sp>
        <p:nvSpPr>
          <p:cNvPr id="12" name="Rectangle 11">
            <a:extLst>
              <a:ext uri="{FF2B5EF4-FFF2-40B4-BE49-F238E27FC236}">
                <a16:creationId xmlns:a16="http://schemas.microsoft.com/office/drawing/2014/main" id="{4EF2CDEF-228C-4269-ACFD-A73492DBCB70}"/>
              </a:ext>
            </a:extLst>
          </p:cNvPr>
          <p:cNvSpPr>
            <a:spLocks/>
          </p:cNvSpPr>
          <p:nvPr/>
        </p:nvSpPr>
        <p:spPr bwMode="auto">
          <a:xfrm>
            <a:off x="4800601" y="1338943"/>
            <a:ext cx="4011930" cy="242773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t" anchorCtr="0" forceAA="0" compatLnSpc="1">
            <a:prstTxWarp prst="textNoShape">
              <a:avLst/>
            </a:prstTxWarp>
            <a:noAutofit/>
          </a:bodyPr>
          <a:lstStyle/>
          <a:p>
            <a:r>
              <a:rPr lang="en-US" sz="1500" dirty="0">
                <a:solidFill>
                  <a:schemeClr val="tx1"/>
                </a:solidFill>
                <a:latin typeface="+mj-lt"/>
              </a:rPr>
              <a:t>Some examples of types of actions you can have in a flow include:</a:t>
            </a:r>
          </a:p>
          <a:p>
            <a:pPr marL="0" lvl="1">
              <a:spcBef>
                <a:spcPts val="225"/>
              </a:spcBef>
              <a:spcAft>
                <a:spcPts val="225"/>
              </a:spcAft>
            </a:pPr>
            <a:r>
              <a:rPr lang="en-US" sz="1350" dirty="0">
                <a:solidFill>
                  <a:schemeClr val="tx1"/>
                </a:solidFill>
              </a:rPr>
              <a:t>Loops</a:t>
            </a:r>
          </a:p>
          <a:p>
            <a:pPr marL="0" lvl="1">
              <a:spcBef>
                <a:spcPts val="225"/>
              </a:spcBef>
              <a:spcAft>
                <a:spcPts val="225"/>
              </a:spcAft>
            </a:pPr>
            <a:r>
              <a:rPr lang="en-US" sz="1350" dirty="0">
                <a:solidFill>
                  <a:schemeClr val="tx1"/>
                </a:solidFill>
              </a:rPr>
              <a:t>Switch </a:t>
            </a:r>
          </a:p>
          <a:p>
            <a:pPr marL="0" lvl="1">
              <a:spcBef>
                <a:spcPts val="225"/>
              </a:spcBef>
              <a:spcAft>
                <a:spcPts val="225"/>
              </a:spcAft>
            </a:pPr>
            <a:r>
              <a:rPr lang="en-US" sz="1350" dirty="0">
                <a:solidFill>
                  <a:schemeClr val="tx1"/>
                </a:solidFill>
              </a:rPr>
              <a:t>Do Until</a:t>
            </a:r>
          </a:p>
          <a:p>
            <a:pPr marL="0" lvl="1">
              <a:spcBef>
                <a:spcPts val="225"/>
              </a:spcBef>
              <a:spcAft>
                <a:spcPts val="225"/>
              </a:spcAft>
            </a:pPr>
            <a:r>
              <a:rPr lang="en-US" sz="1350" dirty="0">
                <a:solidFill>
                  <a:schemeClr val="tx1"/>
                </a:solidFill>
              </a:rPr>
              <a:t>Apply to each </a:t>
            </a:r>
          </a:p>
          <a:p>
            <a:pPr marL="0" lvl="1">
              <a:spcBef>
                <a:spcPts val="225"/>
              </a:spcBef>
              <a:spcAft>
                <a:spcPts val="225"/>
              </a:spcAft>
            </a:pPr>
            <a:r>
              <a:rPr lang="en-US" sz="1350" dirty="0">
                <a:solidFill>
                  <a:schemeClr val="tx1"/>
                </a:solidFill>
              </a:rPr>
              <a:t>Expressions</a:t>
            </a:r>
          </a:p>
        </p:txBody>
      </p:sp>
    </p:spTree>
    <p:extLst>
      <p:ext uri="{BB962C8B-B14F-4D97-AF65-F5344CB8AC3E}">
        <p14:creationId xmlns:p14="http://schemas.microsoft.com/office/powerpoint/2010/main" val="530025379"/>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29429D-BEEC-486A-BA36-5E6062848581}"/>
              </a:ext>
            </a:extLst>
          </p:cNvPr>
          <p:cNvSpPr>
            <a:spLocks noGrp="1"/>
          </p:cNvSpPr>
          <p:nvPr>
            <p:ph type="title"/>
          </p:nvPr>
        </p:nvSpPr>
        <p:spPr/>
        <p:txBody>
          <a:bodyPr/>
          <a:lstStyle/>
          <a:p>
            <a:r>
              <a:rPr lang="en-US" b="1" dirty="0"/>
              <a:t>Trigger or run the flow</a:t>
            </a:r>
            <a:endParaRPr lang="en-US" sz="2400" dirty="0"/>
          </a:p>
        </p:txBody>
      </p:sp>
      <p:pic>
        <p:nvPicPr>
          <p:cNvPr id="6" name="Picture 5" descr="Logo of Power Automate">
            <a:extLst>
              <a:ext uri="{FF2B5EF4-FFF2-40B4-BE49-F238E27FC236}">
                <a16:creationId xmlns:a16="http://schemas.microsoft.com/office/drawing/2014/main" id="{107C07A4-4D1C-4F60-9084-6365FF20A207}"/>
              </a:ext>
            </a:extLst>
          </p:cNvPr>
          <p:cNvPicPr>
            <a:picLocks noChangeAspect="1"/>
          </p:cNvPicPr>
          <p:nvPr/>
        </p:nvPicPr>
        <p:blipFill>
          <a:blip r:embed="rId3"/>
          <a:stretch>
            <a:fillRect/>
          </a:stretch>
        </p:blipFill>
        <p:spPr>
          <a:xfrm>
            <a:off x="8127769" y="447675"/>
            <a:ext cx="602279" cy="457802"/>
          </a:xfrm>
          <a:prstGeom prst="rect">
            <a:avLst/>
          </a:prstGeom>
        </p:spPr>
      </p:pic>
      <p:sp>
        <p:nvSpPr>
          <p:cNvPr id="8" name="Rectangle 7">
            <a:extLst>
              <a:ext uri="{FF2B5EF4-FFF2-40B4-BE49-F238E27FC236}">
                <a16:creationId xmlns:a16="http://schemas.microsoft.com/office/drawing/2014/main" id="{7742610E-4DEA-43D5-BBD5-CEF6245B9C8F}"/>
              </a:ext>
            </a:extLst>
          </p:cNvPr>
          <p:cNvSpPr/>
          <p:nvPr/>
        </p:nvSpPr>
        <p:spPr>
          <a:xfrm>
            <a:off x="436959" y="1141636"/>
            <a:ext cx="8293089" cy="553998"/>
          </a:xfrm>
          <a:prstGeom prst="rect">
            <a:avLst/>
          </a:prstGeom>
        </p:spPr>
        <p:txBody>
          <a:bodyPr wrap="square" lIns="0" tIns="0" rIns="0">
            <a:spAutoFit/>
          </a:bodyPr>
          <a:lstStyle/>
          <a:p>
            <a:r>
              <a:rPr lang="en-US" sz="1650" dirty="0">
                <a:latin typeface="+mj-lt"/>
              </a:rPr>
              <a:t>With Power Automate, you don’t think of running a flow the same way as you do with Power Apps. Instead, you perform the activity that triggers the flow to run.</a:t>
            </a:r>
          </a:p>
        </p:txBody>
      </p:sp>
      <p:sp>
        <p:nvSpPr>
          <p:cNvPr id="10" name="Rectangle 9">
            <a:extLst>
              <a:ext uri="{FF2B5EF4-FFF2-40B4-BE49-F238E27FC236}">
                <a16:creationId xmlns:a16="http://schemas.microsoft.com/office/drawing/2014/main" id="{7D907CA7-B8BB-47FD-86EC-8DB6F33DE09E}"/>
              </a:ext>
            </a:extLst>
          </p:cNvPr>
          <p:cNvSpPr/>
          <p:nvPr/>
        </p:nvSpPr>
        <p:spPr>
          <a:xfrm>
            <a:off x="441197" y="1787237"/>
            <a:ext cx="8263890" cy="2628900"/>
          </a:xfrm>
          <a:prstGeom prst="rect">
            <a:avLst/>
          </a:prstGeom>
          <a:noFill/>
          <a:ln w="19050">
            <a:solidFill>
              <a:schemeClr val="accent2"/>
            </a:solidFill>
            <a:headEnd type="none" w="med" len="med"/>
            <a:tailEnd type="none" w="med" len="med"/>
          </a:ln>
          <a:effectLst/>
          <a:extLst>
            <a:ext uri="{909E8E84-426E-40DD-AFC4-6F175D3DCCD1}">
              <a14:hiddenFill xmlns:a14="http://schemas.microsoft.com/office/drawing/2010/main">
                <a:solidFill>
                  <a:srgbClr val="FFFFFF"/>
                </a:solidFill>
              </a14:hiddenFill>
            </a:ext>
          </a:ex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t" anchorCtr="0">
            <a:noAutofit/>
          </a:bodyPr>
          <a:lstStyle/>
          <a:p>
            <a:pPr marL="0" lvl="1" algn="ctr">
              <a:spcBef>
                <a:spcPct val="0"/>
              </a:spcBef>
            </a:pPr>
            <a:r>
              <a:rPr lang="en-US" sz="1650" dirty="0">
                <a:solidFill>
                  <a:srgbClr val="0066FF"/>
                </a:solidFill>
                <a:latin typeface="+mj-lt"/>
              </a:rPr>
              <a:t>When defining triggers, there are a few different types:</a:t>
            </a:r>
          </a:p>
        </p:txBody>
      </p:sp>
      <p:sp>
        <p:nvSpPr>
          <p:cNvPr id="12" name="Rectangle 11">
            <a:extLst>
              <a:ext uri="{FF2B5EF4-FFF2-40B4-BE49-F238E27FC236}">
                <a16:creationId xmlns:a16="http://schemas.microsoft.com/office/drawing/2014/main" id="{493A31AB-9E43-4B6B-BFC2-2F729723F6C3}"/>
              </a:ext>
            </a:extLst>
          </p:cNvPr>
          <p:cNvSpPr>
            <a:spLocks/>
          </p:cNvSpPr>
          <p:nvPr/>
        </p:nvSpPr>
        <p:spPr bwMode="auto">
          <a:xfrm>
            <a:off x="560284" y="2199086"/>
            <a:ext cx="2595848" cy="210275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t" anchorCtr="0" forceAA="0" compatLnSpc="1">
            <a:prstTxWarp prst="textNoShape">
              <a:avLst/>
            </a:prstTxWarp>
            <a:noAutofit/>
          </a:bodyPr>
          <a:lstStyle/>
          <a:p>
            <a:pPr>
              <a:spcBef>
                <a:spcPts val="450"/>
              </a:spcBef>
            </a:pPr>
            <a:r>
              <a:rPr lang="en-US" sz="1350" dirty="0">
                <a:solidFill>
                  <a:schemeClr val="tx1"/>
                </a:solidFill>
                <a:latin typeface="+mj-lt"/>
              </a:rPr>
              <a:t>When something changes:</a:t>
            </a:r>
          </a:p>
          <a:p>
            <a:pPr>
              <a:spcBef>
                <a:spcPts val="450"/>
              </a:spcBef>
            </a:pPr>
            <a:r>
              <a:rPr lang="en-US" sz="1200" dirty="0">
                <a:solidFill>
                  <a:schemeClr val="tx1"/>
                </a:solidFill>
              </a:rPr>
              <a:t>These are triggers that run when data is changed. It could be a new item created in SharePoint, a lead is updated in Dynamics, or when an event has been deleted from Outlook for example</a:t>
            </a:r>
          </a:p>
        </p:txBody>
      </p:sp>
      <p:sp>
        <p:nvSpPr>
          <p:cNvPr id="14" name="Rectangle 13">
            <a:extLst>
              <a:ext uri="{FF2B5EF4-FFF2-40B4-BE49-F238E27FC236}">
                <a16:creationId xmlns:a16="http://schemas.microsoft.com/office/drawing/2014/main" id="{3D383CB1-EBDA-40F3-8BE1-D444E3E577FB}"/>
              </a:ext>
            </a:extLst>
          </p:cNvPr>
          <p:cNvSpPr>
            <a:spLocks/>
          </p:cNvSpPr>
          <p:nvPr/>
        </p:nvSpPr>
        <p:spPr bwMode="auto">
          <a:xfrm>
            <a:off x="3275219" y="2199086"/>
            <a:ext cx="2595848" cy="210275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t" anchorCtr="0" forceAA="0" compatLnSpc="1">
            <a:prstTxWarp prst="textNoShape">
              <a:avLst/>
            </a:prstTxWarp>
            <a:noAutofit/>
          </a:bodyPr>
          <a:lstStyle/>
          <a:p>
            <a:pPr fontAlgn="base">
              <a:spcBef>
                <a:spcPts val="450"/>
              </a:spcBef>
            </a:pPr>
            <a:r>
              <a:rPr lang="en-US" sz="1350" dirty="0">
                <a:solidFill>
                  <a:schemeClr val="tx1"/>
                </a:solidFill>
                <a:latin typeface="+mj-lt"/>
              </a:rPr>
              <a:t>On a schedule: </a:t>
            </a:r>
          </a:p>
          <a:p>
            <a:pPr fontAlgn="base">
              <a:spcBef>
                <a:spcPts val="450"/>
              </a:spcBef>
            </a:pPr>
            <a:r>
              <a:rPr lang="en-US" sz="1200" dirty="0">
                <a:solidFill>
                  <a:schemeClr val="tx1"/>
                </a:solidFill>
              </a:rPr>
              <a:t>You can set up a flow to be triggered at a certain time of a day and with a recurrence. This allows for workflows such as checking every day at 8 AM if there are account renewals pending and if so, sending an email to the necessary people</a:t>
            </a:r>
          </a:p>
        </p:txBody>
      </p:sp>
      <p:sp>
        <p:nvSpPr>
          <p:cNvPr id="16" name="Rectangle 15">
            <a:extLst>
              <a:ext uri="{FF2B5EF4-FFF2-40B4-BE49-F238E27FC236}">
                <a16:creationId xmlns:a16="http://schemas.microsoft.com/office/drawing/2014/main" id="{9BD439DA-4437-4E5A-AF85-E9D6825C6E47}"/>
              </a:ext>
            </a:extLst>
          </p:cNvPr>
          <p:cNvSpPr>
            <a:spLocks/>
          </p:cNvSpPr>
          <p:nvPr/>
        </p:nvSpPr>
        <p:spPr bwMode="auto">
          <a:xfrm>
            <a:off x="5990153" y="2199086"/>
            <a:ext cx="2595848" cy="210275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t" anchorCtr="0" forceAA="0" compatLnSpc="1">
            <a:prstTxWarp prst="textNoShape">
              <a:avLst/>
            </a:prstTxWarp>
            <a:noAutofit/>
          </a:bodyPr>
          <a:lstStyle/>
          <a:p>
            <a:pPr>
              <a:spcBef>
                <a:spcPts val="450"/>
              </a:spcBef>
            </a:pPr>
            <a:r>
              <a:rPr lang="en-US" sz="1350" dirty="0">
                <a:solidFill>
                  <a:schemeClr val="tx1"/>
                </a:solidFill>
                <a:latin typeface="+mj-lt"/>
              </a:rPr>
              <a:t>On a button press:</a:t>
            </a:r>
          </a:p>
          <a:p>
            <a:pPr>
              <a:spcBef>
                <a:spcPts val="450"/>
              </a:spcBef>
            </a:pPr>
            <a:r>
              <a:rPr lang="en-US" sz="1200" dirty="0">
                <a:solidFill>
                  <a:schemeClr val="tx1"/>
                </a:solidFill>
              </a:rPr>
              <a:t>This trigger takes shape in many different ways. This can be when a flow virtual button is run through the mobile app, or a physical button is clicked with 3</a:t>
            </a:r>
            <a:r>
              <a:rPr lang="en-US" sz="1200" baseline="30000" dirty="0">
                <a:solidFill>
                  <a:schemeClr val="tx1"/>
                </a:solidFill>
              </a:rPr>
              <a:t>rd</a:t>
            </a:r>
            <a:r>
              <a:rPr lang="en-US" sz="1200" dirty="0">
                <a:solidFill>
                  <a:schemeClr val="tx1"/>
                </a:solidFill>
              </a:rPr>
              <a:t> party options, or even when a button is pressed inside of Power Apps. This gives you that control to “run” a flow on-demand</a:t>
            </a:r>
          </a:p>
        </p:txBody>
      </p:sp>
    </p:spTree>
    <p:extLst>
      <p:ext uri="{BB962C8B-B14F-4D97-AF65-F5344CB8AC3E}">
        <p14:creationId xmlns:p14="http://schemas.microsoft.com/office/powerpoint/2010/main" val="1789727825"/>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Session Recordings</a:t>
            </a:r>
          </a:p>
        </p:txBody>
      </p:sp>
      <p:pic>
        <p:nvPicPr>
          <p:cNvPr id="4" name="Picture 3">
            <a:extLst>
              <a:ext uri="{FF2B5EF4-FFF2-40B4-BE49-F238E27FC236}">
                <a16:creationId xmlns:a16="http://schemas.microsoft.com/office/drawing/2014/main" id="{A105CF24-13AB-4662-B8C8-655B9623FB36}"/>
              </a:ext>
            </a:extLst>
          </p:cNvPr>
          <p:cNvPicPr>
            <a:picLocks noChangeAspect="1"/>
          </p:cNvPicPr>
          <p:nvPr/>
        </p:nvPicPr>
        <p:blipFill>
          <a:blip r:embed="rId2"/>
          <a:stretch>
            <a:fillRect/>
          </a:stretch>
        </p:blipFill>
        <p:spPr>
          <a:xfrm>
            <a:off x="1949960" y="568384"/>
            <a:ext cx="5244080" cy="4079816"/>
          </a:xfrm>
          <a:prstGeom prst="rect">
            <a:avLst/>
          </a:prstGeom>
        </p:spPr>
      </p:pic>
    </p:spTree>
    <p:extLst>
      <p:ext uri="{BB962C8B-B14F-4D97-AF65-F5344CB8AC3E}">
        <p14:creationId xmlns:p14="http://schemas.microsoft.com/office/powerpoint/2010/main" val="61777607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2E77E5-7422-4599-9519-0FAEB611DF5E}"/>
              </a:ext>
            </a:extLst>
          </p:cNvPr>
          <p:cNvSpPr>
            <a:spLocks noGrp="1"/>
          </p:cNvSpPr>
          <p:nvPr>
            <p:ph type="title"/>
          </p:nvPr>
        </p:nvSpPr>
        <p:spPr/>
        <p:txBody>
          <a:bodyPr/>
          <a:lstStyle/>
          <a:p>
            <a:r>
              <a:rPr lang="en-US" dirty="0"/>
              <a:t>Scheduled flows</a:t>
            </a:r>
          </a:p>
        </p:txBody>
      </p:sp>
      <p:sp>
        <p:nvSpPr>
          <p:cNvPr id="6" name="Rectangle 5">
            <a:extLst>
              <a:ext uri="{FF2B5EF4-FFF2-40B4-BE49-F238E27FC236}">
                <a16:creationId xmlns:a16="http://schemas.microsoft.com/office/drawing/2014/main" id="{2A264AC2-483B-47E0-A2C8-2EFA3FAC6643}"/>
              </a:ext>
            </a:extLst>
          </p:cNvPr>
          <p:cNvSpPr/>
          <p:nvPr/>
        </p:nvSpPr>
        <p:spPr>
          <a:xfrm>
            <a:off x="438914" y="1051865"/>
            <a:ext cx="2293401" cy="3640452"/>
          </a:xfrm>
          <a:prstGeom prst="rect">
            <a:avLst/>
          </a:prstGeom>
          <a:solidFill>
            <a:schemeClr val="bg1">
              <a:lumMod val="95000"/>
            </a:schemeClr>
          </a:solidFill>
          <a:ln w="1905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7160" tIns="102870" rIns="137160" bIns="102870" numCol="1" spcCol="1270" anchor="ctr" anchorCtr="0">
            <a:noAutofit/>
          </a:bodyPr>
          <a:lstStyle/>
          <a:p>
            <a:pPr defTabSz="433388">
              <a:spcBef>
                <a:spcPct val="0"/>
              </a:spcBef>
              <a:spcAft>
                <a:spcPct val="35000"/>
              </a:spcAft>
            </a:pPr>
            <a:r>
              <a:rPr lang="en-US" sz="1500" dirty="0">
                <a:solidFill>
                  <a:schemeClr val="tx1"/>
                </a:solidFill>
                <a:latin typeface="+mj-lt"/>
              </a:rPr>
              <a:t>Scheduled flows can run:</a:t>
            </a:r>
          </a:p>
          <a:p>
            <a:pPr marL="214313" indent="-214313" defTabSz="433388">
              <a:spcBef>
                <a:spcPct val="0"/>
              </a:spcBef>
              <a:spcAft>
                <a:spcPct val="35000"/>
              </a:spcAft>
              <a:buFont typeface="Arial" panose="020B0604020202020204" pitchFamily="34" charset="0"/>
              <a:buChar char="•"/>
            </a:pPr>
            <a:r>
              <a:rPr lang="en-US" sz="1200" dirty="0">
                <a:solidFill>
                  <a:schemeClr val="tx1"/>
                </a:solidFill>
              </a:rPr>
              <a:t>Once a day, an hour, or a minute</a:t>
            </a:r>
          </a:p>
          <a:p>
            <a:pPr marL="214313" indent="-214313" defTabSz="433388">
              <a:spcBef>
                <a:spcPct val="0"/>
              </a:spcBef>
              <a:spcAft>
                <a:spcPct val="35000"/>
              </a:spcAft>
              <a:buFont typeface="Arial" panose="020B0604020202020204" pitchFamily="34" charset="0"/>
              <a:buChar char="•"/>
            </a:pPr>
            <a:r>
              <a:rPr lang="en-US" sz="1200" dirty="0">
                <a:solidFill>
                  <a:schemeClr val="tx1"/>
                </a:solidFill>
              </a:rPr>
              <a:t>On a date that you specify</a:t>
            </a:r>
          </a:p>
          <a:p>
            <a:pPr marL="214313" indent="-214313" defTabSz="433388">
              <a:spcBef>
                <a:spcPct val="0"/>
              </a:spcBef>
              <a:spcAft>
                <a:spcPct val="35000"/>
              </a:spcAft>
              <a:buFont typeface="Arial" panose="020B0604020202020204" pitchFamily="34" charset="0"/>
              <a:buChar char="•"/>
            </a:pPr>
            <a:r>
              <a:rPr lang="en-US" sz="1200" dirty="0">
                <a:solidFill>
                  <a:schemeClr val="tx1"/>
                </a:solidFill>
              </a:rPr>
              <a:t>After a number of days, hours, or minutes that you specify</a:t>
            </a:r>
          </a:p>
        </p:txBody>
      </p:sp>
      <p:pic>
        <p:nvPicPr>
          <p:cNvPr id="5" name="Picture 4" descr="A screenshot of a cell phone&#10;&#10;Description automatically generated">
            <a:extLst>
              <a:ext uri="{FF2B5EF4-FFF2-40B4-BE49-F238E27FC236}">
                <a16:creationId xmlns:a16="http://schemas.microsoft.com/office/drawing/2014/main" id="{FB854120-7B3F-494C-9DAE-8E5951CBB6AF}"/>
              </a:ext>
            </a:extLst>
          </p:cNvPr>
          <p:cNvPicPr>
            <a:picLocks noChangeAspect="1"/>
          </p:cNvPicPr>
          <p:nvPr/>
        </p:nvPicPr>
        <p:blipFill>
          <a:blip r:embed="rId3"/>
          <a:srcRect/>
          <a:stretch/>
        </p:blipFill>
        <p:spPr>
          <a:xfrm>
            <a:off x="2944560" y="1077516"/>
            <a:ext cx="5683343" cy="3624263"/>
          </a:xfrm>
          <a:prstGeom prst="rect">
            <a:avLst/>
          </a:prstGeom>
          <a:noFill/>
          <a:ln w="19050">
            <a:solidFill>
              <a:srgbClr val="0066FF"/>
            </a:solidFill>
            <a:headEnd type="none" w="med" len="med"/>
            <a:tailEnd type="none" w="med" len="med"/>
          </a:ln>
          <a:effectLst/>
        </p:spPr>
      </p:pic>
      <p:pic>
        <p:nvPicPr>
          <p:cNvPr id="3" name="Picture 2" descr="Logo of Power Automate">
            <a:extLst>
              <a:ext uri="{FF2B5EF4-FFF2-40B4-BE49-F238E27FC236}">
                <a16:creationId xmlns:a16="http://schemas.microsoft.com/office/drawing/2014/main" id="{42F6DC15-3DD9-483F-A40A-79C624892C0D}"/>
              </a:ext>
            </a:extLst>
          </p:cNvPr>
          <p:cNvPicPr>
            <a:picLocks noChangeAspect="1"/>
          </p:cNvPicPr>
          <p:nvPr/>
        </p:nvPicPr>
        <p:blipFill>
          <a:blip r:embed="rId4"/>
          <a:stretch>
            <a:fillRect/>
          </a:stretch>
        </p:blipFill>
        <p:spPr>
          <a:xfrm>
            <a:off x="8127769" y="447675"/>
            <a:ext cx="602279" cy="457802"/>
          </a:xfrm>
          <a:prstGeom prst="rect">
            <a:avLst/>
          </a:prstGeom>
        </p:spPr>
      </p:pic>
    </p:spTree>
    <p:extLst>
      <p:ext uri="{BB962C8B-B14F-4D97-AF65-F5344CB8AC3E}">
        <p14:creationId xmlns:p14="http://schemas.microsoft.com/office/powerpoint/2010/main" val="1607949786"/>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424490-C118-4BF5-83F4-A3CAEE6BBA21}"/>
              </a:ext>
            </a:extLst>
          </p:cNvPr>
          <p:cNvSpPr>
            <a:spLocks noGrp="1"/>
          </p:cNvSpPr>
          <p:nvPr>
            <p:ph type="title"/>
          </p:nvPr>
        </p:nvSpPr>
        <p:spPr/>
        <p:txBody>
          <a:bodyPr/>
          <a:lstStyle/>
          <a:p>
            <a:r>
              <a:rPr lang="en-US" dirty="0"/>
              <a:t>Button flows</a:t>
            </a:r>
          </a:p>
        </p:txBody>
      </p:sp>
      <p:pic>
        <p:nvPicPr>
          <p:cNvPr id="8" name="Picture 7" descr="Logo of Power Automate">
            <a:extLst>
              <a:ext uri="{FF2B5EF4-FFF2-40B4-BE49-F238E27FC236}">
                <a16:creationId xmlns:a16="http://schemas.microsoft.com/office/drawing/2014/main" id="{DD5AD60B-F8B9-4874-A676-B76EC8F7E558}"/>
              </a:ext>
            </a:extLst>
          </p:cNvPr>
          <p:cNvPicPr>
            <a:picLocks noChangeAspect="1"/>
          </p:cNvPicPr>
          <p:nvPr/>
        </p:nvPicPr>
        <p:blipFill>
          <a:blip r:embed="rId3"/>
          <a:stretch>
            <a:fillRect/>
          </a:stretch>
        </p:blipFill>
        <p:spPr>
          <a:xfrm>
            <a:off x="8127769" y="447675"/>
            <a:ext cx="602279" cy="457802"/>
          </a:xfrm>
          <a:prstGeom prst="rect">
            <a:avLst/>
          </a:prstGeom>
        </p:spPr>
      </p:pic>
      <p:sp>
        <p:nvSpPr>
          <p:cNvPr id="14" name="Rectangle 13">
            <a:extLst>
              <a:ext uri="{FF2B5EF4-FFF2-40B4-BE49-F238E27FC236}">
                <a16:creationId xmlns:a16="http://schemas.microsoft.com/office/drawing/2014/main" id="{13943219-0E68-42D8-8DDE-B1669653927F}"/>
              </a:ext>
            </a:extLst>
          </p:cNvPr>
          <p:cNvSpPr/>
          <p:nvPr/>
        </p:nvSpPr>
        <p:spPr>
          <a:xfrm>
            <a:off x="441197" y="965534"/>
            <a:ext cx="5273804" cy="3991476"/>
          </a:xfrm>
          <a:prstGeom prst="rect">
            <a:avLst/>
          </a:prstGeom>
          <a:solidFill>
            <a:schemeClr val="bg1">
              <a:lumMod val="95000"/>
            </a:schemeClr>
          </a:solidFill>
          <a:ln w="1905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t" anchorCtr="0">
            <a:noAutofit/>
          </a:bodyPr>
          <a:lstStyle/>
          <a:p>
            <a:pPr marL="0" lvl="1"/>
            <a:r>
              <a:rPr lang="en-US" dirty="0">
                <a:solidFill>
                  <a:schemeClr val="tx1"/>
                </a:solidFill>
                <a:latin typeface="+mj-lt"/>
                <a:cs typeface="Segoe UI Semilight"/>
              </a:rPr>
              <a:t>Create a Flow using a button through the Power Automate mobile app</a:t>
            </a:r>
          </a:p>
          <a:p>
            <a:pPr marL="0" lvl="1"/>
            <a:r>
              <a:rPr lang="en-US" sz="1500" dirty="0">
                <a:solidFill>
                  <a:schemeClr val="tx1"/>
                </a:solidFill>
                <a:cs typeface="Segoe UI Semilight"/>
              </a:rPr>
              <a:t>Activity Feed</a:t>
            </a:r>
          </a:p>
          <a:p>
            <a:pPr marL="0" lvl="1"/>
            <a:r>
              <a:rPr lang="en-US" sz="1500" dirty="0">
                <a:solidFill>
                  <a:schemeClr val="tx1"/>
                </a:solidFill>
                <a:cs typeface="Segoe UI Semilight"/>
              </a:rPr>
              <a:t>Browsing</a:t>
            </a:r>
          </a:p>
          <a:p>
            <a:pPr marL="0" lvl="1"/>
            <a:r>
              <a:rPr lang="en-US" sz="1500" dirty="0">
                <a:solidFill>
                  <a:schemeClr val="tx1"/>
                </a:solidFill>
                <a:cs typeface="Segoe UI Semilight"/>
              </a:rPr>
              <a:t>Buttons</a:t>
            </a:r>
          </a:p>
          <a:p>
            <a:pPr marL="0" lvl="1"/>
            <a:r>
              <a:rPr lang="en-US" sz="1500" dirty="0">
                <a:solidFill>
                  <a:schemeClr val="tx1"/>
                </a:solidFill>
                <a:cs typeface="Segoe UI Semilight"/>
              </a:rPr>
              <a:t>Managing Flows</a:t>
            </a:r>
          </a:p>
          <a:p>
            <a:pPr marL="0" lvl="1"/>
            <a:endParaRPr lang="en-US" dirty="0">
              <a:solidFill>
                <a:schemeClr val="tx1"/>
              </a:solidFill>
              <a:latin typeface="+mj-lt"/>
              <a:cs typeface="Segoe UI Semilight"/>
            </a:endParaRPr>
          </a:p>
          <a:p>
            <a:pPr marL="0" lvl="1"/>
            <a:endParaRPr lang="en-US" dirty="0">
              <a:solidFill>
                <a:schemeClr val="tx1"/>
              </a:solidFill>
              <a:latin typeface="+mj-lt"/>
              <a:cs typeface="Segoe UI Semilight"/>
            </a:endParaRPr>
          </a:p>
          <a:p>
            <a:pPr marL="0" lvl="1"/>
            <a:r>
              <a:rPr lang="en-US" dirty="0">
                <a:solidFill>
                  <a:schemeClr val="tx1"/>
                </a:solidFill>
                <a:latin typeface="+mj-lt"/>
                <a:cs typeface="Segoe UI Semilight"/>
              </a:rPr>
              <a:t>How button flows are started</a:t>
            </a:r>
          </a:p>
          <a:p>
            <a:pPr marL="0" lvl="1"/>
            <a:r>
              <a:rPr lang="en-US" sz="1500" dirty="0">
                <a:solidFill>
                  <a:schemeClr val="tx1"/>
                </a:solidFill>
                <a:cs typeface="Segoe UI Semilight"/>
              </a:rPr>
              <a:t>Buttons are flows that are started through a manual action.</a:t>
            </a:r>
          </a:p>
          <a:p>
            <a:pPr marL="0" lvl="1"/>
            <a:endParaRPr lang="en-US" sz="1500" dirty="0">
              <a:solidFill>
                <a:schemeClr val="tx1"/>
              </a:solidFill>
              <a:cs typeface="Segoe UI Semilight"/>
            </a:endParaRPr>
          </a:p>
          <a:p>
            <a:pPr marL="0" lvl="1"/>
            <a:endParaRPr lang="en-US" sz="1500" dirty="0">
              <a:solidFill>
                <a:schemeClr val="tx1"/>
              </a:solidFill>
              <a:cs typeface="Segoe UI Semilight"/>
            </a:endParaRPr>
          </a:p>
        </p:txBody>
      </p:sp>
      <p:pic>
        <p:nvPicPr>
          <p:cNvPr id="10" name="Picture 9" descr="A screenshot of a cell phone&#10;&#10;Description automatically generated">
            <a:extLst>
              <a:ext uri="{FF2B5EF4-FFF2-40B4-BE49-F238E27FC236}">
                <a16:creationId xmlns:a16="http://schemas.microsoft.com/office/drawing/2014/main" id="{90816205-6F1A-43E0-8592-A80BD6BA3B06}"/>
              </a:ext>
            </a:extLst>
          </p:cNvPr>
          <p:cNvPicPr>
            <a:picLocks noChangeAspect="1"/>
          </p:cNvPicPr>
          <p:nvPr/>
        </p:nvPicPr>
        <p:blipFill>
          <a:blip r:embed="rId4"/>
          <a:srcRect/>
          <a:stretch/>
        </p:blipFill>
        <p:spPr>
          <a:xfrm>
            <a:off x="5859379" y="965537"/>
            <a:ext cx="2809271" cy="3977640"/>
          </a:xfrm>
          <a:prstGeom prst="rect">
            <a:avLst/>
          </a:prstGeom>
          <a:noFill/>
          <a:ln w="19050">
            <a:solidFill>
              <a:srgbClr val="0066FF"/>
            </a:solidFill>
            <a:headEnd type="none" w="med" len="med"/>
            <a:tailEnd type="none" w="med" len="med"/>
          </a:ln>
          <a:effectLst/>
        </p:spPr>
      </p:pic>
    </p:spTree>
    <p:extLst>
      <p:ext uri="{BB962C8B-B14F-4D97-AF65-F5344CB8AC3E}">
        <p14:creationId xmlns:p14="http://schemas.microsoft.com/office/powerpoint/2010/main" val="3103263536"/>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2E77E5-7422-4599-9519-0FAEB611DF5E}"/>
              </a:ext>
            </a:extLst>
          </p:cNvPr>
          <p:cNvSpPr>
            <a:spLocks noGrp="1"/>
          </p:cNvSpPr>
          <p:nvPr>
            <p:ph type="title"/>
          </p:nvPr>
        </p:nvSpPr>
        <p:spPr/>
        <p:txBody>
          <a:bodyPr/>
          <a:lstStyle/>
          <a:p>
            <a:r>
              <a:rPr lang="en-US" dirty="0"/>
              <a:t>Understand business process flows</a:t>
            </a:r>
          </a:p>
        </p:txBody>
      </p:sp>
      <p:sp>
        <p:nvSpPr>
          <p:cNvPr id="6" name="Rectangle 5">
            <a:extLst>
              <a:ext uri="{FF2B5EF4-FFF2-40B4-BE49-F238E27FC236}">
                <a16:creationId xmlns:a16="http://schemas.microsoft.com/office/drawing/2014/main" id="{2A264AC2-483B-47E0-A2C8-2EFA3FAC6643}"/>
              </a:ext>
            </a:extLst>
          </p:cNvPr>
          <p:cNvSpPr/>
          <p:nvPr/>
        </p:nvSpPr>
        <p:spPr>
          <a:xfrm>
            <a:off x="438914" y="1077515"/>
            <a:ext cx="2293401" cy="3624264"/>
          </a:xfrm>
          <a:prstGeom prst="rect">
            <a:avLst/>
          </a:prstGeom>
          <a:solidFill>
            <a:schemeClr val="bg1">
              <a:lumMod val="95000"/>
            </a:schemeClr>
          </a:solidFill>
          <a:ln w="1905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7160" tIns="102870" rIns="137160" bIns="102870" numCol="1" spcCol="1270" anchor="t" anchorCtr="0">
            <a:noAutofit/>
          </a:bodyPr>
          <a:lstStyle/>
          <a:p>
            <a:pPr defTabSz="433388">
              <a:spcBef>
                <a:spcPct val="0"/>
              </a:spcBef>
              <a:spcAft>
                <a:spcPct val="35000"/>
              </a:spcAft>
            </a:pPr>
            <a:r>
              <a:rPr lang="en-US" dirty="0">
                <a:solidFill>
                  <a:schemeClr val="tx1"/>
                </a:solidFill>
                <a:latin typeface="+mj-lt"/>
              </a:rPr>
              <a:t>Used to guide a user through the steps of your business process when working with model-driven apps and Dataverse</a:t>
            </a:r>
          </a:p>
        </p:txBody>
      </p:sp>
      <p:pic>
        <p:nvPicPr>
          <p:cNvPr id="5" name="Picture 4" descr="Business process flow designer">
            <a:extLst>
              <a:ext uri="{FF2B5EF4-FFF2-40B4-BE49-F238E27FC236}">
                <a16:creationId xmlns:a16="http://schemas.microsoft.com/office/drawing/2014/main" id="{FB854120-7B3F-494C-9DAE-8E5951CBB6AF}"/>
              </a:ext>
            </a:extLst>
          </p:cNvPr>
          <p:cNvPicPr>
            <a:picLocks noChangeAspect="1"/>
          </p:cNvPicPr>
          <p:nvPr/>
        </p:nvPicPr>
        <p:blipFill rotWithShape="1">
          <a:blip r:embed="rId3"/>
          <a:srcRect l="-1658" t="-2159" r="-1658" b="-2159"/>
          <a:stretch/>
        </p:blipFill>
        <p:spPr>
          <a:xfrm>
            <a:off x="2867375" y="1077516"/>
            <a:ext cx="5837712" cy="3624263"/>
          </a:xfrm>
          <a:prstGeom prst="rect">
            <a:avLst/>
          </a:prstGeom>
          <a:noFill/>
          <a:ln w="19050">
            <a:solidFill>
              <a:srgbClr val="0066FF"/>
            </a:solidFill>
            <a:headEnd type="none" w="med" len="med"/>
            <a:tailEnd type="none" w="med" len="med"/>
          </a:ln>
          <a:effectLst/>
        </p:spPr>
      </p:pic>
      <p:pic>
        <p:nvPicPr>
          <p:cNvPr id="3" name="Picture 2" descr="Logo of Power Automate">
            <a:extLst>
              <a:ext uri="{FF2B5EF4-FFF2-40B4-BE49-F238E27FC236}">
                <a16:creationId xmlns:a16="http://schemas.microsoft.com/office/drawing/2014/main" id="{A63FAB75-0A5D-487E-A6E7-266CD66A582E}"/>
              </a:ext>
            </a:extLst>
          </p:cNvPr>
          <p:cNvPicPr>
            <a:picLocks noChangeAspect="1"/>
          </p:cNvPicPr>
          <p:nvPr/>
        </p:nvPicPr>
        <p:blipFill>
          <a:blip r:embed="rId4"/>
          <a:stretch>
            <a:fillRect/>
          </a:stretch>
        </p:blipFill>
        <p:spPr>
          <a:xfrm>
            <a:off x="8127769" y="447675"/>
            <a:ext cx="602279" cy="457802"/>
          </a:xfrm>
          <a:prstGeom prst="rect">
            <a:avLst/>
          </a:prstGeom>
        </p:spPr>
      </p:pic>
    </p:spTree>
    <p:extLst>
      <p:ext uri="{BB962C8B-B14F-4D97-AF65-F5344CB8AC3E}">
        <p14:creationId xmlns:p14="http://schemas.microsoft.com/office/powerpoint/2010/main" val="4279117364"/>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9FFC0E8-97CE-4426-A0C0-75252002ED16}"/>
              </a:ext>
            </a:extLst>
          </p:cNvPr>
          <p:cNvSpPr>
            <a:spLocks noGrp="1"/>
          </p:cNvSpPr>
          <p:nvPr>
            <p:ph type="ctrTitle"/>
          </p:nvPr>
        </p:nvSpPr>
        <p:spPr/>
        <p:txBody>
          <a:bodyPr/>
          <a:lstStyle/>
          <a:p>
            <a:r>
              <a:rPr lang="en-US" dirty="0"/>
              <a:t>Power BI</a:t>
            </a:r>
          </a:p>
        </p:txBody>
      </p:sp>
    </p:spTree>
    <p:extLst>
      <p:ext uri="{BB962C8B-B14F-4D97-AF65-F5344CB8AC3E}">
        <p14:creationId xmlns:p14="http://schemas.microsoft.com/office/powerpoint/2010/main" val="227957540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67AED0D-D735-4635-A566-1273669EED2C}"/>
              </a:ext>
            </a:extLst>
          </p:cNvPr>
          <p:cNvSpPr>
            <a:spLocks noGrp="1"/>
          </p:cNvSpPr>
          <p:nvPr>
            <p:ph type="title"/>
          </p:nvPr>
        </p:nvSpPr>
        <p:spPr/>
        <p:txBody>
          <a:bodyPr/>
          <a:lstStyle/>
          <a:p>
            <a:r>
              <a:rPr lang="en-US" dirty="0"/>
              <a:t>What is Power BI?</a:t>
            </a:r>
          </a:p>
        </p:txBody>
      </p:sp>
      <p:sp>
        <p:nvSpPr>
          <p:cNvPr id="2" name="Rectangle 1">
            <a:extLst>
              <a:ext uri="{FF2B5EF4-FFF2-40B4-BE49-F238E27FC236}">
                <a16:creationId xmlns:a16="http://schemas.microsoft.com/office/drawing/2014/main" id="{309C6098-FC1C-40EC-856B-F7B28894CAA2}"/>
              </a:ext>
            </a:extLst>
          </p:cNvPr>
          <p:cNvSpPr/>
          <p:nvPr/>
        </p:nvSpPr>
        <p:spPr>
          <a:xfrm>
            <a:off x="441196" y="1269167"/>
            <a:ext cx="4070420" cy="875952"/>
          </a:xfrm>
          <a:prstGeom prst="rect">
            <a:avLst/>
          </a:pr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defTabSz="366713">
              <a:spcBef>
                <a:spcPct val="0"/>
              </a:spcBef>
              <a:spcAft>
                <a:spcPct val="35000"/>
              </a:spcAft>
            </a:pPr>
            <a:r>
              <a:rPr lang="en-US" sz="1500" dirty="0">
                <a:solidFill>
                  <a:schemeClr val="tx1"/>
                </a:solidFill>
              </a:rPr>
              <a:t>Self-service platform that helps you discover, analyze and visualize data in order to share and collaborate insights with your colleagues</a:t>
            </a:r>
            <a:endParaRPr lang="en-IN" sz="1500" dirty="0">
              <a:solidFill>
                <a:schemeClr val="tx1"/>
              </a:solidFill>
            </a:endParaRPr>
          </a:p>
        </p:txBody>
      </p:sp>
      <p:sp>
        <p:nvSpPr>
          <p:cNvPr id="3" name="Rectangle 2">
            <a:extLst>
              <a:ext uri="{FF2B5EF4-FFF2-40B4-BE49-F238E27FC236}">
                <a16:creationId xmlns:a16="http://schemas.microsoft.com/office/drawing/2014/main" id="{04340AFA-0183-4804-A042-0A560DF108E3}"/>
              </a:ext>
            </a:extLst>
          </p:cNvPr>
          <p:cNvSpPr/>
          <p:nvPr/>
        </p:nvSpPr>
        <p:spPr>
          <a:xfrm>
            <a:off x="4636621" y="1269167"/>
            <a:ext cx="4070420" cy="875952"/>
          </a:xfrm>
          <a:prstGeom prst="rect">
            <a:avLst/>
          </a:pr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defTabSz="366713">
              <a:spcBef>
                <a:spcPct val="0"/>
              </a:spcBef>
              <a:spcAft>
                <a:spcPct val="35000"/>
              </a:spcAft>
            </a:pPr>
            <a:r>
              <a:rPr lang="en-US" sz="1500" dirty="0">
                <a:solidFill>
                  <a:schemeClr val="tx1"/>
                </a:solidFill>
              </a:rPr>
              <a:t>Visualizations are interactive and scalable reports, based on collections of different data sources</a:t>
            </a:r>
          </a:p>
        </p:txBody>
      </p:sp>
      <p:pic>
        <p:nvPicPr>
          <p:cNvPr id="5" name="Picture 4" descr="Illustration of Microsoft Dynamics 365, Cloud, Microsoft Access, Microsoft Internet Explorer, Microsoft Excel, SQL and Mail Chimp that flows to Power BI and expands to a dashboard">
            <a:extLst>
              <a:ext uri="{FF2B5EF4-FFF2-40B4-BE49-F238E27FC236}">
                <a16:creationId xmlns:a16="http://schemas.microsoft.com/office/drawing/2014/main" id="{ACFD8200-3C23-4FD3-8C92-299B8BE96E1F}"/>
              </a:ext>
            </a:extLst>
          </p:cNvPr>
          <p:cNvPicPr>
            <a:picLocks noChangeAspect="1"/>
          </p:cNvPicPr>
          <p:nvPr/>
        </p:nvPicPr>
        <p:blipFill>
          <a:blip r:embed="rId3"/>
          <a:stretch>
            <a:fillRect/>
          </a:stretch>
        </p:blipFill>
        <p:spPr>
          <a:xfrm>
            <a:off x="441197" y="2279762"/>
            <a:ext cx="8265033" cy="2422017"/>
          </a:xfrm>
          <a:prstGeom prst="rect">
            <a:avLst/>
          </a:prstGeom>
          <a:ln w="19050">
            <a:solidFill>
              <a:schemeClr val="tx2"/>
            </a:solidFill>
          </a:ln>
        </p:spPr>
      </p:pic>
      <p:sp>
        <p:nvSpPr>
          <p:cNvPr id="11" name="TextBox 10">
            <a:extLst>
              <a:ext uri="{FF2B5EF4-FFF2-40B4-BE49-F238E27FC236}">
                <a16:creationId xmlns:a16="http://schemas.microsoft.com/office/drawing/2014/main" id="{30E53840-4391-4F80-AC29-CB8925BFDD55}"/>
              </a:ext>
            </a:extLst>
          </p:cNvPr>
          <p:cNvSpPr txBox="1"/>
          <p:nvPr/>
        </p:nvSpPr>
        <p:spPr>
          <a:xfrm>
            <a:off x="441197" y="4782221"/>
            <a:ext cx="6442870" cy="92333"/>
          </a:xfrm>
          <a:prstGeom prst="rect">
            <a:avLst/>
          </a:prstGeom>
          <a:noFill/>
        </p:spPr>
        <p:txBody>
          <a:bodyPr wrap="square" lIns="0" tIns="0" rIns="0" bIns="0">
            <a:noAutofit/>
          </a:bodyPr>
          <a:lstStyle/>
          <a:p>
            <a:r>
              <a:rPr lang="en-US" sz="600">
                <a:solidFill>
                  <a:schemeClr val="accent2"/>
                </a:solidFill>
              </a:rPr>
              <a:t>https://dpspowerbi.blob.core.windows.net/powerbi-prod-media/powerbi.microsoft.com/en-us/documentation/articles/powerbi-learning-0-0-what-is-power-bi/20160929090613/c0a0_1.png</a:t>
            </a:r>
          </a:p>
        </p:txBody>
      </p:sp>
      <p:pic>
        <p:nvPicPr>
          <p:cNvPr id="10" name="Picture 9" descr="Power BI Logo">
            <a:extLst>
              <a:ext uri="{FF2B5EF4-FFF2-40B4-BE49-F238E27FC236}">
                <a16:creationId xmlns:a16="http://schemas.microsoft.com/office/drawing/2014/main" id="{A1A99A66-186F-4DA0-8CC8-13F589F295EC}"/>
              </a:ext>
            </a:extLst>
          </p:cNvPr>
          <p:cNvPicPr>
            <a:picLocks noChangeAspect="1"/>
          </p:cNvPicPr>
          <p:nvPr/>
        </p:nvPicPr>
        <p:blipFill>
          <a:blip r:embed="rId4"/>
          <a:stretch>
            <a:fillRect/>
          </a:stretch>
        </p:blipFill>
        <p:spPr>
          <a:xfrm>
            <a:off x="8091298" y="245887"/>
            <a:ext cx="609524" cy="609524"/>
          </a:xfrm>
          <a:prstGeom prst="rect">
            <a:avLst/>
          </a:prstGeom>
        </p:spPr>
      </p:pic>
    </p:spTree>
    <p:extLst>
      <p:ext uri="{BB962C8B-B14F-4D97-AF65-F5344CB8AC3E}">
        <p14:creationId xmlns:p14="http://schemas.microsoft.com/office/powerpoint/2010/main" val="3943237212"/>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5">
            <a:extLst>
              <a:ext uri="{FF2B5EF4-FFF2-40B4-BE49-F238E27FC236}">
                <a16:creationId xmlns:a16="http://schemas.microsoft.com/office/drawing/2014/main" id="{E6F54B7D-4EF9-4857-B45D-0711406A6EE0}"/>
              </a:ext>
            </a:extLst>
          </p:cNvPr>
          <p:cNvSpPr txBox="1">
            <a:spLocks/>
          </p:cNvSpPr>
          <p:nvPr/>
        </p:nvSpPr>
        <p:spPr>
          <a:xfrm>
            <a:off x="324068" y="1092672"/>
            <a:ext cx="8505951" cy="402882"/>
          </a:xfrm>
          <a:prstGeom prst="rect">
            <a:avLst/>
          </a:prstGeom>
        </p:spPr>
        <p:txBody>
          <a:bodyPr vert="horz" wrap="square" lIns="0" tIns="0" rIns="0" bIns="0" rtlCol="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kern="1200" spc="0" baseline="0">
                <a:solidFill>
                  <a:schemeClr val="tx1"/>
                </a:solidFill>
                <a:latin typeface="+mj-lt"/>
                <a:ea typeface="+mn-ea"/>
                <a:cs typeface="+mn-cs"/>
              </a:defRPr>
            </a:lvl2pPr>
            <a:lvl3pPr marL="448193"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67229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896386"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lvl="1" defTabSz="685775">
              <a:spcBef>
                <a:spcPts val="450"/>
              </a:spcBef>
              <a:defRPr/>
            </a:pPr>
            <a:r>
              <a:rPr lang="en-US" sz="1800" dirty="0">
                <a:solidFill>
                  <a:srgbClr val="191919"/>
                </a:solidFill>
                <a:latin typeface="Segoe UI Semibold"/>
              </a:rPr>
              <a:t>Power BI concepts</a:t>
            </a:r>
          </a:p>
        </p:txBody>
      </p:sp>
      <p:sp>
        <p:nvSpPr>
          <p:cNvPr id="5" name="Text Placeholder 15">
            <a:extLst>
              <a:ext uri="{FF2B5EF4-FFF2-40B4-BE49-F238E27FC236}">
                <a16:creationId xmlns:a16="http://schemas.microsoft.com/office/drawing/2014/main" id="{BA7D56E1-DE18-47C2-85D2-CDA9CCF47138}"/>
              </a:ext>
            </a:extLst>
          </p:cNvPr>
          <p:cNvSpPr txBox="1">
            <a:spLocks/>
          </p:cNvSpPr>
          <p:nvPr/>
        </p:nvSpPr>
        <p:spPr>
          <a:xfrm>
            <a:off x="324067" y="1532625"/>
            <a:ext cx="2737768" cy="1532882"/>
          </a:xfrm>
          <a:prstGeom prst="rect">
            <a:avLst/>
          </a:prstGeom>
          <a:solidFill>
            <a:schemeClr val="bg2"/>
          </a:solidFill>
          <a:ln w="19050">
            <a:noFill/>
          </a:ln>
        </p:spPr>
        <p:txBody>
          <a:bodyPr vert="horz" wrap="square" lIns="137160" tIns="102870" rIns="137160" bIns="68580" rtlCol="0">
            <a:noAutofit/>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392"/>
              </a:spcBef>
              <a:spcAft>
                <a:spcPts val="588"/>
              </a:spcAft>
              <a:buClrTx/>
              <a:buSzPct val="90000"/>
              <a:buFontTx/>
              <a:buNone/>
              <a:tabLst/>
              <a:defRPr sz="1800"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685775">
              <a:defRPr/>
            </a:pPr>
            <a:r>
              <a:rPr lang="en-US" sz="1500" spc="-37" dirty="0">
                <a:solidFill>
                  <a:srgbClr val="191919"/>
                </a:solidFill>
                <a:latin typeface="Segoe UI Semibold"/>
              </a:rPr>
              <a:t>Capacities:</a:t>
            </a:r>
          </a:p>
          <a:p>
            <a:pPr lvl="1" defTabSz="685775">
              <a:spcBef>
                <a:spcPts val="294"/>
              </a:spcBef>
              <a:spcAft>
                <a:spcPts val="441"/>
              </a:spcAft>
              <a:defRPr/>
            </a:pPr>
            <a:r>
              <a:rPr lang="en-US" sz="1350" dirty="0">
                <a:solidFill>
                  <a:srgbClr val="191919"/>
                </a:solidFill>
                <a:latin typeface="Segoe UI"/>
              </a:rPr>
              <a:t>Set of resources used to host and deliver content</a:t>
            </a:r>
          </a:p>
          <a:p>
            <a:pPr lvl="1" defTabSz="685775">
              <a:spcBef>
                <a:spcPts val="294"/>
              </a:spcBef>
              <a:spcAft>
                <a:spcPts val="441"/>
              </a:spcAft>
              <a:defRPr/>
            </a:pPr>
            <a:r>
              <a:rPr lang="en-US" sz="1350" dirty="0">
                <a:solidFill>
                  <a:srgbClr val="191919"/>
                </a:solidFill>
                <a:latin typeface="Segoe UI"/>
              </a:rPr>
              <a:t>Either shared or dedicated</a:t>
            </a:r>
          </a:p>
        </p:txBody>
      </p:sp>
      <p:sp>
        <p:nvSpPr>
          <p:cNvPr id="6" name="Text Placeholder 18">
            <a:extLst>
              <a:ext uri="{FF2B5EF4-FFF2-40B4-BE49-F238E27FC236}">
                <a16:creationId xmlns:a16="http://schemas.microsoft.com/office/drawing/2014/main" id="{6C1BB4A0-7630-4A76-9F2E-F4BD0F6C60FF}"/>
              </a:ext>
            </a:extLst>
          </p:cNvPr>
          <p:cNvSpPr txBox="1">
            <a:spLocks/>
          </p:cNvSpPr>
          <p:nvPr/>
        </p:nvSpPr>
        <p:spPr>
          <a:xfrm>
            <a:off x="3208158" y="1532625"/>
            <a:ext cx="2737768" cy="1532882"/>
          </a:xfrm>
          <a:prstGeom prst="rect">
            <a:avLst/>
          </a:prstGeom>
          <a:solidFill>
            <a:schemeClr val="bg2"/>
          </a:solidFill>
          <a:ln w="19050">
            <a:noFill/>
          </a:ln>
        </p:spPr>
        <p:txBody>
          <a:bodyPr vert="horz" wrap="square" lIns="137160" tIns="102870" rIns="137160" bIns="68580" rtlCol="0">
            <a:noAutofit/>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392"/>
              </a:spcBef>
              <a:spcAft>
                <a:spcPts val="588"/>
              </a:spcAft>
              <a:buClrTx/>
              <a:buSzPct val="90000"/>
              <a:buFontTx/>
              <a:buNone/>
              <a:tabLst/>
              <a:defRPr sz="1800"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685775">
              <a:defRPr/>
            </a:pPr>
            <a:r>
              <a:rPr lang="en-US" sz="1500" spc="-37" dirty="0">
                <a:solidFill>
                  <a:srgbClr val="191919"/>
                </a:solidFill>
                <a:latin typeface="Segoe UI Semibold"/>
              </a:rPr>
              <a:t>Workspaces:</a:t>
            </a:r>
          </a:p>
          <a:p>
            <a:pPr lvl="1" defTabSz="685775">
              <a:spcBef>
                <a:spcPts val="294"/>
              </a:spcBef>
              <a:spcAft>
                <a:spcPts val="441"/>
              </a:spcAft>
              <a:defRPr/>
            </a:pPr>
            <a:r>
              <a:rPr lang="en-US" sz="1350" dirty="0">
                <a:solidFill>
                  <a:srgbClr val="191919"/>
                </a:solidFill>
                <a:latin typeface="Segoe UI"/>
              </a:rPr>
              <a:t>My workspace is for personal use</a:t>
            </a:r>
          </a:p>
          <a:p>
            <a:pPr lvl="1" defTabSz="685775">
              <a:spcBef>
                <a:spcPts val="294"/>
              </a:spcBef>
              <a:spcAft>
                <a:spcPts val="441"/>
              </a:spcAft>
              <a:defRPr/>
            </a:pPr>
            <a:r>
              <a:rPr lang="en-US" sz="1350" dirty="0">
                <a:solidFill>
                  <a:srgbClr val="191919"/>
                </a:solidFill>
                <a:latin typeface="Segoe UI"/>
              </a:rPr>
              <a:t>Workspaces are for collaboration and sharing</a:t>
            </a:r>
          </a:p>
        </p:txBody>
      </p:sp>
      <p:sp>
        <p:nvSpPr>
          <p:cNvPr id="7" name="Text Placeholder 1">
            <a:extLst>
              <a:ext uri="{FF2B5EF4-FFF2-40B4-BE49-F238E27FC236}">
                <a16:creationId xmlns:a16="http://schemas.microsoft.com/office/drawing/2014/main" id="{DB19123E-CFAE-4FB6-B81C-819A4B781A21}"/>
              </a:ext>
            </a:extLst>
          </p:cNvPr>
          <p:cNvSpPr txBox="1">
            <a:spLocks/>
          </p:cNvSpPr>
          <p:nvPr/>
        </p:nvSpPr>
        <p:spPr>
          <a:xfrm>
            <a:off x="6092250" y="1532625"/>
            <a:ext cx="2737768" cy="1532882"/>
          </a:xfrm>
          <a:prstGeom prst="rect">
            <a:avLst/>
          </a:prstGeom>
          <a:solidFill>
            <a:schemeClr val="bg2"/>
          </a:solidFill>
          <a:ln w="19050">
            <a:noFill/>
          </a:ln>
        </p:spPr>
        <p:txBody>
          <a:bodyPr vert="horz" wrap="square" lIns="137160" tIns="102870" rIns="137160" bIns="68580" rtlCol="0">
            <a:noAutofit/>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392"/>
              </a:spcBef>
              <a:spcAft>
                <a:spcPts val="588"/>
              </a:spcAft>
              <a:buClrTx/>
              <a:buSzPct val="90000"/>
              <a:buFontTx/>
              <a:buNone/>
              <a:tabLst/>
              <a:defRPr sz="1800"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685775">
              <a:defRPr/>
            </a:pPr>
            <a:r>
              <a:rPr lang="en-US" sz="1500" spc="-37" dirty="0">
                <a:solidFill>
                  <a:srgbClr val="191919"/>
                </a:solidFill>
                <a:latin typeface="Segoe UI Semibold"/>
              </a:rPr>
              <a:t>Datasets:</a:t>
            </a:r>
          </a:p>
          <a:p>
            <a:pPr lvl="1" defTabSz="685775">
              <a:spcBef>
                <a:spcPts val="294"/>
              </a:spcBef>
              <a:spcAft>
                <a:spcPts val="441"/>
              </a:spcAft>
              <a:defRPr/>
            </a:pPr>
            <a:r>
              <a:rPr lang="en-US" sz="1350" dirty="0">
                <a:solidFill>
                  <a:srgbClr val="191919"/>
                </a:solidFill>
                <a:latin typeface="Segoe UI"/>
              </a:rPr>
              <a:t>A collection of data that you import or connect to</a:t>
            </a:r>
          </a:p>
          <a:p>
            <a:pPr lvl="1" defTabSz="685775">
              <a:spcBef>
                <a:spcPts val="294"/>
              </a:spcBef>
              <a:spcAft>
                <a:spcPts val="441"/>
              </a:spcAft>
              <a:defRPr/>
            </a:pPr>
            <a:r>
              <a:rPr lang="en-US" sz="1350" dirty="0">
                <a:solidFill>
                  <a:srgbClr val="191919"/>
                </a:solidFill>
                <a:latin typeface="Segoe UI"/>
              </a:rPr>
              <a:t>Associated with workspaces</a:t>
            </a:r>
          </a:p>
        </p:txBody>
      </p:sp>
      <p:sp>
        <p:nvSpPr>
          <p:cNvPr id="8" name="Text Placeholder 2">
            <a:extLst>
              <a:ext uri="{FF2B5EF4-FFF2-40B4-BE49-F238E27FC236}">
                <a16:creationId xmlns:a16="http://schemas.microsoft.com/office/drawing/2014/main" id="{D678D548-3389-49F0-8898-5B3A483DC0F4}"/>
              </a:ext>
            </a:extLst>
          </p:cNvPr>
          <p:cNvSpPr txBox="1">
            <a:spLocks/>
          </p:cNvSpPr>
          <p:nvPr/>
        </p:nvSpPr>
        <p:spPr>
          <a:xfrm>
            <a:off x="324067" y="3165780"/>
            <a:ext cx="2737768" cy="1532882"/>
          </a:xfrm>
          <a:prstGeom prst="rect">
            <a:avLst/>
          </a:prstGeom>
          <a:solidFill>
            <a:schemeClr val="bg2"/>
          </a:solidFill>
          <a:ln w="19050">
            <a:noFill/>
          </a:ln>
        </p:spPr>
        <p:txBody>
          <a:bodyPr vert="horz" wrap="square" lIns="137160" tIns="102870" rIns="137160" bIns="68580" rtlCol="0">
            <a:noAutofit/>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392"/>
              </a:spcBef>
              <a:spcAft>
                <a:spcPts val="588"/>
              </a:spcAft>
              <a:buClrTx/>
              <a:buSzPct val="90000"/>
              <a:buFontTx/>
              <a:buNone/>
              <a:tabLst/>
              <a:defRPr sz="1800"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685775">
              <a:defRPr/>
            </a:pPr>
            <a:r>
              <a:rPr lang="en-US" sz="1500" spc="-37" dirty="0">
                <a:solidFill>
                  <a:srgbClr val="191919"/>
                </a:solidFill>
                <a:latin typeface="Segoe UI Semibold"/>
              </a:rPr>
              <a:t>Shared Datasets:</a:t>
            </a:r>
          </a:p>
          <a:p>
            <a:pPr lvl="1" defTabSz="685775">
              <a:spcBef>
                <a:spcPts val="294"/>
              </a:spcBef>
              <a:spcAft>
                <a:spcPts val="441"/>
              </a:spcAft>
              <a:defRPr/>
            </a:pPr>
            <a:r>
              <a:rPr lang="en-US" sz="1350" dirty="0">
                <a:solidFill>
                  <a:srgbClr val="191919"/>
                </a:solidFill>
                <a:latin typeface="Segoe UI"/>
              </a:rPr>
              <a:t>Used to share optimized and accurate data</a:t>
            </a:r>
          </a:p>
          <a:p>
            <a:pPr lvl="1" defTabSz="685775">
              <a:spcBef>
                <a:spcPts val="294"/>
              </a:spcBef>
              <a:spcAft>
                <a:spcPts val="441"/>
              </a:spcAft>
              <a:defRPr/>
            </a:pPr>
            <a:r>
              <a:rPr lang="en-US" sz="1350" dirty="0">
                <a:solidFill>
                  <a:srgbClr val="191919"/>
                </a:solidFill>
                <a:latin typeface="Segoe UI"/>
              </a:rPr>
              <a:t>Provides data consistency to organizations</a:t>
            </a:r>
          </a:p>
        </p:txBody>
      </p:sp>
      <p:sp>
        <p:nvSpPr>
          <p:cNvPr id="9" name="Text Placeholder 3">
            <a:extLst>
              <a:ext uri="{FF2B5EF4-FFF2-40B4-BE49-F238E27FC236}">
                <a16:creationId xmlns:a16="http://schemas.microsoft.com/office/drawing/2014/main" id="{33B5BE05-B815-4500-A752-9B856525B296}"/>
              </a:ext>
            </a:extLst>
          </p:cNvPr>
          <p:cNvSpPr txBox="1">
            <a:spLocks/>
          </p:cNvSpPr>
          <p:nvPr/>
        </p:nvSpPr>
        <p:spPr>
          <a:xfrm>
            <a:off x="3208158" y="3165778"/>
            <a:ext cx="2737768" cy="1532882"/>
          </a:xfrm>
          <a:prstGeom prst="rect">
            <a:avLst/>
          </a:prstGeom>
          <a:solidFill>
            <a:schemeClr val="bg2"/>
          </a:solidFill>
          <a:ln w="19050">
            <a:noFill/>
          </a:ln>
        </p:spPr>
        <p:txBody>
          <a:bodyPr vert="horz" wrap="square" lIns="137160" tIns="102870" rIns="137160" bIns="68580" rtlCol="0">
            <a:noAutofit/>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392"/>
              </a:spcBef>
              <a:spcAft>
                <a:spcPts val="588"/>
              </a:spcAft>
              <a:buClrTx/>
              <a:buSzPct val="90000"/>
              <a:buFontTx/>
              <a:buNone/>
              <a:tabLst/>
              <a:defRPr sz="1800"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685775">
              <a:defRPr/>
            </a:pPr>
            <a:r>
              <a:rPr lang="en-US" sz="1500" spc="-37" dirty="0">
                <a:solidFill>
                  <a:srgbClr val="191919"/>
                </a:solidFill>
                <a:latin typeface="Segoe UI Semibold"/>
              </a:rPr>
              <a:t>Reports:</a:t>
            </a:r>
          </a:p>
          <a:p>
            <a:pPr lvl="1" defTabSz="685775">
              <a:spcBef>
                <a:spcPts val="294"/>
              </a:spcBef>
              <a:spcAft>
                <a:spcPts val="441"/>
              </a:spcAft>
              <a:defRPr/>
            </a:pPr>
            <a:r>
              <a:rPr lang="en-US" sz="1350" dirty="0">
                <a:solidFill>
                  <a:srgbClr val="191919"/>
                </a:solidFill>
                <a:latin typeface="Segoe UI"/>
              </a:rPr>
              <a:t>One or more pages of visualizations</a:t>
            </a:r>
          </a:p>
          <a:p>
            <a:pPr lvl="1" defTabSz="685775">
              <a:spcBef>
                <a:spcPts val="294"/>
              </a:spcBef>
              <a:spcAft>
                <a:spcPts val="441"/>
              </a:spcAft>
              <a:defRPr/>
            </a:pPr>
            <a:r>
              <a:rPr lang="en-US" sz="1350" dirty="0">
                <a:solidFill>
                  <a:srgbClr val="191919"/>
                </a:solidFill>
                <a:latin typeface="Segoe UI"/>
              </a:rPr>
              <a:t>Two modes: Reading view &amp; editing view</a:t>
            </a:r>
          </a:p>
        </p:txBody>
      </p:sp>
      <p:sp>
        <p:nvSpPr>
          <p:cNvPr id="10" name="Text Placeholder 4">
            <a:extLst>
              <a:ext uri="{FF2B5EF4-FFF2-40B4-BE49-F238E27FC236}">
                <a16:creationId xmlns:a16="http://schemas.microsoft.com/office/drawing/2014/main" id="{4177E053-73E0-4F15-B630-B1715B5D5BFD}"/>
              </a:ext>
            </a:extLst>
          </p:cNvPr>
          <p:cNvSpPr txBox="1">
            <a:spLocks/>
          </p:cNvSpPr>
          <p:nvPr/>
        </p:nvSpPr>
        <p:spPr>
          <a:xfrm>
            <a:off x="6092250" y="3175048"/>
            <a:ext cx="2737768" cy="1532882"/>
          </a:xfrm>
          <a:prstGeom prst="rect">
            <a:avLst/>
          </a:prstGeom>
          <a:solidFill>
            <a:schemeClr val="bg2"/>
          </a:solidFill>
          <a:ln w="19050">
            <a:noFill/>
          </a:ln>
        </p:spPr>
        <p:txBody>
          <a:bodyPr vert="horz" wrap="square" lIns="137160" tIns="102870" rIns="137160" bIns="68580" rtlCol="0">
            <a:noAutofit/>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392"/>
              </a:spcBef>
              <a:spcAft>
                <a:spcPts val="588"/>
              </a:spcAft>
              <a:buClrTx/>
              <a:buSzPct val="90000"/>
              <a:buFontTx/>
              <a:buNone/>
              <a:tabLst/>
              <a:defRPr sz="1800"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lvl="0"/>
            <a:r>
              <a:rPr lang="en-US" sz="1500" dirty="0">
                <a:solidFill>
                  <a:srgbClr val="191919"/>
                </a:solidFill>
                <a:latin typeface="Segoe UI Semibold"/>
              </a:rPr>
              <a:t>Dashboards:</a:t>
            </a:r>
          </a:p>
          <a:p>
            <a:pPr lvl="1"/>
            <a:r>
              <a:rPr lang="en-US" sz="1350" dirty="0">
                <a:solidFill>
                  <a:srgbClr val="191919"/>
                </a:solidFill>
                <a:latin typeface="Segoe UI"/>
              </a:rPr>
              <a:t>Single canvas containing tiles and widgets</a:t>
            </a:r>
          </a:p>
          <a:p>
            <a:pPr lvl="1"/>
            <a:r>
              <a:rPr lang="en-US" sz="1350" dirty="0">
                <a:solidFill>
                  <a:srgbClr val="191919"/>
                </a:solidFill>
                <a:latin typeface="Segoe UI"/>
              </a:rPr>
              <a:t>Easy viewing and monitoring</a:t>
            </a:r>
          </a:p>
          <a:p>
            <a:pPr lvl="1" defTabSz="685775">
              <a:spcBef>
                <a:spcPts val="294"/>
              </a:spcBef>
              <a:spcAft>
                <a:spcPts val="441"/>
              </a:spcAft>
              <a:defRPr/>
            </a:pPr>
            <a:endParaRPr lang="en-US" sz="1350" dirty="0">
              <a:solidFill>
                <a:srgbClr val="191919"/>
              </a:solidFill>
              <a:latin typeface="Segoe UI"/>
            </a:endParaRPr>
          </a:p>
          <a:p>
            <a:pPr lvl="1" defTabSz="685775">
              <a:spcBef>
                <a:spcPts val="294"/>
              </a:spcBef>
              <a:spcAft>
                <a:spcPts val="441"/>
              </a:spcAft>
              <a:defRPr/>
            </a:pPr>
            <a:endParaRPr lang="en-US" sz="1350" dirty="0">
              <a:solidFill>
                <a:srgbClr val="191919"/>
              </a:solidFill>
              <a:latin typeface="Segoe UI"/>
            </a:endParaRPr>
          </a:p>
          <a:p>
            <a:pPr lvl="1" defTabSz="685775">
              <a:spcBef>
                <a:spcPts val="294"/>
              </a:spcBef>
              <a:spcAft>
                <a:spcPts val="441"/>
              </a:spcAft>
              <a:defRPr/>
            </a:pPr>
            <a:endParaRPr lang="en-US" sz="1350" dirty="0">
              <a:solidFill>
                <a:srgbClr val="191919"/>
              </a:solidFill>
              <a:latin typeface="Segoe UI"/>
            </a:endParaRPr>
          </a:p>
          <a:p>
            <a:pPr lvl="1" defTabSz="685775">
              <a:spcBef>
                <a:spcPts val="294"/>
              </a:spcBef>
              <a:spcAft>
                <a:spcPts val="441"/>
              </a:spcAft>
              <a:defRPr/>
            </a:pPr>
            <a:endParaRPr lang="en-US" sz="1350" dirty="0">
              <a:solidFill>
                <a:srgbClr val="191919"/>
              </a:solidFill>
              <a:latin typeface="Segoe UI"/>
            </a:endParaRPr>
          </a:p>
        </p:txBody>
      </p:sp>
      <p:sp>
        <p:nvSpPr>
          <p:cNvPr id="11" name="Title 3">
            <a:extLst>
              <a:ext uri="{FF2B5EF4-FFF2-40B4-BE49-F238E27FC236}">
                <a16:creationId xmlns:a16="http://schemas.microsoft.com/office/drawing/2014/main" id="{CBADD5A2-BD0E-49BF-8C8E-F65542A7649F}"/>
              </a:ext>
            </a:extLst>
          </p:cNvPr>
          <p:cNvSpPr>
            <a:spLocks noGrp="1"/>
          </p:cNvSpPr>
          <p:nvPr>
            <p:ph type="title"/>
          </p:nvPr>
        </p:nvSpPr>
        <p:spPr>
          <a:xfrm>
            <a:off x="441197" y="342900"/>
            <a:ext cx="8263890" cy="415499"/>
          </a:xfrm>
        </p:spPr>
        <p:txBody>
          <a:bodyPr/>
          <a:lstStyle/>
          <a:p>
            <a:r>
              <a:rPr lang="en-US" sz="3200" dirty="0"/>
              <a:t>What is Power BI? - continued</a:t>
            </a:r>
          </a:p>
        </p:txBody>
      </p:sp>
    </p:spTree>
    <p:extLst>
      <p:ext uri="{BB962C8B-B14F-4D97-AF65-F5344CB8AC3E}">
        <p14:creationId xmlns:p14="http://schemas.microsoft.com/office/powerpoint/2010/main" val="2792778726"/>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8D6DCA2-6F7C-4AFA-82AD-46D0CACE0B63}"/>
              </a:ext>
              <a:ext uri="{C183D7F6-B498-43B3-948B-1728B52AA6E4}">
                <adec:decorative xmlns:adec="http://schemas.microsoft.com/office/drawing/2017/decorative" val="1"/>
              </a:ext>
            </a:extLst>
          </p:cNvPr>
          <p:cNvSpPr/>
          <p:nvPr/>
        </p:nvSpPr>
        <p:spPr bwMode="auto">
          <a:xfrm>
            <a:off x="3162868" y="1064525"/>
            <a:ext cx="5588759" cy="3600450"/>
          </a:xfrm>
          <a:prstGeom prst="rect">
            <a:avLst/>
          </a:prstGeom>
          <a:ln w="19050">
            <a:solidFill>
              <a:srgbClr val="6A4B16"/>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dirty="0" err="1">
              <a:solidFill>
                <a:srgbClr val="FFFFFF"/>
              </a:solidFill>
              <a:ea typeface="Segoe UI" pitchFamily="34" charset="0"/>
              <a:cs typeface="Segoe UI" pitchFamily="34" charset="0"/>
            </a:endParaRPr>
          </a:p>
        </p:txBody>
      </p:sp>
      <p:sp>
        <p:nvSpPr>
          <p:cNvPr id="4" name="Title 3">
            <a:extLst>
              <a:ext uri="{FF2B5EF4-FFF2-40B4-BE49-F238E27FC236}">
                <a16:creationId xmlns:a16="http://schemas.microsoft.com/office/drawing/2014/main" id="{F67AED0D-D735-4635-A566-1273669EED2C}"/>
              </a:ext>
            </a:extLst>
          </p:cNvPr>
          <p:cNvSpPr>
            <a:spLocks noGrp="1"/>
          </p:cNvSpPr>
          <p:nvPr>
            <p:ph type="title"/>
          </p:nvPr>
        </p:nvSpPr>
        <p:spPr/>
        <p:txBody>
          <a:bodyPr/>
          <a:lstStyle/>
          <a:p>
            <a:r>
              <a:rPr lang="en-IN" dirty="0"/>
              <a:t>Template Apps</a:t>
            </a:r>
            <a:endParaRPr lang="en-US" dirty="0"/>
          </a:p>
        </p:txBody>
      </p:sp>
      <p:sp>
        <p:nvSpPr>
          <p:cNvPr id="8" name="Rectangle 7">
            <a:extLst>
              <a:ext uri="{FF2B5EF4-FFF2-40B4-BE49-F238E27FC236}">
                <a16:creationId xmlns:a16="http://schemas.microsoft.com/office/drawing/2014/main" id="{DD339306-A9DE-446C-86AD-46F66BA937CE}"/>
              </a:ext>
            </a:extLst>
          </p:cNvPr>
          <p:cNvSpPr/>
          <p:nvPr/>
        </p:nvSpPr>
        <p:spPr bwMode="auto">
          <a:xfrm>
            <a:off x="438151" y="1077517"/>
            <a:ext cx="2622360" cy="3600254"/>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spcBef>
                <a:spcPts val="225"/>
              </a:spcBef>
              <a:spcAft>
                <a:spcPts val="525"/>
              </a:spcAft>
            </a:pPr>
            <a:r>
              <a:rPr lang="en-US" altLang="zh-CN" sz="1500" spc="-37" dirty="0">
                <a:solidFill>
                  <a:srgbClr val="191919"/>
                </a:solidFill>
                <a:latin typeface="Segoe UI Semibold"/>
              </a:rPr>
              <a:t>Definition</a:t>
            </a:r>
          </a:p>
          <a:p>
            <a:pPr>
              <a:spcBef>
                <a:spcPts val="225"/>
              </a:spcBef>
              <a:spcAft>
                <a:spcPts val="525"/>
              </a:spcAft>
            </a:pPr>
            <a:r>
              <a:rPr lang="en-US" sz="1350" dirty="0">
                <a:solidFill>
                  <a:srgbClr val="191919"/>
                </a:solidFill>
                <a:latin typeface="Segoe UI"/>
              </a:rPr>
              <a:t>The new Power BI template apps enable Power BI partners to build Power BI apps with little or no coding and deploy them to any Power BI customer. </a:t>
            </a:r>
          </a:p>
          <a:p>
            <a:pPr>
              <a:spcBef>
                <a:spcPts val="225"/>
              </a:spcBef>
              <a:spcAft>
                <a:spcPts val="525"/>
              </a:spcAft>
            </a:pPr>
            <a:r>
              <a:rPr lang="en-US" sz="1350" dirty="0">
                <a:solidFill>
                  <a:srgbClr val="191919"/>
                </a:solidFill>
                <a:latin typeface="Segoe UI"/>
              </a:rPr>
              <a:t>As a Power BI partner, you create a set of out-of-the-box content for your customers and publish it yourself.</a:t>
            </a:r>
          </a:p>
          <a:p>
            <a:pPr>
              <a:spcBef>
                <a:spcPts val="225"/>
              </a:spcBef>
              <a:spcAft>
                <a:spcPts val="525"/>
              </a:spcAft>
            </a:pPr>
            <a:r>
              <a:rPr lang="en-US" sz="1350" dirty="0">
                <a:solidFill>
                  <a:srgbClr val="191919"/>
                </a:solidFill>
                <a:latin typeface="Segoe UI"/>
              </a:rPr>
              <a:t>You can build template apps that allow your customers to connect within their own accounts.</a:t>
            </a:r>
          </a:p>
        </p:txBody>
      </p:sp>
      <p:pic>
        <p:nvPicPr>
          <p:cNvPr id="2" name="Picture 1" descr="Graphical user interface, application&#10;&#10;Description automatically generated">
            <a:extLst>
              <a:ext uri="{FF2B5EF4-FFF2-40B4-BE49-F238E27FC236}">
                <a16:creationId xmlns:a16="http://schemas.microsoft.com/office/drawing/2014/main" id="{CA0CC8B4-2194-493B-8154-44199FADAA4F}"/>
              </a:ext>
            </a:extLst>
          </p:cNvPr>
          <p:cNvPicPr>
            <a:picLocks noChangeAspect="1"/>
          </p:cNvPicPr>
          <p:nvPr/>
        </p:nvPicPr>
        <p:blipFill rotWithShape="1">
          <a:blip r:embed="rId3"/>
          <a:srcRect r="11016"/>
          <a:stretch/>
        </p:blipFill>
        <p:spPr>
          <a:xfrm>
            <a:off x="3307367" y="1179843"/>
            <a:ext cx="5311197" cy="3374386"/>
          </a:xfrm>
          <a:prstGeom prst="rect">
            <a:avLst/>
          </a:prstGeom>
          <a:ln>
            <a:solidFill>
              <a:srgbClr val="6A4B16"/>
            </a:solidFill>
          </a:ln>
        </p:spPr>
      </p:pic>
      <p:pic>
        <p:nvPicPr>
          <p:cNvPr id="12" name="Picture 11" descr="Power BI Logo">
            <a:extLst>
              <a:ext uri="{FF2B5EF4-FFF2-40B4-BE49-F238E27FC236}">
                <a16:creationId xmlns:a16="http://schemas.microsoft.com/office/drawing/2014/main" id="{CD9AF82E-F4BE-4145-9D6C-DF26051141CF}"/>
              </a:ext>
            </a:extLst>
          </p:cNvPr>
          <p:cNvPicPr>
            <a:picLocks noChangeAspect="1"/>
          </p:cNvPicPr>
          <p:nvPr/>
        </p:nvPicPr>
        <p:blipFill>
          <a:blip r:embed="rId4"/>
          <a:stretch>
            <a:fillRect/>
          </a:stretch>
        </p:blipFill>
        <p:spPr>
          <a:xfrm>
            <a:off x="8091298" y="245887"/>
            <a:ext cx="609524" cy="609524"/>
          </a:xfrm>
          <a:prstGeom prst="rect">
            <a:avLst/>
          </a:prstGeom>
        </p:spPr>
      </p:pic>
    </p:spTree>
    <p:extLst>
      <p:ext uri="{BB962C8B-B14F-4D97-AF65-F5344CB8AC3E}">
        <p14:creationId xmlns:p14="http://schemas.microsoft.com/office/powerpoint/2010/main" val="1083384766"/>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67AED0D-D735-4635-A566-1273669EED2C}"/>
              </a:ext>
            </a:extLst>
          </p:cNvPr>
          <p:cNvSpPr>
            <a:spLocks noGrp="1"/>
          </p:cNvSpPr>
          <p:nvPr>
            <p:ph type="title"/>
          </p:nvPr>
        </p:nvSpPr>
        <p:spPr/>
        <p:txBody>
          <a:bodyPr/>
          <a:lstStyle/>
          <a:p>
            <a:r>
              <a:rPr lang="en-US"/>
              <a:t>Power BI Tools</a:t>
            </a:r>
          </a:p>
        </p:txBody>
      </p:sp>
      <p:sp>
        <p:nvSpPr>
          <p:cNvPr id="8" name="Rectangle 7">
            <a:extLst>
              <a:ext uri="{FF2B5EF4-FFF2-40B4-BE49-F238E27FC236}">
                <a16:creationId xmlns:a16="http://schemas.microsoft.com/office/drawing/2014/main" id="{DD339306-A9DE-446C-86AD-46F66BA937CE}"/>
              </a:ext>
            </a:extLst>
          </p:cNvPr>
          <p:cNvSpPr/>
          <p:nvPr/>
        </p:nvSpPr>
        <p:spPr bwMode="auto">
          <a:xfrm>
            <a:off x="438151" y="1077516"/>
            <a:ext cx="1281792" cy="362426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marL="169069" indent="-169069">
              <a:spcBef>
                <a:spcPts val="225"/>
              </a:spcBef>
              <a:spcAft>
                <a:spcPts val="525"/>
              </a:spcAft>
              <a:buFont typeface="Arial" panose="020B0604020202020204" pitchFamily="34" charset="0"/>
              <a:buChar char="•"/>
            </a:pPr>
            <a:r>
              <a:rPr lang="en-US" sz="1500" dirty="0">
                <a:solidFill>
                  <a:schemeClr val="tx1"/>
                </a:solidFill>
              </a:rPr>
              <a:t>Desktop</a:t>
            </a:r>
          </a:p>
          <a:p>
            <a:pPr marL="169069" indent="-169069">
              <a:spcBef>
                <a:spcPts val="225"/>
              </a:spcBef>
              <a:spcAft>
                <a:spcPts val="525"/>
              </a:spcAft>
              <a:buFont typeface="Arial" panose="020B0604020202020204" pitchFamily="34" charset="0"/>
              <a:buChar char="•"/>
            </a:pPr>
            <a:r>
              <a:rPr lang="en-US" sz="1500" dirty="0">
                <a:solidFill>
                  <a:schemeClr val="tx1"/>
                </a:solidFill>
              </a:rPr>
              <a:t>Mobile</a:t>
            </a:r>
          </a:p>
          <a:p>
            <a:pPr marL="169069" indent="-169069">
              <a:spcBef>
                <a:spcPts val="225"/>
              </a:spcBef>
              <a:spcAft>
                <a:spcPts val="525"/>
              </a:spcAft>
              <a:buFont typeface="Arial" panose="020B0604020202020204" pitchFamily="34" charset="0"/>
              <a:buChar char="•"/>
            </a:pPr>
            <a:r>
              <a:rPr lang="en-US" sz="1500" dirty="0">
                <a:solidFill>
                  <a:schemeClr val="tx1"/>
                </a:solidFill>
              </a:rPr>
              <a:t>Service</a:t>
            </a:r>
          </a:p>
        </p:txBody>
      </p:sp>
      <p:pic>
        <p:nvPicPr>
          <p:cNvPr id="3" name="Picture 2" descr="Screenshot from Power Bi dashboard showing relation between Power BI Desktop, Power BI Mobile and Power BI Service&#10; ">
            <a:extLst>
              <a:ext uri="{FF2B5EF4-FFF2-40B4-BE49-F238E27FC236}">
                <a16:creationId xmlns:a16="http://schemas.microsoft.com/office/drawing/2014/main" id="{E994367D-8F8B-4953-98FB-FF2E70311AA8}"/>
              </a:ext>
            </a:extLst>
          </p:cNvPr>
          <p:cNvPicPr>
            <a:picLocks noChangeAspect="1"/>
          </p:cNvPicPr>
          <p:nvPr/>
        </p:nvPicPr>
        <p:blipFill>
          <a:blip r:embed="rId3"/>
          <a:stretch>
            <a:fillRect/>
          </a:stretch>
        </p:blipFill>
        <p:spPr>
          <a:xfrm>
            <a:off x="1822813" y="1077516"/>
            <a:ext cx="6900291" cy="3640455"/>
          </a:xfrm>
          <a:prstGeom prst="rect">
            <a:avLst/>
          </a:prstGeom>
        </p:spPr>
      </p:pic>
      <p:pic>
        <p:nvPicPr>
          <p:cNvPr id="12" name="Picture 11" descr="Power BI Logo">
            <a:extLst>
              <a:ext uri="{FF2B5EF4-FFF2-40B4-BE49-F238E27FC236}">
                <a16:creationId xmlns:a16="http://schemas.microsoft.com/office/drawing/2014/main" id="{6080CEB8-3BEF-473A-95E8-8F4862B8F2F0}"/>
              </a:ext>
            </a:extLst>
          </p:cNvPr>
          <p:cNvPicPr>
            <a:picLocks noChangeAspect="1"/>
          </p:cNvPicPr>
          <p:nvPr/>
        </p:nvPicPr>
        <p:blipFill>
          <a:blip r:embed="rId4"/>
          <a:stretch>
            <a:fillRect/>
          </a:stretch>
        </p:blipFill>
        <p:spPr>
          <a:xfrm>
            <a:off x="8091298" y="245887"/>
            <a:ext cx="609524" cy="609524"/>
          </a:xfrm>
          <a:prstGeom prst="rect">
            <a:avLst/>
          </a:prstGeom>
        </p:spPr>
      </p:pic>
    </p:spTree>
    <p:extLst>
      <p:ext uri="{BB962C8B-B14F-4D97-AF65-F5344CB8AC3E}">
        <p14:creationId xmlns:p14="http://schemas.microsoft.com/office/powerpoint/2010/main" val="3867775390"/>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DC17852-25EC-43E8-B0E4-221C8212D186}"/>
              </a:ext>
              <a:ext uri="{C183D7F6-B498-43B3-948B-1728B52AA6E4}">
                <adec:decorative xmlns:adec="http://schemas.microsoft.com/office/drawing/2017/decorative" val="1"/>
              </a:ext>
            </a:extLst>
          </p:cNvPr>
          <p:cNvSpPr/>
          <p:nvPr/>
        </p:nvSpPr>
        <p:spPr bwMode="auto">
          <a:xfrm>
            <a:off x="2752224" y="1127961"/>
            <a:ext cx="5991726" cy="3546308"/>
          </a:xfrm>
          <a:prstGeom prst="rect">
            <a:avLst/>
          </a:prstGeom>
          <a:ln w="19050">
            <a:solidFill>
              <a:schemeClr val="accent1">
                <a:lumMod val="50000"/>
              </a:schemeClr>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dirty="0" err="1">
              <a:solidFill>
                <a:srgbClr val="FFFFFF"/>
              </a:solidFill>
              <a:ea typeface="Segoe UI" pitchFamily="34" charset="0"/>
              <a:cs typeface="Segoe UI" pitchFamily="34" charset="0"/>
            </a:endParaRPr>
          </a:p>
        </p:txBody>
      </p:sp>
      <p:sp>
        <p:nvSpPr>
          <p:cNvPr id="4" name="Title 3">
            <a:extLst>
              <a:ext uri="{FF2B5EF4-FFF2-40B4-BE49-F238E27FC236}">
                <a16:creationId xmlns:a16="http://schemas.microsoft.com/office/drawing/2014/main" id="{F67AED0D-D735-4635-A566-1273669EED2C}"/>
              </a:ext>
            </a:extLst>
          </p:cNvPr>
          <p:cNvSpPr>
            <a:spLocks noGrp="1"/>
          </p:cNvSpPr>
          <p:nvPr>
            <p:ph type="title"/>
          </p:nvPr>
        </p:nvSpPr>
        <p:spPr/>
        <p:txBody>
          <a:bodyPr/>
          <a:lstStyle/>
          <a:p>
            <a:r>
              <a:rPr lang="en-IN" dirty="0"/>
              <a:t>Data </a:t>
            </a:r>
            <a:r>
              <a:rPr lang="en-IN" dirty="0" err="1"/>
              <a:t>modeling</a:t>
            </a:r>
            <a:r>
              <a:rPr lang="en-IN" dirty="0"/>
              <a:t> and visualizations</a:t>
            </a:r>
            <a:endParaRPr lang="en-US" dirty="0"/>
          </a:p>
        </p:txBody>
      </p:sp>
      <p:sp>
        <p:nvSpPr>
          <p:cNvPr id="8" name="Rectangle 7">
            <a:extLst>
              <a:ext uri="{FF2B5EF4-FFF2-40B4-BE49-F238E27FC236}">
                <a16:creationId xmlns:a16="http://schemas.microsoft.com/office/drawing/2014/main" id="{DD339306-A9DE-446C-86AD-46F66BA937CE}"/>
              </a:ext>
            </a:extLst>
          </p:cNvPr>
          <p:cNvSpPr/>
          <p:nvPr/>
        </p:nvSpPr>
        <p:spPr bwMode="auto">
          <a:xfrm>
            <a:off x="438151" y="1077516"/>
            <a:ext cx="2213609" cy="362426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spcBef>
                <a:spcPts val="225"/>
              </a:spcBef>
              <a:spcAft>
                <a:spcPts val="525"/>
              </a:spcAft>
            </a:pPr>
            <a:r>
              <a:rPr lang="en-US" sz="1500" dirty="0">
                <a:solidFill>
                  <a:schemeClr val="tx1"/>
                </a:solidFill>
                <a:latin typeface="+mj-lt"/>
              </a:rPr>
              <a:t>In Power BI Desktop, you will begin to build reports in the Report view. You will be working in five main areas:</a:t>
            </a:r>
          </a:p>
          <a:p>
            <a:pPr marL="257175" indent="-257175">
              <a:spcBef>
                <a:spcPts val="225"/>
              </a:spcBef>
              <a:spcAft>
                <a:spcPts val="525"/>
              </a:spcAft>
              <a:buFont typeface="+mj-lt"/>
              <a:buAutoNum type="arabicPeriod"/>
            </a:pPr>
            <a:r>
              <a:rPr lang="en-US" sz="1350" dirty="0">
                <a:solidFill>
                  <a:schemeClr val="tx1"/>
                </a:solidFill>
              </a:rPr>
              <a:t>Ribbon</a:t>
            </a:r>
          </a:p>
          <a:p>
            <a:pPr marL="257175" indent="-257175">
              <a:spcBef>
                <a:spcPts val="225"/>
              </a:spcBef>
              <a:spcAft>
                <a:spcPts val="525"/>
              </a:spcAft>
              <a:buFont typeface="+mj-lt"/>
              <a:buAutoNum type="arabicPeriod"/>
            </a:pPr>
            <a:r>
              <a:rPr lang="en-US" sz="1350" dirty="0">
                <a:solidFill>
                  <a:schemeClr val="tx1"/>
                </a:solidFill>
              </a:rPr>
              <a:t>Report view, or canvas</a:t>
            </a:r>
          </a:p>
          <a:p>
            <a:pPr marL="257175" indent="-257175">
              <a:spcBef>
                <a:spcPts val="225"/>
              </a:spcBef>
              <a:spcAft>
                <a:spcPts val="525"/>
              </a:spcAft>
              <a:buFont typeface="+mj-lt"/>
              <a:buAutoNum type="arabicPeriod"/>
            </a:pPr>
            <a:r>
              <a:rPr lang="en-US" sz="1350" dirty="0">
                <a:solidFill>
                  <a:schemeClr val="tx1"/>
                </a:solidFill>
              </a:rPr>
              <a:t>Pages tab</a:t>
            </a:r>
          </a:p>
          <a:p>
            <a:pPr marL="257175" indent="-257175">
              <a:spcBef>
                <a:spcPts val="225"/>
              </a:spcBef>
              <a:spcAft>
                <a:spcPts val="525"/>
              </a:spcAft>
              <a:buFont typeface="+mj-lt"/>
              <a:buAutoNum type="arabicPeriod"/>
            </a:pPr>
            <a:r>
              <a:rPr lang="en-US" sz="1350" dirty="0">
                <a:solidFill>
                  <a:schemeClr val="tx1"/>
                </a:solidFill>
              </a:rPr>
              <a:t>Visualizations pane</a:t>
            </a:r>
          </a:p>
          <a:p>
            <a:pPr marL="257175" indent="-257175">
              <a:spcBef>
                <a:spcPts val="225"/>
              </a:spcBef>
              <a:spcAft>
                <a:spcPts val="525"/>
              </a:spcAft>
              <a:buFont typeface="+mj-lt"/>
              <a:buAutoNum type="arabicPeriod"/>
            </a:pPr>
            <a:r>
              <a:rPr lang="en-US" sz="1350" dirty="0">
                <a:solidFill>
                  <a:schemeClr val="tx1"/>
                </a:solidFill>
              </a:rPr>
              <a:t>Fields pane</a:t>
            </a:r>
          </a:p>
        </p:txBody>
      </p:sp>
      <p:pic>
        <p:nvPicPr>
          <p:cNvPr id="2" name="Picture 1" descr="A screenshot of a cell phone&#10;&#10;Description automatically generated">
            <a:extLst>
              <a:ext uri="{FF2B5EF4-FFF2-40B4-BE49-F238E27FC236}">
                <a16:creationId xmlns:a16="http://schemas.microsoft.com/office/drawing/2014/main" id="{CA0CC8B4-2194-493B-8154-44199FADAA4F}"/>
              </a:ext>
            </a:extLst>
          </p:cNvPr>
          <p:cNvPicPr>
            <a:picLocks noChangeAspect="1"/>
          </p:cNvPicPr>
          <p:nvPr/>
        </p:nvPicPr>
        <p:blipFill>
          <a:blip r:embed="rId3"/>
          <a:srcRect/>
          <a:stretch/>
        </p:blipFill>
        <p:spPr>
          <a:xfrm>
            <a:off x="2762605" y="1154023"/>
            <a:ext cx="5968746" cy="3487442"/>
          </a:xfrm>
          <a:prstGeom prst="rect">
            <a:avLst/>
          </a:prstGeom>
        </p:spPr>
      </p:pic>
      <p:pic>
        <p:nvPicPr>
          <p:cNvPr id="12" name="Picture 11" descr="Power BI Logo">
            <a:extLst>
              <a:ext uri="{FF2B5EF4-FFF2-40B4-BE49-F238E27FC236}">
                <a16:creationId xmlns:a16="http://schemas.microsoft.com/office/drawing/2014/main" id="{CD9AF82E-F4BE-4145-9D6C-DF26051141CF}"/>
              </a:ext>
            </a:extLst>
          </p:cNvPr>
          <p:cNvPicPr>
            <a:picLocks noChangeAspect="1"/>
          </p:cNvPicPr>
          <p:nvPr/>
        </p:nvPicPr>
        <p:blipFill>
          <a:blip r:embed="rId4"/>
          <a:stretch>
            <a:fillRect/>
          </a:stretch>
        </p:blipFill>
        <p:spPr>
          <a:xfrm>
            <a:off x="8091298" y="245887"/>
            <a:ext cx="609524" cy="609524"/>
          </a:xfrm>
          <a:prstGeom prst="rect">
            <a:avLst/>
          </a:prstGeom>
        </p:spPr>
      </p:pic>
    </p:spTree>
    <p:extLst>
      <p:ext uri="{BB962C8B-B14F-4D97-AF65-F5344CB8AC3E}">
        <p14:creationId xmlns:p14="http://schemas.microsoft.com/office/powerpoint/2010/main" val="614943153"/>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8D6DCA2-6F7C-4AFA-82AD-46D0CACE0B63}"/>
              </a:ext>
              <a:ext uri="{C183D7F6-B498-43B3-948B-1728B52AA6E4}">
                <adec:decorative xmlns:adec="http://schemas.microsoft.com/office/drawing/2017/decorative" val="1"/>
              </a:ext>
            </a:extLst>
          </p:cNvPr>
          <p:cNvSpPr/>
          <p:nvPr/>
        </p:nvSpPr>
        <p:spPr bwMode="auto">
          <a:xfrm>
            <a:off x="3162868" y="1064525"/>
            <a:ext cx="5588759" cy="3600450"/>
          </a:xfrm>
          <a:prstGeom prst="rect">
            <a:avLst/>
          </a:prstGeom>
          <a:ln w="19050">
            <a:solidFill>
              <a:srgbClr val="6A4B16"/>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dirty="0" err="1">
              <a:solidFill>
                <a:srgbClr val="FFFFFF"/>
              </a:solidFill>
              <a:ea typeface="Segoe UI" pitchFamily="34" charset="0"/>
              <a:cs typeface="Segoe UI" pitchFamily="34" charset="0"/>
            </a:endParaRPr>
          </a:p>
        </p:txBody>
      </p:sp>
      <p:sp>
        <p:nvSpPr>
          <p:cNvPr id="4" name="Title 3">
            <a:extLst>
              <a:ext uri="{FF2B5EF4-FFF2-40B4-BE49-F238E27FC236}">
                <a16:creationId xmlns:a16="http://schemas.microsoft.com/office/drawing/2014/main" id="{F67AED0D-D735-4635-A566-1273669EED2C}"/>
              </a:ext>
            </a:extLst>
          </p:cNvPr>
          <p:cNvSpPr>
            <a:spLocks noGrp="1"/>
          </p:cNvSpPr>
          <p:nvPr>
            <p:ph type="title"/>
          </p:nvPr>
        </p:nvSpPr>
        <p:spPr/>
        <p:txBody>
          <a:bodyPr/>
          <a:lstStyle/>
          <a:p>
            <a:r>
              <a:rPr lang="en-US" dirty="0"/>
              <a:t>Filter data with Power BI</a:t>
            </a:r>
          </a:p>
        </p:txBody>
      </p:sp>
      <p:sp>
        <p:nvSpPr>
          <p:cNvPr id="8" name="Rectangle 7">
            <a:extLst>
              <a:ext uri="{FF2B5EF4-FFF2-40B4-BE49-F238E27FC236}">
                <a16:creationId xmlns:a16="http://schemas.microsoft.com/office/drawing/2014/main" id="{DD339306-A9DE-446C-86AD-46F66BA937CE}"/>
              </a:ext>
            </a:extLst>
          </p:cNvPr>
          <p:cNvSpPr/>
          <p:nvPr/>
        </p:nvSpPr>
        <p:spPr bwMode="auto">
          <a:xfrm>
            <a:off x="438151" y="1077517"/>
            <a:ext cx="2622360" cy="3600254"/>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spcBef>
                <a:spcPts val="225"/>
              </a:spcBef>
              <a:spcAft>
                <a:spcPts val="525"/>
              </a:spcAft>
            </a:pPr>
            <a:r>
              <a:rPr lang="en-US" sz="1500" dirty="0">
                <a:solidFill>
                  <a:schemeClr val="tx1"/>
                </a:solidFill>
                <a:latin typeface="+mj-lt"/>
              </a:rPr>
              <a:t>Slicers:</a:t>
            </a:r>
          </a:p>
          <a:p>
            <a:pPr>
              <a:spcBef>
                <a:spcPts val="225"/>
              </a:spcBef>
              <a:spcAft>
                <a:spcPts val="525"/>
              </a:spcAft>
            </a:pPr>
            <a:r>
              <a:rPr lang="en-US" sz="1500" dirty="0">
                <a:solidFill>
                  <a:schemeClr val="tx1"/>
                </a:solidFill>
              </a:rPr>
              <a:t>A simple type of filtering that you can use directly on the report page. Slicers provide cues to ways you can filter the results in the visuals on a report page. </a:t>
            </a:r>
          </a:p>
          <a:p>
            <a:pPr>
              <a:spcBef>
                <a:spcPts val="225"/>
              </a:spcBef>
              <a:spcAft>
                <a:spcPts val="525"/>
              </a:spcAft>
            </a:pPr>
            <a:r>
              <a:rPr lang="en-US" sz="1500" dirty="0">
                <a:solidFill>
                  <a:schemeClr val="tx1"/>
                </a:solidFill>
                <a:latin typeface="+mj-lt"/>
              </a:rPr>
              <a:t>Four types of filters:</a:t>
            </a:r>
          </a:p>
          <a:p>
            <a:pPr marL="257175" indent="-257175">
              <a:spcBef>
                <a:spcPts val="225"/>
              </a:spcBef>
              <a:spcAft>
                <a:spcPts val="525"/>
              </a:spcAft>
              <a:buFont typeface="Arial" panose="020B0604020202020204" pitchFamily="34" charset="0"/>
              <a:buChar char="•"/>
            </a:pPr>
            <a:r>
              <a:rPr lang="en-US" sz="1500" dirty="0">
                <a:solidFill>
                  <a:schemeClr val="tx1"/>
                </a:solidFill>
              </a:rPr>
              <a:t>Report</a:t>
            </a:r>
          </a:p>
          <a:p>
            <a:pPr marL="257175" indent="-257175">
              <a:spcBef>
                <a:spcPts val="225"/>
              </a:spcBef>
              <a:spcAft>
                <a:spcPts val="525"/>
              </a:spcAft>
              <a:buFont typeface="Arial" panose="020B0604020202020204" pitchFamily="34" charset="0"/>
              <a:buChar char="•"/>
            </a:pPr>
            <a:r>
              <a:rPr lang="en-US" sz="1500" dirty="0">
                <a:solidFill>
                  <a:schemeClr val="tx1"/>
                </a:solidFill>
              </a:rPr>
              <a:t>Page</a:t>
            </a:r>
          </a:p>
          <a:p>
            <a:pPr marL="257175" indent="-257175">
              <a:spcBef>
                <a:spcPts val="225"/>
              </a:spcBef>
              <a:spcAft>
                <a:spcPts val="525"/>
              </a:spcAft>
              <a:buFont typeface="Arial" panose="020B0604020202020204" pitchFamily="34" charset="0"/>
              <a:buChar char="•"/>
            </a:pPr>
            <a:r>
              <a:rPr lang="en-US" sz="1500" dirty="0">
                <a:solidFill>
                  <a:schemeClr val="tx1"/>
                </a:solidFill>
              </a:rPr>
              <a:t>Visual</a:t>
            </a:r>
          </a:p>
          <a:p>
            <a:pPr marL="257175" indent="-257175">
              <a:spcBef>
                <a:spcPts val="225"/>
              </a:spcBef>
              <a:spcAft>
                <a:spcPts val="525"/>
              </a:spcAft>
              <a:buFont typeface="Arial" panose="020B0604020202020204" pitchFamily="34" charset="0"/>
              <a:buChar char="•"/>
            </a:pPr>
            <a:r>
              <a:rPr lang="en-US" sz="1500" dirty="0" err="1">
                <a:solidFill>
                  <a:schemeClr val="tx1"/>
                </a:solidFill>
              </a:rPr>
              <a:t>Drillthrough</a:t>
            </a:r>
            <a:endParaRPr lang="en-US" sz="1500" dirty="0">
              <a:solidFill>
                <a:schemeClr val="tx1"/>
              </a:solidFill>
            </a:endParaRPr>
          </a:p>
        </p:txBody>
      </p:sp>
      <p:pic>
        <p:nvPicPr>
          <p:cNvPr id="2" name="Picture 1" descr="Diagram&#10;&#10;Description automatically generated">
            <a:extLst>
              <a:ext uri="{FF2B5EF4-FFF2-40B4-BE49-F238E27FC236}">
                <a16:creationId xmlns:a16="http://schemas.microsoft.com/office/drawing/2014/main" id="{CA0CC8B4-2194-493B-8154-44199FADAA4F}"/>
              </a:ext>
              <a:ext uri="{C183D7F6-B498-43B3-948B-1728B52AA6E4}">
                <adec:decorative xmlns:adec="http://schemas.microsoft.com/office/drawing/2017/decorative" val="0"/>
              </a:ext>
            </a:extLst>
          </p:cNvPr>
          <p:cNvPicPr>
            <a:picLocks noChangeAspect="1"/>
          </p:cNvPicPr>
          <p:nvPr/>
        </p:nvPicPr>
        <p:blipFill>
          <a:blip r:embed="rId3"/>
          <a:srcRect/>
          <a:stretch/>
        </p:blipFill>
        <p:spPr>
          <a:xfrm>
            <a:off x="3266576" y="1486124"/>
            <a:ext cx="5397108" cy="2806496"/>
          </a:xfrm>
          <a:prstGeom prst="rect">
            <a:avLst/>
          </a:prstGeom>
          <a:ln>
            <a:noFill/>
          </a:ln>
        </p:spPr>
      </p:pic>
      <p:pic>
        <p:nvPicPr>
          <p:cNvPr id="12" name="Picture 11" descr="Power BI Logo">
            <a:extLst>
              <a:ext uri="{FF2B5EF4-FFF2-40B4-BE49-F238E27FC236}">
                <a16:creationId xmlns:a16="http://schemas.microsoft.com/office/drawing/2014/main" id="{CD9AF82E-F4BE-4145-9D6C-DF26051141CF}"/>
              </a:ext>
            </a:extLst>
          </p:cNvPr>
          <p:cNvPicPr>
            <a:picLocks noChangeAspect="1"/>
          </p:cNvPicPr>
          <p:nvPr/>
        </p:nvPicPr>
        <p:blipFill>
          <a:blip r:embed="rId4"/>
          <a:stretch>
            <a:fillRect/>
          </a:stretch>
        </p:blipFill>
        <p:spPr>
          <a:xfrm>
            <a:off x="8091298" y="245887"/>
            <a:ext cx="609524" cy="609524"/>
          </a:xfrm>
          <a:prstGeom prst="rect">
            <a:avLst/>
          </a:prstGeom>
        </p:spPr>
      </p:pic>
    </p:spTree>
    <p:extLst>
      <p:ext uri="{BB962C8B-B14F-4D97-AF65-F5344CB8AC3E}">
        <p14:creationId xmlns:p14="http://schemas.microsoft.com/office/powerpoint/2010/main" val="3597545066"/>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Session Recordings</a:t>
            </a:r>
          </a:p>
        </p:txBody>
      </p:sp>
      <p:pic>
        <p:nvPicPr>
          <p:cNvPr id="3" name="Picture 2">
            <a:extLst>
              <a:ext uri="{FF2B5EF4-FFF2-40B4-BE49-F238E27FC236}">
                <a16:creationId xmlns:a16="http://schemas.microsoft.com/office/drawing/2014/main" id="{82AE6610-D4BF-4B27-92A6-92E86FB44F8E}"/>
              </a:ext>
            </a:extLst>
          </p:cNvPr>
          <p:cNvPicPr>
            <a:picLocks noChangeAspect="1"/>
          </p:cNvPicPr>
          <p:nvPr/>
        </p:nvPicPr>
        <p:blipFill>
          <a:blip r:embed="rId2"/>
          <a:stretch>
            <a:fillRect/>
          </a:stretch>
        </p:blipFill>
        <p:spPr>
          <a:xfrm>
            <a:off x="1995597" y="551756"/>
            <a:ext cx="5152805" cy="4090094"/>
          </a:xfrm>
          <a:prstGeom prst="rect">
            <a:avLst/>
          </a:prstGeom>
        </p:spPr>
      </p:pic>
    </p:spTree>
    <p:extLst>
      <p:ext uri="{BB962C8B-B14F-4D97-AF65-F5344CB8AC3E}">
        <p14:creationId xmlns:p14="http://schemas.microsoft.com/office/powerpoint/2010/main" val="7586608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DC17852-25EC-43E8-B0E4-221C8212D186}"/>
              </a:ext>
              <a:ext uri="{C183D7F6-B498-43B3-948B-1728B52AA6E4}">
                <adec:decorative xmlns:adec="http://schemas.microsoft.com/office/drawing/2017/decorative" val="1"/>
              </a:ext>
            </a:extLst>
          </p:cNvPr>
          <p:cNvSpPr/>
          <p:nvPr/>
        </p:nvSpPr>
        <p:spPr bwMode="auto">
          <a:xfrm>
            <a:off x="2752224" y="1127961"/>
            <a:ext cx="5991726" cy="3546308"/>
          </a:xfrm>
          <a:prstGeom prst="rect">
            <a:avLst/>
          </a:prstGeom>
          <a:ln w="19050">
            <a:solidFill>
              <a:schemeClr val="accent1">
                <a:lumMod val="50000"/>
              </a:schemeClr>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dirty="0" err="1">
              <a:solidFill>
                <a:srgbClr val="FFFFFF"/>
              </a:solidFill>
              <a:ea typeface="Segoe UI" pitchFamily="34" charset="0"/>
              <a:cs typeface="Segoe UI" pitchFamily="34" charset="0"/>
            </a:endParaRPr>
          </a:p>
        </p:txBody>
      </p:sp>
      <p:sp>
        <p:nvSpPr>
          <p:cNvPr id="4" name="Title 3">
            <a:extLst>
              <a:ext uri="{FF2B5EF4-FFF2-40B4-BE49-F238E27FC236}">
                <a16:creationId xmlns:a16="http://schemas.microsoft.com/office/drawing/2014/main" id="{F67AED0D-D735-4635-A566-1273669EED2C}"/>
              </a:ext>
            </a:extLst>
          </p:cNvPr>
          <p:cNvSpPr>
            <a:spLocks noGrp="1"/>
          </p:cNvSpPr>
          <p:nvPr>
            <p:ph type="title"/>
          </p:nvPr>
        </p:nvSpPr>
        <p:spPr/>
        <p:txBody>
          <a:bodyPr/>
          <a:lstStyle/>
          <a:p>
            <a:r>
              <a:rPr lang="en-IN" dirty="0"/>
              <a:t>Transform data</a:t>
            </a:r>
            <a:endParaRPr lang="en-US" dirty="0"/>
          </a:p>
        </p:txBody>
      </p:sp>
      <p:sp>
        <p:nvSpPr>
          <p:cNvPr id="8" name="Rectangle 7">
            <a:extLst>
              <a:ext uri="{FF2B5EF4-FFF2-40B4-BE49-F238E27FC236}">
                <a16:creationId xmlns:a16="http://schemas.microsoft.com/office/drawing/2014/main" id="{DD339306-A9DE-446C-86AD-46F66BA937CE}"/>
              </a:ext>
            </a:extLst>
          </p:cNvPr>
          <p:cNvSpPr/>
          <p:nvPr/>
        </p:nvSpPr>
        <p:spPr bwMode="auto">
          <a:xfrm>
            <a:off x="438151" y="1077516"/>
            <a:ext cx="2213609" cy="362426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spcBef>
                <a:spcPts val="225"/>
              </a:spcBef>
              <a:spcAft>
                <a:spcPts val="525"/>
              </a:spcAft>
            </a:pPr>
            <a:r>
              <a:rPr lang="en-US" sz="1500" dirty="0">
                <a:solidFill>
                  <a:schemeClr val="tx1"/>
                </a:solidFill>
                <a:latin typeface="+mj-lt"/>
              </a:rPr>
              <a:t>Launch Power Query Editor</a:t>
            </a:r>
          </a:p>
          <a:p>
            <a:pPr marL="214313" indent="-214313">
              <a:spcBef>
                <a:spcPts val="225"/>
              </a:spcBef>
              <a:spcAft>
                <a:spcPts val="525"/>
              </a:spcAft>
              <a:buFont typeface="Arial" panose="020B0604020202020204" pitchFamily="34" charset="0"/>
              <a:buChar char="•"/>
            </a:pPr>
            <a:r>
              <a:rPr lang="en-US" sz="1350" dirty="0">
                <a:solidFill>
                  <a:schemeClr val="tx1"/>
                </a:solidFill>
              </a:rPr>
              <a:t>Select Edit from the Navigator window</a:t>
            </a:r>
          </a:p>
          <a:p>
            <a:pPr marL="214313" indent="-214313">
              <a:spcBef>
                <a:spcPts val="225"/>
              </a:spcBef>
              <a:spcAft>
                <a:spcPts val="525"/>
              </a:spcAft>
              <a:buFont typeface="Arial" panose="020B0604020202020204" pitchFamily="34" charset="0"/>
              <a:buChar char="•"/>
            </a:pPr>
            <a:r>
              <a:rPr lang="en-US" sz="1350" dirty="0">
                <a:solidFill>
                  <a:schemeClr val="tx1"/>
                </a:solidFill>
              </a:rPr>
              <a:t>Using the Edit Queries button on the Home ribbon from Power BI Desktop</a:t>
            </a:r>
          </a:p>
          <a:p>
            <a:pPr>
              <a:spcBef>
                <a:spcPts val="225"/>
              </a:spcBef>
              <a:spcAft>
                <a:spcPts val="525"/>
              </a:spcAft>
            </a:pPr>
            <a:r>
              <a:rPr lang="en-US" sz="1500" dirty="0">
                <a:solidFill>
                  <a:schemeClr val="tx1"/>
                </a:solidFill>
                <a:latin typeface="+mj-lt"/>
              </a:rPr>
              <a:t>How to transform data</a:t>
            </a:r>
          </a:p>
          <a:p>
            <a:pPr>
              <a:spcBef>
                <a:spcPts val="225"/>
              </a:spcBef>
              <a:spcAft>
                <a:spcPts val="525"/>
              </a:spcAft>
            </a:pPr>
            <a:r>
              <a:rPr lang="en-US" sz="1350" dirty="0">
                <a:solidFill>
                  <a:schemeClr val="tx1"/>
                </a:solidFill>
              </a:rPr>
              <a:t>On the center pane, right-clicking a column displays the available transformations</a:t>
            </a:r>
          </a:p>
        </p:txBody>
      </p:sp>
      <p:pic>
        <p:nvPicPr>
          <p:cNvPr id="2" name="Picture 1" descr="Graphical user interface, application&#10;&#10;Description automatically generated">
            <a:extLst>
              <a:ext uri="{FF2B5EF4-FFF2-40B4-BE49-F238E27FC236}">
                <a16:creationId xmlns:a16="http://schemas.microsoft.com/office/drawing/2014/main" id="{CA0CC8B4-2194-493B-8154-44199FADAA4F}"/>
              </a:ext>
            </a:extLst>
          </p:cNvPr>
          <p:cNvPicPr>
            <a:picLocks noChangeAspect="1"/>
          </p:cNvPicPr>
          <p:nvPr/>
        </p:nvPicPr>
        <p:blipFill>
          <a:blip r:embed="rId3"/>
          <a:srcRect/>
          <a:stretch/>
        </p:blipFill>
        <p:spPr>
          <a:xfrm>
            <a:off x="2778554" y="1691220"/>
            <a:ext cx="5945460" cy="2403634"/>
          </a:xfrm>
          <a:prstGeom prst="rect">
            <a:avLst/>
          </a:prstGeom>
        </p:spPr>
      </p:pic>
      <p:pic>
        <p:nvPicPr>
          <p:cNvPr id="12" name="Picture 11" descr="Power BI Logo">
            <a:extLst>
              <a:ext uri="{FF2B5EF4-FFF2-40B4-BE49-F238E27FC236}">
                <a16:creationId xmlns:a16="http://schemas.microsoft.com/office/drawing/2014/main" id="{CD9AF82E-F4BE-4145-9D6C-DF26051141CF}"/>
              </a:ext>
            </a:extLst>
          </p:cNvPr>
          <p:cNvPicPr>
            <a:picLocks noChangeAspect="1"/>
          </p:cNvPicPr>
          <p:nvPr/>
        </p:nvPicPr>
        <p:blipFill>
          <a:blip r:embed="rId4"/>
          <a:stretch>
            <a:fillRect/>
          </a:stretch>
        </p:blipFill>
        <p:spPr>
          <a:xfrm>
            <a:off x="8091298" y="245887"/>
            <a:ext cx="609524" cy="609524"/>
          </a:xfrm>
          <a:prstGeom prst="rect">
            <a:avLst/>
          </a:prstGeom>
        </p:spPr>
      </p:pic>
    </p:spTree>
    <p:extLst>
      <p:ext uri="{BB962C8B-B14F-4D97-AF65-F5344CB8AC3E}">
        <p14:creationId xmlns:p14="http://schemas.microsoft.com/office/powerpoint/2010/main" val="3746584640"/>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DC17852-25EC-43E8-B0E4-221C8212D186}"/>
              </a:ext>
              <a:ext uri="{C183D7F6-B498-43B3-948B-1728B52AA6E4}">
                <adec:decorative xmlns:adec="http://schemas.microsoft.com/office/drawing/2017/decorative" val="1"/>
              </a:ext>
            </a:extLst>
          </p:cNvPr>
          <p:cNvSpPr/>
          <p:nvPr/>
        </p:nvSpPr>
        <p:spPr bwMode="auto">
          <a:xfrm>
            <a:off x="2752224" y="1127961"/>
            <a:ext cx="5991726" cy="3546308"/>
          </a:xfrm>
          <a:prstGeom prst="rect">
            <a:avLst/>
          </a:prstGeom>
          <a:ln w="19050">
            <a:solidFill>
              <a:schemeClr val="accent1">
                <a:lumMod val="50000"/>
              </a:schemeClr>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dirty="0" err="1">
              <a:solidFill>
                <a:srgbClr val="FFFFFF"/>
              </a:solidFill>
              <a:ea typeface="Segoe UI" pitchFamily="34" charset="0"/>
              <a:cs typeface="Segoe UI" pitchFamily="34" charset="0"/>
            </a:endParaRPr>
          </a:p>
        </p:txBody>
      </p:sp>
      <p:sp>
        <p:nvSpPr>
          <p:cNvPr id="4" name="Title 3">
            <a:extLst>
              <a:ext uri="{FF2B5EF4-FFF2-40B4-BE49-F238E27FC236}">
                <a16:creationId xmlns:a16="http://schemas.microsoft.com/office/drawing/2014/main" id="{F67AED0D-D735-4635-A566-1273669EED2C}"/>
              </a:ext>
            </a:extLst>
          </p:cNvPr>
          <p:cNvSpPr>
            <a:spLocks noGrp="1"/>
          </p:cNvSpPr>
          <p:nvPr>
            <p:ph type="title"/>
          </p:nvPr>
        </p:nvSpPr>
        <p:spPr/>
        <p:txBody>
          <a:bodyPr/>
          <a:lstStyle/>
          <a:p>
            <a:r>
              <a:rPr lang="en-IN" dirty="0"/>
              <a:t>Clean data</a:t>
            </a:r>
            <a:endParaRPr lang="en-US" dirty="0"/>
          </a:p>
        </p:txBody>
      </p:sp>
      <p:sp>
        <p:nvSpPr>
          <p:cNvPr id="8" name="Rectangle 7">
            <a:extLst>
              <a:ext uri="{FF2B5EF4-FFF2-40B4-BE49-F238E27FC236}">
                <a16:creationId xmlns:a16="http://schemas.microsoft.com/office/drawing/2014/main" id="{DD339306-A9DE-446C-86AD-46F66BA937CE}"/>
              </a:ext>
            </a:extLst>
          </p:cNvPr>
          <p:cNvSpPr/>
          <p:nvPr/>
        </p:nvSpPr>
        <p:spPr bwMode="auto">
          <a:xfrm>
            <a:off x="438151" y="1077516"/>
            <a:ext cx="2213609" cy="362426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spcBef>
                <a:spcPts val="225"/>
              </a:spcBef>
              <a:spcAft>
                <a:spcPts val="525"/>
              </a:spcAft>
            </a:pPr>
            <a:r>
              <a:rPr lang="en-US" sz="1500" dirty="0">
                <a:solidFill>
                  <a:schemeClr val="tx1"/>
                </a:solidFill>
                <a:latin typeface="+mj-lt"/>
              </a:rPr>
              <a:t>How to clean data</a:t>
            </a:r>
          </a:p>
          <a:p>
            <a:pPr>
              <a:spcBef>
                <a:spcPts val="225"/>
              </a:spcBef>
              <a:spcAft>
                <a:spcPts val="525"/>
              </a:spcAft>
            </a:pPr>
            <a:r>
              <a:rPr lang="en-US" sz="1350" dirty="0">
                <a:solidFill>
                  <a:schemeClr val="tx1"/>
                </a:solidFill>
              </a:rPr>
              <a:t>Clean columnar data with Power Query Editor</a:t>
            </a:r>
          </a:p>
          <a:p>
            <a:pPr>
              <a:spcBef>
                <a:spcPts val="225"/>
              </a:spcBef>
              <a:spcAft>
                <a:spcPts val="525"/>
              </a:spcAft>
            </a:pPr>
            <a:r>
              <a:rPr lang="en-US" sz="1500" dirty="0">
                <a:solidFill>
                  <a:schemeClr val="tx1"/>
                </a:solidFill>
                <a:latin typeface="+mj-lt"/>
              </a:rPr>
              <a:t>Transpose data</a:t>
            </a:r>
          </a:p>
          <a:p>
            <a:pPr>
              <a:spcBef>
                <a:spcPts val="225"/>
              </a:spcBef>
              <a:spcAft>
                <a:spcPts val="525"/>
              </a:spcAft>
            </a:pPr>
            <a:r>
              <a:rPr lang="en-US" sz="1350" dirty="0">
                <a:solidFill>
                  <a:schemeClr val="tx1"/>
                </a:solidFill>
              </a:rPr>
              <a:t>Transpose is used to swap rows into columns to better format the data.</a:t>
            </a:r>
          </a:p>
          <a:p>
            <a:pPr>
              <a:spcBef>
                <a:spcPts val="225"/>
              </a:spcBef>
              <a:spcAft>
                <a:spcPts val="525"/>
              </a:spcAft>
            </a:pPr>
            <a:r>
              <a:rPr lang="en-US" sz="1500" dirty="0">
                <a:solidFill>
                  <a:schemeClr val="tx1"/>
                </a:solidFill>
                <a:latin typeface="+mj-lt"/>
              </a:rPr>
              <a:t>Format data</a:t>
            </a:r>
          </a:p>
          <a:p>
            <a:pPr>
              <a:spcBef>
                <a:spcPts val="225"/>
              </a:spcBef>
              <a:spcAft>
                <a:spcPts val="525"/>
              </a:spcAft>
            </a:pPr>
            <a:r>
              <a:rPr lang="en-US" sz="1350" dirty="0">
                <a:solidFill>
                  <a:schemeClr val="tx1"/>
                </a:solidFill>
              </a:rPr>
              <a:t>With some transformations, you'll cleanse data into a dataset that you can use in Power BI</a:t>
            </a:r>
          </a:p>
        </p:txBody>
      </p:sp>
      <p:pic>
        <p:nvPicPr>
          <p:cNvPr id="2" name="Picture 1" descr="Graphical user interface&#10;&#10;Description automatically generated">
            <a:extLst>
              <a:ext uri="{FF2B5EF4-FFF2-40B4-BE49-F238E27FC236}">
                <a16:creationId xmlns:a16="http://schemas.microsoft.com/office/drawing/2014/main" id="{CA0CC8B4-2194-493B-8154-44199FADAA4F}"/>
              </a:ext>
            </a:extLst>
          </p:cNvPr>
          <p:cNvPicPr>
            <a:picLocks noChangeAspect="1"/>
          </p:cNvPicPr>
          <p:nvPr/>
        </p:nvPicPr>
        <p:blipFill>
          <a:blip r:embed="rId3"/>
          <a:srcRect/>
          <a:stretch/>
        </p:blipFill>
        <p:spPr>
          <a:xfrm>
            <a:off x="2783967" y="1691220"/>
            <a:ext cx="5934635" cy="2403634"/>
          </a:xfrm>
          <a:prstGeom prst="rect">
            <a:avLst/>
          </a:prstGeom>
        </p:spPr>
      </p:pic>
      <p:pic>
        <p:nvPicPr>
          <p:cNvPr id="12" name="Picture 11" descr="Power BI Logo">
            <a:extLst>
              <a:ext uri="{FF2B5EF4-FFF2-40B4-BE49-F238E27FC236}">
                <a16:creationId xmlns:a16="http://schemas.microsoft.com/office/drawing/2014/main" id="{CD9AF82E-F4BE-4145-9D6C-DF26051141CF}"/>
              </a:ext>
            </a:extLst>
          </p:cNvPr>
          <p:cNvPicPr>
            <a:picLocks noChangeAspect="1"/>
          </p:cNvPicPr>
          <p:nvPr/>
        </p:nvPicPr>
        <p:blipFill>
          <a:blip r:embed="rId4"/>
          <a:stretch>
            <a:fillRect/>
          </a:stretch>
        </p:blipFill>
        <p:spPr>
          <a:xfrm>
            <a:off x="8091298" y="245887"/>
            <a:ext cx="609524" cy="609524"/>
          </a:xfrm>
          <a:prstGeom prst="rect">
            <a:avLst/>
          </a:prstGeom>
        </p:spPr>
      </p:pic>
    </p:spTree>
    <p:extLst>
      <p:ext uri="{BB962C8B-B14F-4D97-AF65-F5344CB8AC3E}">
        <p14:creationId xmlns:p14="http://schemas.microsoft.com/office/powerpoint/2010/main" val="36030832"/>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3EB79A2-70E2-4091-BE5A-3B2D6E958D93}"/>
              </a:ext>
              <a:ext uri="{C183D7F6-B498-43B3-948B-1728B52AA6E4}">
                <adec:decorative xmlns:adec="http://schemas.microsoft.com/office/drawing/2017/decorative" val="1"/>
              </a:ext>
            </a:extLst>
          </p:cNvPr>
          <p:cNvSpPr/>
          <p:nvPr/>
        </p:nvSpPr>
        <p:spPr bwMode="auto">
          <a:xfrm>
            <a:off x="4032914" y="1077516"/>
            <a:ext cx="4749421" cy="3627882"/>
          </a:xfrm>
          <a:prstGeom prst="rect">
            <a:avLst/>
          </a:prstGeom>
          <a:ln w="19050">
            <a:solidFill>
              <a:srgbClr val="6A4B16"/>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dirty="0" err="1">
              <a:solidFill>
                <a:srgbClr val="FFFFFF"/>
              </a:solidFill>
              <a:ea typeface="Segoe UI" pitchFamily="34" charset="0"/>
              <a:cs typeface="Segoe UI" pitchFamily="34" charset="0"/>
            </a:endParaRPr>
          </a:p>
        </p:txBody>
      </p:sp>
      <p:sp>
        <p:nvSpPr>
          <p:cNvPr id="4" name="Title 3">
            <a:extLst>
              <a:ext uri="{FF2B5EF4-FFF2-40B4-BE49-F238E27FC236}">
                <a16:creationId xmlns:a16="http://schemas.microsoft.com/office/drawing/2014/main" id="{F67AED0D-D735-4635-A566-1273669EED2C}"/>
              </a:ext>
            </a:extLst>
          </p:cNvPr>
          <p:cNvSpPr>
            <a:spLocks noGrp="1"/>
          </p:cNvSpPr>
          <p:nvPr>
            <p:ph type="title"/>
          </p:nvPr>
        </p:nvSpPr>
        <p:spPr/>
        <p:txBody>
          <a:bodyPr/>
          <a:lstStyle/>
          <a:p>
            <a:r>
              <a:rPr lang="en-US" dirty="0"/>
              <a:t>Work with aggregates in the Power BI service</a:t>
            </a:r>
          </a:p>
        </p:txBody>
      </p:sp>
      <p:sp>
        <p:nvSpPr>
          <p:cNvPr id="8" name="Rectangle 7">
            <a:extLst>
              <a:ext uri="{FF2B5EF4-FFF2-40B4-BE49-F238E27FC236}">
                <a16:creationId xmlns:a16="http://schemas.microsoft.com/office/drawing/2014/main" id="{DD339306-A9DE-446C-86AD-46F66BA937CE}"/>
              </a:ext>
            </a:extLst>
          </p:cNvPr>
          <p:cNvSpPr/>
          <p:nvPr/>
        </p:nvSpPr>
        <p:spPr bwMode="auto">
          <a:xfrm>
            <a:off x="438151" y="1077516"/>
            <a:ext cx="3505199" cy="362426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marL="214313" indent="-214313">
              <a:spcBef>
                <a:spcPts val="450"/>
              </a:spcBef>
              <a:buFont typeface="Arial" panose="020B0604020202020204" pitchFamily="34" charset="0"/>
              <a:buChar char="•"/>
            </a:pPr>
            <a:r>
              <a:rPr lang="en-US" sz="1350" dirty="0">
                <a:solidFill>
                  <a:schemeClr val="tx1"/>
                </a:solidFill>
                <a:latin typeface="+mj-lt"/>
              </a:rPr>
              <a:t>When you combine values in your data, it's called aggregating. The result of that mathematical operation is an aggregate.</a:t>
            </a:r>
          </a:p>
          <a:p>
            <a:pPr marL="214313" indent="-214313">
              <a:spcBef>
                <a:spcPts val="450"/>
              </a:spcBef>
              <a:buFont typeface="Arial" panose="020B0604020202020204" pitchFamily="34" charset="0"/>
              <a:buChar char="•"/>
            </a:pPr>
            <a:endParaRPr lang="en-US" sz="1350" dirty="0">
              <a:solidFill>
                <a:schemeClr val="tx1"/>
              </a:solidFill>
              <a:latin typeface="+mj-lt"/>
            </a:endParaRPr>
          </a:p>
          <a:p>
            <a:pPr marL="214313" indent="-214313">
              <a:spcBef>
                <a:spcPts val="450"/>
              </a:spcBef>
              <a:buFont typeface="Arial" panose="020B0604020202020204" pitchFamily="34" charset="0"/>
              <a:buChar char="•"/>
            </a:pPr>
            <a:r>
              <a:rPr lang="en-US" sz="1350" dirty="0">
                <a:solidFill>
                  <a:schemeClr val="tx1"/>
                </a:solidFill>
                <a:latin typeface="+mj-lt"/>
              </a:rPr>
              <a:t>Ways to aggregate your data</a:t>
            </a:r>
          </a:p>
          <a:p>
            <a:pPr>
              <a:spcBef>
                <a:spcPts val="450"/>
              </a:spcBef>
            </a:pPr>
            <a:r>
              <a:rPr lang="en-US" sz="1350" dirty="0">
                <a:solidFill>
                  <a:schemeClr val="tx1"/>
                </a:solidFill>
                <a:latin typeface="+mj-lt"/>
              </a:rPr>
              <a:t>     - </a:t>
            </a:r>
            <a:r>
              <a:rPr lang="en-US" sz="1350" dirty="0">
                <a:solidFill>
                  <a:schemeClr val="tx1"/>
                </a:solidFill>
              </a:rPr>
              <a:t>Do Not Summarize</a:t>
            </a:r>
          </a:p>
          <a:p>
            <a:pPr>
              <a:spcBef>
                <a:spcPts val="450"/>
              </a:spcBef>
            </a:pPr>
            <a:r>
              <a:rPr lang="en-US" sz="1350" dirty="0">
                <a:solidFill>
                  <a:schemeClr val="tx1"/>
                </a:solidFill>
              </a:rPr>
              <a:t>     - Sum</a:t>
            </a:r>
          </a:p>
          <a:p>
            <a:pPr>
              <a:spcBef>
                <a:spcPts val="450"/>
              </a:spcBef>
            </a:pPr>
            <a:r>
              <a:rPr lang="en-US" sz="1350" dirty="0">
                <a:solidFill>
                  <a:schemeClr val="tx1"/>
                </a:solidFill>
              </a:rPr>
              <a:t>     - Average</a:t>
            </a:r>
          </a:p>
          <a:p>
            <a:pPr>
              <a:spcBef>
                <a:spcPts val="450"/>
              </a:spcBef>
            </a:pPr>
            <a:r>
              <a:rPr lang="en-US" sz="1350" dirty="0">
                <a:solidFill>
                  <a:schemeClr val="tx1"/>
                </a:solidFill>
              </a:rPr>
              <a:t>     - and more</a:t>
            </a:r>
          </a:p>
        </p:txBody>
      </p:sp>
      <p:pic>
        <p:nvPicPr>
          <p:cNvPr id="3" name="Picture 2" descr="A screenshot of a computer screen&#10;&#10;Description automatically generated">
            <a:extLst>
              <a:ext uri="{FF2B5EF4-FFF2-40B4-BE49-F238E27FC236}">
                <a16:creationId xmlns:a16="http://schemas.microsoft.com/office/drawing/2014/main" id="{AD271DC3-CFD5-43B0-B0FE-285129F523FA}"/>
              </a:ext>
            </a:extLst>
          </p:cNvPr>
          <p:cNvPicPr>
            <a:picLocks noChangeAspect="1"/>
          </p:cNvPicPr>
          <p:nvPr/>
        </p:nvPicPr>
        <p:blipFill rotWithShape="1">
          <a:blip r:embed="rId3"/>
          <a:srcRect l="27760"/>
          <a:stretch/>
        </p:blipFill>
        <p:spPr>
          <a:xfrm>
            <a:off x="4104565" y="1138932"/>
            <a:ext cx="4606120" cy="3518287"/>
          </a:xfrm>
          <a:prstGeom prst="rect">
            <a:avLst/>
          </a:prstGeom>
        </p:spPr>
      </p:pic>
      <p:pic>
        <p:nvPicPr>
          <p:cNvPr id="12" name="Picture 11" descr="Power BI Logo">
            <a:extLst>
              <a:ext uri="{FF2B5EF4-FFF2-40B4-BE49-F238E27FC236}">
                <a16:creationId xmlns:a16="http://schemas.microsoft.com/office/drawing/2014/main" id="{906EE2E8-D47D-4AB9-AFDE-03C1DCDE1FF2}"/>
              </a:ext>
            </a:extLst>
          </p:cNvPr>
          <p:cNvPicPr>
            <a:picLocks noChangeAspect="1"/>
          </p:cNvPicPr>
          <p:nvPr/>
        </p:nvPicPr>
        <p:blipFill>
          <a:blip r:embed="rId4"/>
          <a:stretch>
            <a:fillRect/>
          </a:stretch>
        </p:blipFill>
        <p:spPr>
          <a:xfrm>
            <a:off x="8091298" y="245887"/>
            <a:ext cx="609524" cy="609524"/>
          </a:xfrm>
          <a:prstGeom prst="rect">
            <a:avLst/>
          </a:prstGeom>
        </p:spPr>
      </p:pic>
    </p:spTree>
    <p:extLst>
      <p:ext uri="{BB962C8B-B14F-4D97-AF65-F5344CB8AC3E}">
        <p14:creationId xmlns:p14="http://schemas.microsoft.com/office/powerpoint/2010/main" val="1687620183"/>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67AED0D-D735-4635-A566-1273669EED2C}"/>
              </a:ext>
            </a:extLst>
          </p:cNvPr>
          <p:cNvSpPr>
            <a:spLocks noGrp="1"/>
          </p:cNvSpPr>
          <p:nvPr>
            <p:ph type="title"/>
          </p:nvPr>
        </p:nvSpPr>
        <p:spPr/>
        <p:txBody>
          <a:bodyPr/>
          <a:lstStyle/>
          <a:p>
            <a:r>
              <a:rPr lang="en-US"/>
              <a:t>Security and Administration</a:t>
            </a:r>
          </a:p>
        </p:txBody>
      </p:sp>
      <p:sp>
        <p:nvSpPr>
          <p:cNvPr id="8" name="Rectangle 7">
            <a:extLst>
              <a:ext uri="{FF2B5EF4-FFF2-40B4-BE49-F238E27FC236}">
                <a16:creationId xmlns:a16="http://schemas.microsoft.com/office/drawing/2014/main" id="{DD339306-A9DE-446C-86AD-46F66BA937CE}"/>
              </a:ext>
            </a:extLst>
          </p:cNvPr>
          <p:cNvSpPr/>
          <p:nvPr/>
        </p:nvSpPr>
        <p:spPr bwMode="auto">
          <a:xfrm>
            <a:off x="438151" y="1077516"/>
            <a:ext cx="3505199" cy="362426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marL="171450" indent="-171450">
              <a:spcBef>
                <a:spcPts val="450"/>
              </a:spcBef>
              <a:buFont typeface="Arial" panose="020B0604020202020204" pitchFamily="34" charset="0"/>
              <a:buChar char="•"/>
            </a:pPr>
            <a:r>
              <a:rPr lang="en-US" sz="1350" dirty="0">
                <a:solidFill>
                  <a:schemeClr val="tx1"/>
                </a:solidFill>
                <a:latin typeface="+mj-lt"/>
              </a:rPr>
              <a:t>Security: </a:t>
            </a:r>
            <a:r>
              <a:rPr lang="en-US" sz="1350" dirty="0">
                <a:solidFill>
                  <a:schemeClr val="tx1"/>
                </a:solidFill>
              </a:rPr>
              <a:t>Power BI is built on Azure. This is Microsoft's cloud computing infrastructure and platform, which ensures the same level of security for Power BI as other Microsoft services. Users sign in with their credentials held in Azure Active Directory and control the level of sharing for every report, data or dashboard, determining whether recipients can edit or only view items.</a:t>
            </a:r>
          </a:p>
          <a:p>
            <a:pPr marL="171450" indent="-171450">
              <a:spcBef>
                <a:spcPts val="450"/>
              </a:spcBef>
              <a:buFont typeface="Arial" panose="020B0604020202020204" pitchFamily="34" charset="0"/>
              <a:buChar char="•"/>
            </a:pPr>
            <a:r>
              <a:rPr lang="en-US" sz="1350" dirty="0">
                <a:solidFill>
                  <a:schemeClr val="tx1"/>
                </a:solidFill>
                <a:latin typeface="+mj-lt"/>
              </a:rPr>
              <a:t>Administration: </a:t>
            </a:r>
            <a:r>
              <a:rPr lang="en-US" sz="1350" dirty="0">
                <a:solidFill>
                  <a:schemeClr val="tx1"/>
                </a:solidFill>
              </a:rPr>
              <a:t>Power BI administration is the management of a Power BI tenant, including the configuration of governance policies, usage monitoring, and provisioning of licenses, capacities, and organizational resources. </a:t>
            </a:r>
          </a:p>
        </p:txBody>
      </p:sp>
      <p:pic>
        <p:nvPicPr>
          <p:cNvPr id="3" name="Picture 2" descr="Screenshot from Power Bi – Admin portal">
            <a:extLst>
              <a:ext uri="{FF2B5EF4-FFF2-40B4-BE49-F238E27FC236}">
                <a16:creationId xmlns:a16="http://schemas.microsoft.com/office/drawing/2014/main" id="{AD271DC3-CFD5-43B0-B0FE-285129F523FA}"/>
              </a:ext>
            </a:extLst>
          </p:cNvPr>
          <p:cNvPicPr>
            <a:picLocks noChangeAspect="1"/>
          </p:cNvPicPr>
          <p:nvPr/>
        </p:nvPicPr>
        <p:blipFill>
          <a:blip r:embed="rId3"/>
          <a:stretch>
            <a:fillRect/>
          </a:stretch>
        </p:blipFill>
        <p:spPr>
          <a:xfrm>
            <a:off x="4046220" y="1077516"/>
            <a:ext cx="4677156" cy="3640455"/>
          </a:xfrm>
          <a:prstGeom prst="rect">
            <a:avLst/>
          </a:prstGeom>
        </p:spPr>
      </p:pic>
      <p:pic>
        <p:nvPicPr>
          <p:cNvPr id="12" name="Picture 11" descr="Power BI Logo">
            <a:extLst>
              <a:ext uri="{FF2B5EF4-FFF2-40B4-BE49-F238E27FC236}">
                <a16:creationId xmlns:a16="http://schemas.microsoft.com/office/drawing/2014/main" id="{906EE2E8-D47D-4AB9-AFDE-03C1DCDE1FF2}"/>
              </a:ext>
            </a:extLst>
          </p:cNvPr>
          <p:cNvPicPr>
            <a:picLocks noChangeAspect="1"/>
          </p:cNvPicPr>
          <p:nvPr/>
        </p:nvPicPr>
        <p:blipFill>
          <a:blip r:embed="rId4"/>
          <a:stretch>
            <a:fillRect/>
          </a:stretch>
        </p:blipFill>
        <p:spPr>
          <a:xfrm>
            <a:off x="8091298" y="245887"/>
            <a:ext cx="609524" cy="609524"/>
          </a:xfrm>
          <a:prstGeom prst="rect">
            <a:avLst/>
          </a:prstGeom>
        </p:spPr>
      </p:pic>
    </p:spTree>
    <p:extLst>
      <p:ext uri="{BB962C8B-B14F-4D97-AF65-F5344CB8AC3E}">
        <p14:creationId xmlns:p14="http://schemas.microsoft.com/office/powerpoint/2010/main" val="4203047330"/>
      </p:ext>
    </p:extLst>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29FFBA-677F-4D01-94F4-28BC4E7FB882}"/>
              </a:ext>
            </a:extLst>
          </p:cNvPr>
          <p:cNvSpPr>
            <a:spLocks noGrp="1"/>
          </p:cNvSpPr>
          <p:nvPr>
            <p:ph type="title"/>
          </p:nvPr>
        </p:nvSpPr>
        <p:spPr/>
        <p:txBody>
          <a:bodyPr/>
          <a:lstStyle/>
          <a:p>
            <a:r>
              <a:rPr lang="en-US"/>
              <a:t>Transform data</a:t>
            </a:r>
          </a:p>
        </p:txBody>
      </p:sp>
      <p:pic>
        <p:nvPicPr>
          <p:cNvPr id="20" name="Picture 19">
            <a:extLst>
              <a:ext uri="{FF2B5EF4-FFF2-40B4-BE49-F238E27FC236}">
                <a16:creationId xmlns:a16="http://schemas.microsoft.com/office/drawing/2014/main" id="{49B5BC4D-CB39-4206-9F3A-6080DCA36BF0}"/>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0" y="1509032"/>
            <a:ext cx="9144000" cy="1307428"/>
          </a:xfrm>
          <a:prstGeom prst="rect">
            <a:avLst/>
          </a:prstGeom>
        </p:spPr>
      </p:pic>
      <p:sp>
        <p:nvSpPr>
          <p:cNvPr id="22" name="Oval 21">
            <a:extLst>
              <a:ext uri="{FF2B5EF4-FFF2-40B4-BE49-F238E27FC236}">
                <a16:creationId xmlns:a16="http://schemas.microsoft.com/office/drawing/2014/main" id="{BD0618E8-370C-4083-B5F1-DA53E7CE338D}"/>
              </a:ext>
            </a:extLst>
          </p:cNvPr>
          <p:cNvSpPr/>
          <p:nvPr/>
        </p:nvSpPr>
        <p:spPr bwMode="auto">
          <a:xfrm>
            <a:off x="677636" y="1681843"/>
            <a:ext cx="2237015" cy="2237015"/>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a:solidFill>
                  <a:schemeClr val="tx1"/>
                </a:solidFill>
                <a:latin typeface="+mj-lt"/>
              </a:rPr>
              <a:t>Create new calculated column</a:t>
            </a:r>
          </a:p>
        </p:txBody>
      </p:sp>
      <p:sp>
        <p:nvSpPr>
          <p:cNvPr id="24" name="Oval 23">
            <a:extLst>
              <a:ext uri="{FF2B5EF4-FFF2-40B4-BE49-F238E27FC236}">
                <a16:creationId xmlns:a16="http://schemas.microsoft.com/office/drawing/2014/main" id="{DA1A6540-746A-4BB4-BE09-F43773095D2A}"/>
              </a:ext>
            </a:extLst>
          </p:cNvPr>
          <p:cNvSpPr/>
          <p:nvPr/>
        </p:nvSpPr>
        <p:spPr bwMode="auto">
          <a:xfrm>
            <a:off x="3453493" y="1681843"/>
            <a:ext cx="2237015" cy="2237015"/>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a:solidFill>
                  <a:schemeClr val="tx1"/>
                </a:solidFill>
                <a:latin typeface="+mj-lt"/>
              </a:rPr>
              <a:t>Hide unnecessary columns</a:t>
            </a:r>
          </a:p>
        </p:txBody>
      </p:sp>
      <p:sp>
        <p:nvSpPr>
          <p:cNvPr id="26" name="Oval 25">
            <a:extLst>
              <a:ext uri="{FF2B5EF4-FFF2-40B4-BE49-F238E27FC236}">
                <a16:creationId xmlns:a16="http://schemas.microsoft.com/office/drawing/2014/main" id="{E9928FAE-F637-4AEF-9B67-C7940825F924}"/>
              </a:ext>
            </a:extLst>
          </p:cNvPr>
          <p:cNvSpPr/>
          <p:nvPr/>
        </p:nvSpPr>
        <p:spPr bwMode="auto">
          <a:xfrm>
            <a:off x="6229349" y="1681843"/>
            <a:ext cx="2237015" cy="2237015"/>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a:solidFill>
                  <a:schemeClr val="tx1"/>
                </a:solidFill>
                <a:latin typeface="+mj-lt"/>
              </a:rPr>
              <a:t>Explore edit queries, report building, and</a:t>
            </a:r>
            <a:br>
              <a:rPr lang="en-US">
                <a:solidFill>
                  <a:schemeClr val="tx1"/>
                </a:solidFill>
                <a:latin typeface="+mj-lt"/>
              </a:rPr>
            </a:br>
            <a:r>
              <a:rPr lang="en-US">
                <a:solidFill>
                  <a:schemeClr val="tx1"/>
                </a:solidFill>
                <a:latin typeface="+mj-lt"/>
              </a:rPr>
              <a:t>relationship tabs </a:t>
            </a:r>
          </a:p>
        </p:txBody>
      </p:sp>
    </p:spTree>
    <p:extLst>
      <p:ext uri="{BB962C8B-B14F-4D97-AF65-F5344CB8AC3E}">
        <p14:creationId xmlns:p14="http://schemas.microsoft.com/office/powerpoint/2010/main" val="3613353917"/>
      </p:ext>
    </p:extLst>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E475CE-F44D-4E51-B837-8946D368F59B}"/>
              </a:ext>
            </a:extLst>
          </p:cNvPr>
          <p:cNvSpPr>
            <a:spLocks noGrp="1"/>
          </p:cNvSpPr>
          <p:nvPr>
            <p:ph type="title"/>
          </p:nvPr>
        </p:nvSpPr>
        <p:spPr/>
        <p:txBody>
          <a:bodyPr/>
          <a:lstStyle/>
          <a:p>
            <a:r>
              <a:rPr lang="en-US"/>
              <a:t>Visualize data </a:t>
            </a:r>
          </a:p>
        </p:txBody>
      </p:sp>
      <p:sp>
        <p:nvSpPr>
          <p:cNvPr id="6" name="Rectangle 5">
            <a:extLst>
              <a:ext uri="{FF2B5EF4-FFF2-40B4-BE49-F238E27FC236}">
                <a16:creationId xmlns:a16="http://schemas.microsoft.com/office/drawing/2014/main" id="{12DE305F-8622-44F3-A294-3896496C0B31}"/>
              </a:ext>
            </a:extLst>
          </p:cNvPr>
          <p:cNvSpPr/>
          <p:nvPr/>
        </p:nvSpPr>
        <p:spPr bwMode="auto">
          <a:xfrm>
            <a:off x="438149" y="1076323"/>
            <a:ext cx="4841423" cy="173739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r>
              <a:rPr lang="en-US" sz="2100">
                <a:solidFill>
                  <a:schemeClr val="tx1"/>
                </a:solidFill>
                <a:latin typeface="+mj-lt"/>
              </a:rPr>
              <a:t>Drag field names from Fields pane and drop into report canvas</a:t>
            </a:r>
          </a:p>
        </p:txBody>
      </p:sp>
      <p:sp>
        <p:nvSpPr>
          <p:cNvPr id="10" name="Rectangle 9">
            <a:extLst>
              <a:ext uri="{FF2B5EF4-FFF2-40B4-BE49-F238E27FC236}">
                <a16:creationId xmlns:a16="http://schemas.microsoft.com/office/drawing/2014/main" id="{22D6436C-7F8B-4605-8AE7-7EA184EE8A59}"/>
              </a:ext>
            </a:extLst>
          </p:cNvPr>
          <p:cNvSpPr/>
          <p:nvPr/>
        </p:nvSpPr>
        <p:spPr bwMode="auto">
          <a:xfrm>
            <a:off x="438149" y="2964383"/>
            <a:ext cx="4841423" cy="173739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r>
              <a:rPr lang="en-US" sz="2100">
                <a:solidFill>
                  <a:schemeClr val="tx1"/>
                </a:solidFill>
                <a:latin typeface="+mj-lt"/>
              </a:rPr>
              <a:t>In Visualizations pane, select type</a:t>
            </a:r>
            <a:br>
              <a:rPr lang="en-US" sz="2100">
                <a:solidFill>
                  <a:schemeClr val="tx1"/>
                </a:solidFill>
                <a:latin typeface="+mj-lt"/>
              </a:rPr>
            </a:br>
            <a:r>
              <a:rPr lang="en-US" sz="2100">
                <a:solidFill>
                  <a:schemeClr val="tx1"/>
                </a:solidFill>
                <a:latin typeface="+mj-lt"/>
              </a:rPr>
              <a:t>of visualization you want to create</a:t>
            </a:r>
          </a:p>
        </p:txBody>
      </p:sp>
      <p:pic>
        <p:nvPicPr>
          <p:cNvPr id="8" name="Picture 2" descr="Visualization options in Power BI">
            <a:extLst>
              <a:ext uri="{FF2B5EF4-FFF2-40B4-BE49-F238E27FC236}">
                <a16:creationId xmlns:a16="http://schemas.microsoft.com/office/drawing/2014/main" id="{8A76536E-4BCB-43E1-9B43-DC28E52AE54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951" t="-2293" r="-2864" b="-2328"/>
          <a:stretch/>
        </p:blipFill>
        <p:spPr bwMode="auto">
          <a:xfrm>
            <a:off x="5427893" y="1077516"/>
            <a:ext cx="3277195" cy="3624263"/>
          </a:xfrm>
          <a:prstGeom prst="rect">
            <a:avLst/>
          </a:prstGeom>
          <a:noFill/>
          <a:ln w="19050">
            <a:solidFill>
              <a:schemeClr val="tx2"/>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671101"/>
      </p:ext>
    </p:extLst>
  </p:cSld>
  <p:clrMapOvr>
    <a:masterClrMapping/>
  </p:clrMapOvr>
  <p:transition>
    <p:fad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113A38-F83A-4970-AA07-AB25A7AFB014}"/>
              </a:ext>
            </a:extLst>
          </p:cNvPr>
          <p:cNvSpPr>
            <a:spLocks noGrp="1"/>
          </p:cNvSpPr>
          <p:nvPr>
            <p:ph type="title"/>
          </p:nvPr>
        </p:nvSpPr>
        <p:spPr/>
        <p:txBody>
          <a:bodyPr/>
          <a:lstStyle/>
          <a:p>
            <a:r>
              <a:rPr lang="en-US"/>
              <a:t>Build a dashboard</a:t>
            </a:r>
          </a:p>
        </p:txBody>
      </p:sp>
      <p:sp>
        <p:nvSpPr>
          <p:cNvPr id="6" name="Rectangle 5">
            <a:extLst>
              <a:ext uri="{FF2B5EF4-FFF2-40B4-BE49-F238E27FC236}">
                <a16:creationId xmlns:a16="http://schemas.microsoft.com/office/drawing/2014/main" id="{766BE4A1-C5CB-4708-935C-82293288E3B1}"/>
              </a:ext>
            </a:extLst>
          </p:cNvPr>
          <p:cNvSpPr/>
          <p:nvPr/>
        </p:nvSpPr>
        <p:spPr bwMode="auto">
          <a:xfrm>
            <a:off x="438150" y="1523998"/>
            <a:ext cx="2743201" cy="116205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r>
              <a:rPr lang="en-US">
                <a:solidFill>
                  <a:schemeClr val="tx1"/>
                </a:solidFill>
                <a:latin typeface="+mj-lt"/>
              </a:rPr>
              <a:t>Dashboard:</a:t>
            </a:r>
          </a:p>
          <a:p>
            <a:r>
              <a:rPr lang="en-US" sz="1500">
                <a:solidFill>
                  <a:schemeClr val="tx1"/>
                </a:solidFill>
              </a:rPr>
              <a:t>One-page visualization created from within Power BI service (online)</a:t>
            </a:r>
          </a:p>
        </p:txBody>
      </p:sp>
      <p:sp>
        <p:nvSpPr>
          <p:cNvPr id="7" name="Rectangle 6">
            <a:extLst>
              <a:ext uri="{FF2B5EF4-FFF2-40B4-BE49-F238E27FC236}">
                <a16:creationId xmlns:a16="http://schemas.microsoft.com/office/drawing/2014/main" id="{48822989-08C6-4CFF-9EB7-9142E3DE690F}"/>
              </a:ext>
            </a:extLst>
          </p:cNvPr>
          <p:cNvSpPr/>
          <p:nvPr/>
        </p:nvSpPr>
        <p:spPr bwMode="auto">
          <a:xfrm>
            <a:off x="438150" y="2828926"/>
            <a:ext cx="2743201" cy="1171574"/>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r>
              <a:rPr lang="en-US">
                <a:solidFill>
                  <a:schemeClr val="tx1"/>
                </a:solidFill>
                <a:latin typeface="+mj-lt"/>
              </a:rPr>
              <a:t>Pin visuals from reports to create dashboards</a:t>
            </a:r>
          </a:p>
        </p:txBody>
      </p:sp>
      <p:pic>
        <p:nvPicPr>
          <p:cNvPr id="9" name="Picture 2" descr="A Power BI dashboard">
            <a:extLst>
              <a:ext uri="{FF2B5EF4-FFF2-40B4-BE49-F238E27FC236}">
                <a16:creationId xmlns:a16="http://schemas.microsoft.com/office/drawing/2014/main" id="{DE81EC07-3461-4F91-A6B8-6AD196F2ABD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30" t="-3477" r="-1702" b="-3289"/>
          <a:stretch/>
        </p:blipFill>
        <p:spPr bwMode="auto">
          <a:xfrm>
            <a:off x="3324226" y="1523999"/>
            <a:ext cx="5380862" cy="2476500"/>
          </a:xfrm>
          <a:prstGeom prst="rect">
            <a:avLst/>
          </a:prstGeom>
          <a:noFill/>
          <a:ln w="19050">
            <a:solidFill>
              <a:schemeClr val="tx2"/>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0914576"/>
      </p:ext>
    </p:extLst>
  </p:cSld>
  <p:clrMapOvr>
    <a:masterClrMapping/>
  </p:clrMapOvr>
  <p:transition>
    <p:fad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0E69E3-AF99-4ED3-892F-0AD34483DE41}"/>
              </a:ext>
            </a:extLst>
          </p:cNvPr>
          <p:cNvSpPr>
            <a:spLocks noGrp="1"/>
          </p:cNvSpPr>
          <p:nvPr>
            <p:ph type="title"/>
          </p:nvPr>
        </p:nvSpPr>
        <p:spPr/>
        <p:txBody>
          <a:bodyPr/>
          <a:lstStyle/>
          <a:p>
            <a:r>
              <a:rPr lang="en-US"/>
              <a:t>Collaborate and share</a:t>
            </a:r>
          </a:p>
        </p:txBody>
      </p:sp>
      <p:sp>
        <p:nvSpPr>
          <p:cNvPr id="9" name="Rectangle 8">
            <a:extLst>
              <a:ext uri="{FF2B5EF4-FFF2-40B4-BE49-F238E27FC236}">
                <a16:creationId xmlns:a16="http://schemas.microsoft.com/office/drawing/2014/main" id="{2D46E3CA-FDA7-4C5F-AE2A-AA63E6B137BB}"/>
              </a:ext>
            </a:extLst>
          </p:cNvPr>
          <p:cNvSpPr/>
          <p:nvPr/>
        </p:nvSpPr>
        <p:spPr bwMode="auto">
          <a:xfrm>
            <a:off x="438150" y="1523999"/>
            <a:ext cx="1781176" cy="303847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r>
              <a:rPr lang="en-US">
                <a:solidFill>
                  <a:schemeClr val="tx1"/>
                </a:solidFill>
                <a:latin typeface="+mj-lt"/>
              </a:rPr>
              <a:t>Tip:</a:t>
            </a:r>
          </a:p>
          <a:p>
            <a:r>
              <a:rPr lang="en-US" sz="1500">
                <a:solidFill>
                  <a:schemeClr val="tx1"/>
                </a:solidFill>
              </a:rPr>
              <a:t>If you are unable to share with a colleague, you may need to check you and your colleague’s licensing. </a:t>
            </a:r>
          </a:p>
        </p:txBody>
      </p:sp>
      <p:pic>
        <p:nvPicPr>
          <p:cNvPr id="7" name="Picture 2" descr="A screenshot which shows &quot;My workplace&quot; and highlighting the Share button in the dashboard">
            <a:extLst>
              <a:ext uri="{FF2B5EF4-FFF2-40B4-BE49-F238E27FC236}">
                <a16:creationId xmlns:a16="http://schemas.microsoft.com/office/drawing/2014/main" id="{EE89702F-5371-4600-9348-6D811497607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88" t="-2796" r="-1433" b="-2505"/>
          <a:stretch/>
        </p:blipFill>
        <p:spPr bwMode="auto">
          <a:xfrm>
            <a:off x="2352676" y="1523999"/>
            <a:ext cx="6352412" cy="3038475"/>
          </a:xfrm>
          <a:prstGeom prst="rect">
            <a:avLst/>
          </a:prstGeom>
          <a:noFill/>
          <a:ln w="19050">
            <a:solidFill>
              <a:schemeClr val="tx2"/>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6436645"/>
      </p:ext>
    </p:extLst>
  </p:cSld>
  <p:clrMapOvr>
    <a:masterClrMapping/>
  </p:clrMapOvr>
  <p:transition>
    <p:fad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9FFC0E8-97CE-4426-A0C0-75252002ED16}"/>
              </a:ext>
            </a:extLst>
          </p:cNvPr>
          <p:cNvSpPr>
            <a:spLocks noGrp="1"/>
          </p:cNvSpPr>
          <p:nvPr>
            <p:ph type="ctrTitle"/>
          </p:nvPr>
        </p:nvSpPr>
        <p:spPr/>
        <p:txBody>
          <a:bodyPr/>
          <a:lstStyle/>
          <a:p>
            <a:r>
              <a:rPr lang="en-US" dirty="0"/>
              <a:t>Exam PL-900 Item Types</a:t>
            </a:r>
            <a:br>
              <a:rPr lang="en-US" dirty="0"/>
            </a:br>
            <a:endParaRPr lang="en-US" dirty="0"/>
          </a:p>
        </p:txBody>
      </p:sp>
    </p:spTree>
    <p:extLst>
      <p:ext uri="{BB962C8B-B14F-4D97-AF65-F5344CB8AC3E}">
        <p14:creationId xmlns:p14="http://schemas.microsoft.com/office/powerpoint/2010/main" val="251063700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 Single Answer Multiple Choice</a:t>
            </a:r>
          </a:p>
        </p:txBody>
      </p:sp>
      <p:pic>
        <p:nvPicPr>
          <p:cNvPr id="3" name="Picture 2">
            <a:extLst>
              <a:ext uri="{FF2B5EF4-FFF2-40B4-BE49-F238E27FC236}">
                <a16:creationId xmlns:a16="http://schemas.microsoft.com/office/drawing/2014/main" id="{55AA3770-EB44-4AE8-97EC-70188EC1C87F}"/>
              </a:ext>
            </a:extLst>
          </p:cNvPr>
          <p:cNvPicPr>
            <a:picLocks noChangeAspect="1"/>
          </p:cNvPicPr>
          <p:nvPr/>
        </p:nvPicPr>
        <p:blipFill>
          <a:blip r:embed="rId3"/>
          <a:stretch>
            <a:fillRect/>
          </a:stretch>
        </p:blipFill>
        <p:spPr>
          <a:xfrm>
            <a:off x="1412132" y="759846"/>
            <a:ext cx="6424120" cy="4297183"/>
          </a:xfrm>
          <a:prstGeom prst="rect">
            <a:avLst/>
          </a:prstGeom>
          <a:ln w="12700">
            <a:solidFill>
              <a:schemeClr val="accent1"/>
            </a:solidFill>
          </a:ln>
        </p:spPr>
      </p:pic>
    </p:spTree>
    <p:extLst>
      <p:ext uri="{BB962C8B-B14F-4D97-AF65-F5344CB8AC3E}">
        <p14:creationId xmlns:p14="http://schemas.microsoft.com/office/powerpoint/2010/main" val="2567234570"/>
      </p:ext>
    </p:extLst>
  </p:cSld>
  <p:clrMapOvr>
    <a:masterClrMapping/>
  </p:clrMapOvr>
  <p:transition>
    <p:fade/>
  </p:transition>
</p:sld>
</file>

<file path=ppt/theme/theme1.xml><?xml version="1.0" encoding="utf-8"?>
<a:theme xmlns:a="http://schemas.openxmlformats.org/drawingml/2006/main" name="Standard_LiveLessons_2017">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Standard_LiveLessons_2016.potm" id="{8C1633E9-E98A-446F-92F4-E3D84D4249FA}" vid="{A44C486B-6B48-42BE-B4AA-FE194AC1400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Standard_LiveLessons_2017.potm</Template>
  <TotalTime>9163</TotalTime>
  <Words>18643</Words>
  <Application>Microsoft Office PowerPoint</Application>
  <PresentationFormat>On-screen Show (16:9)</PresentationFormat>
  <Paragraphs>1343</Paragraphs>
  <Slides>122</Slides>
  <Notes>91</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122</vt:i4>
      </vt:variant>
    </vt:vector>
  </HeadingPairs>
  <TitlesOfParts>
    <vt:vector size="135" baseType="lpstr">
      <vt:lpstr>Arial</vt:lpstr>
      <vt:lpstr>Calibri</vt:lpstr>
      <vt:lpstr>Consolas</vt:lpstr>
      <vt:lpstr>Gotham Medium</vt:lpstr>
      <vt:lpstr>Segoe</vt:lpstr>
      <vt:lpstr>Segoe UI</vt:lpstr>
      <vt:lpstr>Segoe UI Light</vt:lpstr>
      <vt:lpstr>Segoe UI Semibold</vt:lpstr>
      <vt:lpstr>Segoe UI VSS (Regular)</vt:lpstr>
      <vt:lpstr>Symbol</vt:lpstr>
      <vt:lpstr>Tahoma</vt:lpstr>
      <vt:lpstr>Wingdings</vt:lpstr>
      <vt:lpstr>Standard_LiveLessons_2017</vt:lpstr>
      <vt:lpstr>Exam PL-900: Microsoft Power Platform Fundamentals Crash Course</vt:lpstr>
      <vt:lpstr>Tim Warner</vt:lpstr>
      <vt:lpstr>Course Materials</vt:lpstr>
      <vt:lpstr>Session 1 of 2 Learning Goals</vt:lpstr>
      <vt:lpstr>Session 2 of 2 Learning Goals</vt:lpstr>
      <vt:lpstr>A Different Kind of Training</vt:lpstr>
      <vt:lpstr>Session Recordings</vt:lpstr>
      <vt:lpstr>Session Recordings</vt:lpstr>
      <vt:lpstr>Session Recordings</vt:lpstr>
      <vt:lpstr>Session Recordings</vt:lpstr>
      <vt:lpstr>Exam PL-900 Changes: March 10, 2021</vt:lpstr>
      <vt:lpstr> </vt:lpstr>
      <vt:lpstr>Thank you!</vt:lpstr>
      <vt:lpstr>Power Platform Overview</vt:lpstr>
      <vt:lpstr>Microsoft Power Platform</vt:lpstr>
      <vt:lpstr>What is Microsoft Dynamics?</vt:lpstr>
      <vt:lpstr>Power Platform Licensing Guide</vt:lpstr>
      <vt:lpstr>Power Platform Licensing</vt:lpstr>
      <vt:lpstr>PowerPoint Presentation</vt:lpstr>
      <vt:lpstr>Build and consume solutions for web and mobile with Power Apps</vt:lpstr>
      <vt:lpstr>Automate and integrate business processes with Power Automate</vt:lpstr>
      <vt:lpstr>Gain insights from your data regardless of where it lives with Power BI</vt:lpstr>
      <vt:lpstr>Build powerful chatbots with Power Virtual Agents</vt:lpstr>
      <vt:lpstr>Put all your data to work with Dataverse</vt:lpstr>
      <vt:lpstr>Data connectors</vt:lpstr>
      <vt:lpstr>Data sources for connectors</vt:lpstr>
      <vt:lpstr>Components of a connector</vt:lpstr>
      <vt:lpstr>Data Loss Prevention, compliance, privacy, and accessibility</vt:lpstr>
      <vt:lpstr>Microsoft Dataverse</vt:lpstr>
      <vt:lpstr>Overview of Microsoft Dataverse</vt:lpstr>
      <vt:lpstr>Identify tables and columns in Dataverse</vt:lpstr>
      <vt:lpstr>Understand relationships</vt:lpstr>
      <vt:lpstr>Environments in Microsoft Dataverse</vt:lpstr>
      <vt:lpstr>Business rules</vt:lpstr>
      <vt:lpstr>Power Apps</vt:lpstr>
      <vt:lpstr>Power Apps and what it can do for you</vt:lpstr>
      <vt:lpstr>Canvas apps</vt:lpstr>
      <vt:lpstr>Model-driven apps</vt:lpstr>
      <vt:lpstr>Portals</vt:lpstr>
      <vt:lpstr>Power Apps and what it can do for you – continued</vt:lpstr>
      <vt:lpstr>Basic Elements</vt:lpstr>
      <vt:lpstr>Power Apps Studio</vt:lpstr>
      <vt:lpstr>App format</vt:lpstr>
      <vt:lpstr>Galleries</vt:lpstr>
      <vt:lpstr>Forms</vt:lpstr>
      <vt:lpstr>Input Controls</vt:lpstr>
      <vt:lpstr>Functions</vt:lpstr>
      <vt:lpstr>Share an app</vt:lpstr>
      <vt:lpstr>Model-driven apps</vt:lpstr>
      <vt:lpstr>Building blocks of model-driven apps</vt:lpstr>
      <vt:lpstr>Design of model-driven apps</vt:lpstr>
      <vt:lpstr>Power Apps portals and what they can do for you</vt:lpstr>
      <vt:lpstr>Get started with portals</vt:lpstr>
      <vt:lpstr>Overview of core components of portals</vt:lpstr>
      <vt:lpstr>Power Apps portals Studio</vt:lpstr>
      <vt:lpstr>Authentication</vt:lpstr>
      <vt:lpstr>Authorization</vt:lpstr>
      <vt:lpstr>Power Virtual Agents</vt:lpstr>
      <vt:lpstr>Power Virtual Agents and what can it do for you</vt:lpstr>
      <vt:lpstr>Power Virtual Agents components - Topics</vt:lpstr>
      <vt:lpstr>Power Virtual Agents components - Entities</vt:lpstr>
      <vt:lpstr>Power Virtual Agents components - Actions</vt:lpstr>
      <vt:lpstr>Power Virtual Agents components - Publishing</vt:lpstr>
      <vt:lpstr>Create a chatbot</vt:lpstr>
      <vt:lpstr>Create a topic</vt:lpstr>
      <vt:lpstr>Work with topics</vt:lpstr>
      <vt:lpstr>Test a chatbot</vt:lpstr>
      <vt:lpstr>Publish a chatbot</vt:lpstr>
      <vt:lpstr>Analyzing a chatbot</vt:lpstr>
      <vt:lpstr>Power Automate</vt:lpstr>
      <vt:lpstr>The value Power Automate brings</vt:lpstr>
      <vt:lpstr>Example: A purchase order approval</vt:lpstr>
      <vt:lpstr>Example: A purchase order approval – continued</vt:lpstr>
      <vt:lpstr>The three types of flows you can create with Power Automate</vt:lpstr>
      <vt:lpstr>Add artificial intelligence to your flow without writing code</vt:lpstr>
      <vt:lpstr>Introduction to Automation</vt:lpstr>
      <vt:lpstr>Create a flow from a template</vt:lpstr>
      <vt:lpstr>Important concepts in Microsoft Power Automate</vt:lpstr>
      <vt:lpstr>Trigger or run the flow</vt:lpstr>
      <vt:lpstr>Scheduled flows</vt:lpstr>
      <vt:lpstr>Button flows</vt:lpstr>
      <vt:lpstr>Understand business process flows</vt:lpstr>
      <vt:lpstr>Power BI</vt:lpstr>
      <vt:lpstr>What is Power BI?</vt:lpstr>
      <vt:lpstr>What is Power BI? - continued</vt:lpstr>
      <vt:lpstr>Template Apps</vt:lpstr>
      <vt:lpstr>Power BI Tools</vt:lpstr>
      <vt:lpstr>Data modeling and visualizations</vt:lpstr>
      <vt:lpstr>Filter data with Power BI</vt:lpstr>
      <vt:lpstr>Transform data</vt:lpstr>
      <vt:lpstr>Clean data</vt:lpstr>
      <vt:lpstr>Work with aggregates in the Power BI service</vt:lpstr>
      <vt:lpstr>Security and Administration</vt:lpstr>
      <vt:lpstr>Transform data</vt:lpstr>
      <vt:lpstr>Visualize data </vt:lpstr>
      <vt:lpstr>Build a dashboard</vt:lpstr>
      <vt:lpstr>Collaborate and share</vt:lpstr>
      <vt:lpstr>Exam PL-900 Item Types </vt:lpstr>
      <vt:lpstr> Single Answer Multiple Choice</vt:lpstr>
      <vt:lpstr> Multiple Answer Multiple Choice</vt:lpstr>
      <vt:lpstr>Repeated Scenario</vt:lpstr>
      <vt:lpstr>Repeated Scenario</vt:lpstr>
      <vt:lpstr> Select and Place</vt:lpstr>
      <vt:lpstr>Microsoft Online Testing </vt:lpstr>
      <vt:lpstr>Microsoft Online Testing Process</vt:lpstr>
      <vt:lpstr>PL-900 Practice Questions </vt:lpstr>
      <vt:lpstr>Practice Question</vt:lpstr>
      <vt:lpstr>Practice Question</vt:lpstr>
      <vt:lpstr>Practice Question</vt:lpstr>
      <vt:lpstr>Practice Question</vt:lpstr>
      <vt:lpstr>Practice Question</vt:lpstr>
      <vt:lpstr>Practice Question</vt:lpstr>
      <vt:lpstr>Practice Question</vt:lpstr>
      <vt:lpstr>Practice Question</vt:lpstr>
      <vt:lpstr>Practice Question</vt:lpstr>
      <vt:lpstr>Practice Question</vt:lpstr>
      <vt:lpstr>Practice Question</vt:lpstr>
      <vt:lpstr>Practice Question</vt:lpstr>
      <vt:lpstr>Practice Question</vt:lpstr>
      <vt:lpstr>Practice Question</vt:lpstr>
      <vt:lpstr>Practice Question</vt:lpstr>
      <vt:lpstr>Practice Question</vt:lpstr>
    </vt:vector>
  </TitlesOfParts>
  <Company>Pearson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Julie Phifer</dc:creator>
  <cp:lastModifiedBy>Tim Warner</cp:lastModifiedBy>
  <cp:revision>182</cp:revision>
  <dcterms:created xsi:type="dcterms:W3CDTF">2015-09-28T19:52:00Z</dcterms:created>
  <dcterms:modified xsi:type="dcterms:W3CDTF">2021-06-10T17:54:05Z</dcterms:modified>
</cp:coreProperties>
</file>